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3"/>
  </p:notesMasterIdLst>
  <p:sldIdLst>
    <p:sldId id="701" r:id="rId2"/>
    <p:sldId id="704" r:id="rId3"/>
    <p:sldId id="705" r:id="rId4"/>
    <p:sldId id="706" r:id="rId5"/>
    <p:sldId id="708" r:id="rId6"/>
    <p:sldId id="710" r:id="rId7"/>
    <p:sldId id="712" r:id="rId8"/>
    <p:sldId id="711" r:id="rId9"/>
    <p:sldId id="713" r:id="rId10"/>
    <p:sldId id="709" r:id="rId11"/>
    <p:sldId id="7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33676-56AC-48EF-A5B5-3806B01C75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E484-A1D4-4E4B-A5FE-A7889FCD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9145-178F-4C4E-B3FA-B32830FCC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49436-44D9-4080-BF1E-0DC998E7E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9EA4-A7E4-430A-8F8B-7DE15425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7909F-7ED4-4519-B828-338D4F6F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68A1E-E222-403B-8189-8D8084E0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8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E52C-DD07-4BF5-8F94-C422FFEF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F0D5F-03A8-4E5F-87A1-AC760189B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54CF6-D5E7-4D54-A79A-D31BF80C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4AA52-5819-48F2-9A8B-C035BA73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614A-D17A-44CD-ADC9-519CEA0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7EBA40-6F6B-4D11-8FBD-4451DA5D6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423AC-B4E6-4860-92BC-F08D7B56A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9F5D-CEB8-402A-A271-7EA3EFB2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2FD9-0FDF-43A2-A79E-C909BFA7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7156-E5EA-4E27-872F-FB279323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E945-4F77-4BF1-86C5-B80FA518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15F-B3B2-469F-8923-A61BC8DAA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0015-CE8A-4E78-AC91-C2AE3DCB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54732-79FF-4C97-B55C-22CCC91C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DCBAC-E85D-492A-85B6-9A9859A2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E0DF-EF1A-40D7-B44A-5F39D74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3F58-ACCE-4091-A8FF-E2FB6EEF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D362-B9D2-4335-AD2E-8ED7AB1B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F021-038B-4488-ADD6-6C825DF7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7AF3-5E41-4500-9452-89E912A2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2B0B-4E16-499F-834C-2B13B300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31704-F10B-40C5-BF31-2636EC6C2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00C9E-52F3-434E-A949-25369CF75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4B7A6-CBFE-4F3D-8366-4EB3C12E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C9E02-A633-42BD-B1A4-3D8F866C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A4274-3613-4A02-9DA5-2054EC86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0F44-E1D0-4AA1-A568-1F49FA07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3DAA-6632-48D1-915B-61093923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B9950-A848-4D4D-9A6D-6E16797D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512DB-5333-46B4-BEC8-0CB8CE60A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535A6-3700-4DB6-9C15-BF4AF953F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9AADB-1235-4507-9A60-7EDC6316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F97C9-5F9E-4527-A4E4-0C4E3C06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4FBE2-2772-402D-9F3C-D9F6226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3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99E9-DE8B-4216-888B-7D632BE3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26D13-400F-4BAA-BD05-58556323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1D12A-25F0-4F68-AD55-989BD2B4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56BA0-2491-42DD-9C31-5E419370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37C21-5D9D-4CD5-A156-699D8B39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B2670-4F7C-40F4-AB17-2A67F802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7DB2B-21B3-454F-878E-9366560D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5881-C267-44D6-8B71-6A16847A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08A0-C517-4522-9E82-8E5D830C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FC466-17BE-4BD4-94FB-F444FBBA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16BE1-9E9F-43C9-A87F-1BBCBD86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C53C-0CFF-49D9-9671-D31C3B9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B366B-1FF9-49B7-BC3A-14311AD0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7B0B-2074-4FB2-A6EB-5CD75803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D0A97-2894-4C38-A9EF-6F85B37F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8727E-BA48-4C5E-A949-2BAF6FA2E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9E3BF-BD67-4919-9BD2-FC7AD5F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23F55-28B7-40C8-A94A-9E9DAE05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E2A3C-FF8D-4230-98DF-6B215A93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4CD4C-0885-4081-B9AF-CDBEED1F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FB3E1-85C5-4C95-955E-9A73D6C8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8392-6920-4423-B104-6B55EA2BF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4885-A30E-42BB-A2B7-E1ADFDBF73C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E9345-4F07-4783-B558-5C6C38CF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D023E-69B7-495B-837A-6891D292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3F86-0A84-4D0A-9024-813F2CDD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High-current Light Ion Gradient Cyclotron for Security,  Material Science, and Radioisotope Production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dirty="0"/>
              <a:t>C. Johnstone, S. </a:t>
            </a:r>
            <a:r>
              <a:rPr lang="en-US" sz="1800" dirty="0" err="1"/>
              <a:t>Kutsaev</a:t>
            </a:r>
            <a:r>
              <a:rPr lang="en-US" sz="1800" dirty="0"/>
              <a:t>, O. </a:t>
            </a:r>
            <a:r>
              <a:rPr lang="en-US" sz="1800" dirty="0" err="1"/>
              <a:t>Odonyev</a:t>
            </a:r>
            <a:r>
              <a:rPr lang="en-US" sz="1800" dirty="0"/>
              <a:t>, R. </a:t>
            </a:r>
            <a:r>
              <a:rPr lang="en-US" sz="1800" dirty="0" err="1"/>
              <a:t>Agustsson</a:t>
            </a:r>
            <a:r>
              <a:rPr lang="en-US" sz="1800" dirty="0"/>
              <a:t>, R Lanza, F. Ford, R. Johnson, and  S. Boucher</a:t>
            </a:r>
          </a:p>
          <a:p>
            <a:r>
              <a:rPr lang="en-US" sz="1800" dirty="0"/>
              <a:t>Dec 3, 2020</a:t>
            </a:r>
          </a:p>
          <a:p>
            <a:r>
              <a:rPr lang="en-US" sz="1800" dirty="0"/>
              <a:t>FFA20,</a:t>
            </a:r>
          </a:p>
          <a:p>
            <a:r>
              <a:rPr lang="en-US" sz="1800" dirty="0"/>
              <a:t>TRIUMF, Vancouver, BC, CA</a:t>
            </a:r>
          </a:p>
          <a:p>
            <a:pPr lvl="1"/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0DEC3-BE80-431B-8798-D7B7017EACA2}"/>
              </a:ext>
            </a:extLst>
          </p:cNvPr>
          <p:cNvSpPr txBox="1"/>
          <p:nvPr/>
        </p:nvSpPr>
        <p:spPr>
          <a:xfrm>
            <a:off x="348447" y="6286053"/>
            <a:ext cx="7108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work was supported by the US Department of Energy, under SBIR grant DE-SC0020009.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6259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Scaled Variants for Different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ffectLst/>
                <a:ea typeface="Times New Roman" panose="02020603050405020304" pitchFamily="18" charset="0"/>
              </a:rPr>
              <a:t>Three scaled variants with decreasing footprint and weight are proposed adapted to specific applications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Baseline design for prototype is ultra-conservative technology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Targeted application is 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ion radiobiology where size/transportability is less of an issue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Radioisotope – high currents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Ultra-high &gt;90% machine reliability, turnkey (specification 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for almost all 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medical, commercial, and security applications)</a:t>
            </a:r>
            <a:endParaRPr lang="en-US" sz="1400" dirty="0">
              <a:solidFill>
                <a:srgbClr val="00B0F0"/>
              </a:solidFill>
            </a:endParaRPr>
          </a:p>
          <a:p>
            <a:r>
              <a:rPr lang="en-US" sz="17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Security – transportable for cargo scanning</a:t>
            </a:r>
            <a:endParaRPr lang="en-US" sz="1700" dirty="0"/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Smallest, lightest based on a 1.7 T peak field (consistent with existing machines) – transportable in a standard cargo container </a:t>
            </a:r>
          </a:p>
          <a:p>
            <a:pPr lvl="2"/>
            <a:r>
              <a:rPr lang="en-US" sz="1300" dirty="0">
                <a:solidFill>
                  <a:schemeClr val="tx2"/>
                </a:solidFill>
              </a:rPr>
              <a:t>Potentially ramp magnets for second-level beam pulses to reduce total power consumption and achieve higher fields</a:t>
            </a:r>
          </a:p>
          <a:p>
            <a:pPr marL="457200" lvl="1" indent="0">
              <a:buNone/>
            </a:pP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2FB0E-7E6A-4C38-970A-4157C702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59" y="4171950"/>
            <a:ext cx="8904931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6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ffectLst/>
                <a:ea typeface="Times New Roman" panose="02020603050405020304" pitchFamily="18" charset="0"/>
              </a:rPr>
              <a:t>A multipurpose base gradient-field FFA has been designed, scalable to specific targeted applications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General Properties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Accelerates ions from H</a:t>
            </a:r>
            <a:r>
              <a:rPr lang="en-US" sz="1400" baseline="-25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+ 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up to Ca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20+ 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for Q/A near ½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mA currents for protons, currents depend on isotope/application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External beams for separate target vault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Supports injecting a cocktail of ions for rapid ion switching </a:t>
            </a:r>
          </a:p>
          <a:p>
            <a:pPr lvl="2"/>
            <a:r>
              <a:rPr lang="en-US" sz="1300" dirty="0">
                <a:solidFill>
                  <a:schemeClr val="tx2"/>
                </a:solidFill>
                <a:ea typeface="Times New Roman" panose="02020603050405020304" pitchFamily="18" charset="0"/>
              </a:rPr>
              <a:t>using small 1% level RF frequency changes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Security Applications (cargo scanning)</a:t>
            </a:r>
            <a:endParaRPr lang="en-US" sz="1400" dirty="0">
              <a:solidFill>
                <a:srgbClr val="00B0F0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Transportable version with slow-ramped (second) magnets </a:t>
            </a:r>
          </a:p>
          <a:p>
            <a:pPr lvl="1"/>
            <a:r>
              <a:rPr lang="en-US" sz="1400">
                <a:solidFill>
                  <a:srgbClr val="00B0F0"/>
                </a:solidFill>
                <a:ea typeface="Times New Roman" panose="02020603050405020304" pitchFamily="18" charset="0"/>
              </a:rPr>
              <a:t>Generation 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of monoenergetic  gammas and fast neutrons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lvl="1"/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BF296-A13A-4521-AA8E-9471791666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37720" y="4585015"/>
            <a:ext cx="3154680" cy="1913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DB8D67-9C78-47BE-BC53-82454BC352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06588" y="4570410"/>
            <a:ext cx="3324225" cy="1901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B096B-AAE3-4295-AF69-AAE178129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43" y="1888759"/>
            <a:ext cx="4507606" cy="2412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7CE986-8C70-4688-AE53-6FFA36256CD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34349" y="4553264"/>
            <a:ext cx="2851063" cy="19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Applications of a Light Ion, (Q/A </a:t>
            </a:r>
            <a:r>
              <a:rPr lang="en-US" sz="4000" b="1" dirty="0">
                <a:sym typeface="Symbol" panose="05050102010706020507" pitchFamily="18" charset="2"/>
              </a:rPr>
              <a:t> </a:t>
            </a:r>
            <a:r>
              <a:rPr lang="en-US" sz="4000" b="1" dirty="0"/>
              <a:t>1/2) ISO-FFA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ffectLst/>
                <a:ea typeface="Times New Roman" panose="02020603050405020304" pitchFamily="18" charset="0"/>
              </a:rPr>
              <a:t>The capability to produce high current, low loss, extracted external beams, of different ion species, </a:t>
            </a:r>
            <a:r>
              <a:rPr lang="en-US" sz="1800" b="1" i="1" dirty="0">
                <a:ea typeface="Times New Roman" panose="02020603050405020304" pitchFamily="18" charset="0"/>
              </a:rPr>
              <a:t>is an enabling</a:t>
            </a:r>
            <a:r>
              <a:rPr lang="en-US" sz="1800" b="1" i="1" dirty="0">
                <a:effectLst/>
                <a:ea typeface="Times New Roman" panose="02020603050405020304" pitchFamily="18" charset="0"/>
              </a:rPr>
              <a:t> technology for nuclear security, Isotope production, medical, and material science applications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Nuclear Security</a:t>
            </a:r>
            <a:endParaRPr lang="en-US" sz="1400" dirty="0">
              <a:solidFill>
                <a:srgbClr val="00B0F0"/>
              </a:solidFill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Interrogation and radiography using high-energy, monoenergetic gammas (produced via excitation of nuclear states)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Absorption is pair-production dominated , exhibiting a strong dependence on Z – identifying Special Nuclear Materials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Gamma ray transmission imaging and delayed transmission (requires precision timing)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Fast monoenergetic Neutron production by light ions on targets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Neutron transmission imaging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Neutron  interrogation based on delayed neutrons indicating presence of fissile material (requires precision timing signal)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Simultaneous monoenergetic gamma and fast neutron beams for cargo inspection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Isotope Production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Medical Isotope production such as </a:t>
            </a:r>
            <a:r>
              <a:rPr lang="en-US" sz="1400" dirty="0" err="1">
                <a:solidFill>
                  <a:srgbClr val="00B0F0"/>
                </a:solidFill>
              </a:rPr>
              <a:t>theranostic</a:t>
            </a:r>
            <a:r>
              <a:rPr lang="en-US" sz="1400" dirty="0">
                <a:solidFill>
                  <a:srgbClr val="00B0F0"/>
                </a:solidFill>
              </a:rPr>
              <a:t> radioisotopes  and rare alpha emitters, 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225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Ac and 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211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At  for </a:t>
            </a:r>
            <a:r>
              <a:rPr lang="en-US" sz="1400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Radioimmunitherapy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4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225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Ac is produced using a proton (H-) beam and </a:t>
            </a:r>
            <a:r>
              <a:rPr lang="en-US" sz="14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211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At  with an alpha beam on a bismuth target 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Isotopes for material science, nuclear medicine, security, oil exploration , … such as</a:t>
            </a:r>
          </a:p>
          <a:p>
            <a:pPr lvl="2"/>
            <a:r>
              <a:rPr lang="en-US" sz="13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241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Am,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252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Ca,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99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Mb,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232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U,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153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Gd,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147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Pm,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67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Cu,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89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Zr, and 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117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Sn</a:t>
            </a:r>
            <a:r>
              <a:rPr lang="en-US" sz="13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7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Radiobiology</a:t>
            </a:r>
            <a:endParaRPr lang="en-US" sz="1700" dirty="0"/>
          </a:p>
          <a:p>
            <a:pPr lvl="1"/>
            <a:r>
              <a:rPr lang="en-US" sz="1300" dirty="0">
                <a:solidFill>
                  <a:srgbClr val="00B0F0"/>
                </a:solidFill>
              </a:rPr>
              <a:t>Cell irradiation by different light ions  - measure RBE vs LET and tumor/normal tissue damage response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677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0255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Baselining the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2197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i="1" dirty="0">
                <a:ea typeface="Times New Roman" panose="02020603050405020304" pitchFamily="18" charset="0"/>
              </a:rPr>
              <a:t>Gross specifications for a broad application base design concept</a:t>
            </a:r>
            <a:endParaRPr lang="en-US" sz="2000" b="1" i="1" dirty="0">
              <a:effectLst/>
              <a:ea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Beam Specifications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Ion beams required: H</a:t>
            </a:r>
            <a:r>
              <a:rPr lang="en-US" sz="1400" baseline="-25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(p), D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+ 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 He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2+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,Li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3+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,B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5+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,C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6+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,N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7+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,O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8+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 Ne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10+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 S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16+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, Ca</a:t>
            </a:r>
            <a:r>
              <a:rPr lang="en-US" sz="1400" baseline="300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20+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15-20 MeV/u for high-energy gamma and neutron secondary production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High current, up to 1 mA for protons, (implies continuous wave (CW) or high duty-factor operation)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Multi-ion capability (injection of a cocktail of ion species for rapid ion switching)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Low loss extraction into an extremal beamline  (allows locally shielded target vault, lower radiation dose for machine maintenance)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Individual turn extraction capability – overlapping turns not extracted for timing resolution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High acceleration gradient (specification is 400 keV/turn)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Operational Specifications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High, 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90% machine reliability (specification given for most medical, commercial, and security applications)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Turnkey or least low overhead operation</a:t>
            </a:r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Normal conducting for reliability, high currents </a:t>
            </a:r>
            <a:r>
              <a:rPr lang="en-US" sz="1400" i="1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(SC quenching is not sustainable in a security, medical , or commercial isotope facility)</a:t>
            </a:r>
          </a:p>
          <a:p>
            <a:r>
              <a:rPr lang="en-US" sz="17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Gross Parameters</a:t>
            </a:r>
            <a:endParaRPr lang="en-US" sz="1700" dirty="0"/>
          </a:p>
          <a:p>
            <a:pPr lvl="1"/>
            <a:r>
              <a:rPr lang="en-US" sz="1300" dirty="0">
                <a:solidFill>
                  <a:srgbClr val="00B0F0"/>
                </a:solidFill>
              </a:rPr>
              <a:t>Small footprint– depends on turn-to-turn separation requirement and current (for a fixed acceleration gradient)</a:t>
            </a:r>
          </a:p>
          <a:p>
            <a:pPr lvl="2"/>
            <a:r>
              <a:rPr lang="en-US" sz="13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Space charge effects start to dominate and increase beam size ~500 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A</a:t>
            </a:r>
            <a:endParaRPr lang="en-US" sz="1300" dirty="0">
              <a:solidFill>
                <a:srgbClr val="00B0F0"/>
              </a:solidFill>
            </a:endParaRPr>
          </a:p>
          <a:p>
            <a:pPr lvl="1"/>
            <a:r>
              <a:rPr lang="en-US" sz="1300" dirty="0">
                <a:solidFill>
                  <a:srgbClr val="00B0F0"/>
                </a:solidFill>
              </a:rPr>
              <a:t>Transportability – size and weight (different current regimes for degree of compactness)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Variants for different applications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1031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Subsystem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963"/>
            <a:ext cx="10515600" cy="4986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ffectLst/>
                <a:ea typeface="Times New Roman" panose="02020603050405020304" pitchFamily="18" charset="0"/>
              </a:rPr>
              <a:t>The three main sections of the Accelerator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Injection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ECR source  </a:t>
            </a:r>
          </a:p>
          <a:p>
            <a:pPr lvl="2"/>
            <a:r>
              <a:rPr lang="en-US" sz="1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P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re-mixed ion  gases and evaporated metals injected  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plasma chamber)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Adjustable frequency RFQ  (Tandem was considered)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Compensates for small changes in q/A for different ion species </a:t>
            </a:r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LEBT to transport/match into the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 FFA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A buncher plus quads; injected beam passes between sector magnets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Injection electrostatic inflector  (horizontal)</a:t>
            </a:r>
            <a:endParaRPr lang="en-US" sz="1400" dirty="0">
              <a:solidFill>
                <a:srgbClr val="00B0F0"/>
              </a:solidFill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FFGA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Separated sector, 4-fold periodicity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Optimized radial gradient field profile, opposing RF cavities</a:t>
            </a:r>
          </a:p>
          <a:p>
            <a:r>
              <a:rPr lang="en-US" sz="17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Extraction</a:t>
            </a:r>
            <a:endParaRPr lang="en-US" sz="1700" dirty="0"/>
          </a:p>
          <a:p>
            <a:pPr lvl="1"/>
            <a:r>
              <a:rPr lang="en-US" sz="1300" dirty="0">
                <a:solidFill>
                  <a:srgbClr val="00B0F0"/>
                </a:solidFill>
              </a:rPr>
              <a:t>Horizontal </a:t>
            </a:r>
            <a:r>
              <a:rPr lang="en-US" sz="1300" dirty="0" err="1">
                <a:solidFill>
                  <a:srgbClr val="00B0F0"/>
                </a:solidFill>
              </a:rPr>
              <a:t>betatron</a:t>
            </a:r>
            <a:r>
              <a:rPr lang="en-US" sz="1300" dirty="0">
                <a:solidFill>
                  <a:srgbClr val="00B0F0"/>
                </a:solidFill>
              </a:rPr>
              <a:t> kick from electrostatic defector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Electron stripping cannot be used; ions are in their highest charge state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Deflector is  located 90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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upstream from extraction channel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Beam is extracted through a bore in the return yoke</a:t>
            </a:r>
          </a:p>
          <a:p>
            <a:pPr lvl="2"/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F57F7-9946-4675-B7D6-85A58C467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62801" y="2371725"/>
            <a:ext cx="3895724" cy="3127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5BF9D-AA81-4B20-81C5-A12A0F5C8591}"/>
              </a:ext>
            </a:extLst>
          </p:cNvPr>
          <p:cNvSpPr txBox="1"/>
          <p:nvPr/>
        </p:nvSpPr>
        <p:spPr>
          <a:xfrm>
            <a:off x="7162801" y="5896530"/>
            <a:ext cx="389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Conceptual model of the base design</a:t>
            </a:r>
          </a:p>
        </p:txBody>
      </p:sp>
    </p:spTree>
    <p:extLst>
      <p:ext uri="{BB962C8B-B14F-4D97-AF65-F5344CB8AC3E}">
        <p14:creationId xmlns:p14="http://schemas.microsoft.com/office/powerpoint/2010/main" val="1218890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Injection Subsystems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a typeface="Times New Roman" panose="02020603050405020304" pitchFamily="18" charset="0"/>
              </a:rPr>
              <a:t>Injection occurs at 0.5 MeV/u to eliminate the lossy central region</a:t>
            </a:r>
            <a:endParaRPr lang="en-US" sz="1800" b="1" i="1" dirty="0">
              <a:effectLst/>
              <a:ea typeface="Times New Roman" panose="02020603050405020304" pitchFamily="18" charset="0"/>
            </a:endParaRPr>
          </a:p>
          <a:p>
            <a:r>
              <a:rPr lang="en-US" sz="18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Preaccelerator</a:t>
            </a:r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Injection Line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Tandem eliminated due to contamination from 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different 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ion charge states 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Variable-frequency i</a:t>
            </a:r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on RFQ chosen; 1% tunable frequency range needed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HZB RFQ  accelerates Q/A &gt; 0.15 with  (85-120 MHz, tunable)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Beam from the RFQ is transported and bunched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Enters inner region of FFGA between sector magnets</a:t>
            </a:r>
          </a:p>
          <a:p>
            <a:pPr lvl="2"/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Injection into FFGA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Injection into the ring  initiates between sector magnets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 inflectors, ~5MV/cm , 15 mm plate separation.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Injection occurs at 0.28 m  radius in the base design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Ring center outer radius~0.1 m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Magnetic shielding and end mirror plates will be needed</a:t>
            </a:r>
          </a:p>
          <a:p>
            <a:pPr lvl="2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D5AC8-F7B9-4DCA-9654-76C8B55F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8" t="10611"/>
          <a:stretch/>
        </p:blipFill>
        <p:spPr>
          <a:xfrm>
            <a:off x="8039669" y="1720330"/>
            <a:ext cx="2628332" cy="184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DA847-86D9-4EF1-B9EE-CDD8AAEE8892}"/>
              </a:ext>
            </a:extLst>
          </p:cNvPr>
          <p:cNvSpPr txBox="1"/>
          <p:nvPr/>
        </p:nvSpPr>
        <p:spPr>
          <a:xfrm>
            <a:off x="7706294" y="3563635"/>
            <a:ext cx="333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HZB ion beams – two species due to incomplete stripping in tandem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BF5E8-0B37-4FDE-9C43-DA8DBCBCE3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69" y="4292600"/>
            <a:ext cx="2838450" cy="20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FD9A9-7BC7-4FAB-AF22-BCC767634466}"/>
              </a:ext>
            </a:extLst>
          </p:cNvPr>
          <p:cNvSpPr txBox="1"/>
          <p:nvPr/>
        </p:nvSpPr>
        <p:spPr>
          <a:xfrm>
            <a:off x="9306210" y="4821880"/>
            <a:ext cx="186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Notational sketch of injection line into the central region of the FFGA ring</a:t>
            </a:r>
          </a:p>
        </p:txBody>
      </p:sp>
    </p:spTree>
    <p:extLst>
      <p:ext uri="{BB962C8B-B14F-4D97-AF65-F5344CB8AC3E}">
        <p14:creationId xmlns:p14="http://schemas.microsoft.com/office/powerpoint/2010/main" val="399695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FFGA ring (Fixed Field Gradient Accelerator)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a typeface="Times New Roman" panose="02020603050405020304" pitchFamily="18" charset="0"/>
              </a:rPr>
              <a:t>Separated Sector FFA with a radial field gradient</a:t>
            </a:r>
            <a:endParaRPr lang="en-US" sz="1800" b="1" i="1" dirty="0">
              <a:effectLst/>
              <a:ea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Machine Layout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4 separated sectors with opposing high-gradient cavities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Meter  component-free straight at 15 </a:t>
            </a:r>
            <a:r>
              <a:rPr lang="en-US" sz="1400" dirty="0" err="1">
                <a:solidFill>
                  <a:srgbClr val="00B0F0"/>
                </a:solidFill>
                <a:ea typeface="Times New Roman" panose="02020603050405020304" pitchFamily="18" charset="0"/>
              </a:rPr>
              <a:t>Mev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/u facilitates low-loss extraction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Radial field gradient 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serves the same purpose as an azimuthally-varying field 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Nonlinear radial gradient up to </a:t>
            </a:r>
            <a:r>
              <a:rPr lang="en-US" sz="1300" dirty="0" err="1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sextupole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Provides 97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horz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 and a strong 80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 vert phase advance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Near 90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 mitigates transverse “kicks” from opposing cavities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Linear edge  limits the highest order </a:t>
            </a:r>
            <a:r>
              <a:rPr lang="en-US" sz="1300" dirty="0" err="1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feeddown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– to octupole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Vertical tune falls as fringe fields overlap near injection energies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Acceleration uses 8th harmonic for Q/A of ½ (45 MHz)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At 400 keV/turn, at extraction orbits are separated by 0.8 cm center to center </a:t>
            </a:r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DA847-86D9-4EF1-B9EE-CDD8AAEE8892}"/>
              </a:ext>
            </a:extLst>
          </p:cNvPr>
          <p:cNvSpPr txBox="1"/>
          <p:nvPr/>
        </p:nvSpPr>
        <p:spPr>
          <a:xfrm>
            <a:off x="4529137" y="532447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Nonlinear radial field gradient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lright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Machine tunes (right) for He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2+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(left)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FD9A9-7BC7-4FAB-AF22-BCC767634466}"/>
              </a:ext>
            </a:extLst>
          </p:cNvPr>
          <p:cNvSpPr txBox="1"/>
          <p:nvPr/>
        </p:nvSpPr>
        <p:spPr>
          <a:xfrm>
            <a:off x="6270658" y="1977798"/>
            <a:ext cx="186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Layout of 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800B8-9D9E-4997-8FE9-E04736A96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8737" y="4731976"/>
            <a:ext cx="3200400" cy="1664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FC448-9128-49B8-BAE6-900B1FBE2F8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3"/>
          <a:stretch/>
        </p:blipFill>
        <p:spPr bwMode="auto">
          <a:xfrm>
            <a:off x="7781925" y="1649890"/>
            <a:ext cx="2898808" cy="270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CBE1A-307C-4B1A-A6D9-1ECE1FCEBD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4" y="4413093"/>
            <a:ext cx="2898808" cy="1983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44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Extraction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a typeface="Times New Roman" panose="02020603050405020304" pitchFamily="18" charset="0"/>
              </a:rPr>
              <a:t>Extraction occurs at 15 MeV/u. At this energy no extraction septum is required.</a:t>
            </a:r>
            <a:endParaRPr lang="en-US" sz="1800" b="1" i="1" dirty="0">
              <a:effectLst/>
              <a:ea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Extraction System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 meter-long 6.6 MV/m electrostatic deflector, 15 mm plate separation 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On extraction orbit @1.6 m radius in upstream sector magnet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90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 upstream of extraction channel</a:t>
            </a:r>
          </a:p>
          <a:p>
            <a:pPr lvl="2"/>
            <a:r>
              <a:rPr lang="en-US" sz="13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Betatron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 oscillation peaks at entrance to downstream sector magnet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76 mm of radial 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displacement  is achieved at downstream sector magnet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Beam enters and crosses the low-field, between-coil region</a:t>
            </a:r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Extraction occurs through a 200 mm bore in the return yoke</a:t>
            </a:r>
            <a:endParaRPr lang="en-US" sz="1400" dirty="0">
              <a:solidFill>
                <a:srgbClr val="00B0F0"/>
              </a:solidFill>
              <a:effectLst/>
              <a:ea typeface="Times New Roman" panose="02020603050405020304" pitchFamily="18" charset="0"/>
            </a:endParaRP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Extraction system designed/modeled using TOSCA OPERA</a:t>
            </a:r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Extraction line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Extraction optics are known starting from the FFGA ring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External target beamline under design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Dispersion from the ring is high 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To cleanly isolate and extract only the last acceleration turn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Radial collimation is required at low energy in the ring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Could exploit high dispersion from ring in external beamline for narrow </a:t>
            </a:r>
            <a:r>
              <a:rPr lang="en-US" sz="13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dp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/p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Space charge will broaden and flatten extracted beam</a:t>
            </a:r>
          </a:p>
          <a:p>
            <a:pPr lvl="1"/>
            <a:endParaRPr lang="en-US" sz="1400" dirty="0">
              <a:solidFill>
                <a:srgbClr val="00B0F0"/>
              </a:solidFill>
            </a:endParaRPr>
          </a:p>
          <a:p>
            <a:pPr lvl="2"/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BF5E8-0B37-4FDE-9C43-DA8DBCBCE3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181225"/>
            <a:ext cx="4057649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FD9A9-7BC7-4FAB-AF22-BCC767634466}"/>
              </a:ext>
            </a:extLst>
          </p:cNvPr>
          <p:cNvSpPr txBox="1"/>
          <p:nvPr/>
        </p:nvSpPr>
        <p:spPr>
          <a:xfrm>
            <a:off x="7172325" y="5606710"/>
            <a:ext cx="391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Layout of extraction from OPERA  model and TOSCA tracking through return yoke</a:t>
            </a:r>
          </a:p>
        </p:txBody>
      </p:sp>
    </p:spTree>
    <p:extLst>
      <p:ext uri="{BB962C8B-B14F-4D97-AF65-F5344CB8AC3E}">
        <p14:creationId xmlns:p14="http://schemas.microsoft.com/office/powerpoint/2010/main" val="7138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Magnets and 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a typeface="Times New Roman" panose="02020603050405020304" pitchFamily="18" charset="0"/>
              </a:rPr>
              <a:t>Magnets and RF have been designed using OPERA to match the design lattice performance</a:t>
            </a:r>
            <a:endParaRPr lang="en-US" sz="1800" b="1" i="1" dirty="0">
              <a:effectLst/>
              <a:ea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Magnet System Design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All 4 sectors are excited by a coil fitted in top and bottom slots 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The integrated field of the magnets matches the integrated design field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Integrated coil current is 18,500A (925A in  water-cooled Cu coils) 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Power 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</a:rPr>
              <a:t>consumption estimated to be 31.4kW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</a:rPr>
              <a:t>Further optimization can significantly reduce current magnet weight (42 tons)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Magnet gap is currently 40 mm although 50 mm is also dynamically stable</a:t>
            </a:r>
            <a:endParaRPr lang="en-US" sz="13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RF Cavity Design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</a:rPr>
              <a:t>Two opposing HWR  cavities, 200 keV/turn/cavity – HWR chosen for optics stability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Size and field uniformity dictated TEM-class double-gap coaxial line geometry</a:t>
            </a:r>
          </a:p>
          <a:p>
            <a:pPr lvl="2"/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45 MHz (8</a:t>
            </a:r>
            <a:r>
              <a:rPr lang="en-US" sz="13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13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harmonic), RF losses below 20 kW</a:t>
            </a:r>
          </a:p>
          <a:p>
            <a:pPr lvl="1"/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DA847-86D9-4EF1-B9EE-CDD8AAEE8892}"/>
              </a:ext>
            </a:extLst>
          </p:cNvPr>
          <p:cNvSpPr txBox="1"/>
          <p:nvPr/>
        </p:nvSpPr>
        <p:spPr>
          <a:xfrm>
            <a:off x="7706294" y="3488528"/>
            <a:ext cx="333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Half of a sector magnet showing flux density in iron core using OPERA3D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FD9A9-7BC7-4FAB-AF22-BCC767634466}"/>
              </a:ext>
            </a:extLst>
          </p:cNvPr>
          <p:cNvSpPr txBox="1"/>
          <p:nvPr/>
        </p:nvSpPr>
        <p:spPr>
          <a:xfrm>
            <a:off x="4604163" y="5162178"/>
            <a:ext cx="137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design of  HWR  cavity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6B622-D7DB-44EC-8EBA-5DD9BB0746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19984" y="1866352"/>
            <a:ext cx="2706370" cy="1590040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06B6F01-946C-4C31-B237-BADFAAAB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06" y="42709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3D1C499-3107-4270-8204-5CEE28E25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93488"/>
              </p:ext>
            </p:extLst>
          </p:nvPr>
        </p:nvGraphicFramePr>
        <p:xfrm>
          <a:off x="7989714" y="4105440"/>
          <a:ext cx="2811636" cy="185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Acrobat Document" r:id="rId4" imgW="5067052" imgH="3344866" progId="Acrobat.Document.DC">
                  <p:embed/>
                </p:oleObj>
              </mc:Choice>
              <mc:Fallback>
                <p:oleObj name="Acrobat Document" r:id="rId4" imgW="5067052" imgH="3344866" progId="Acrobat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714" y="4105440"/>
                        <a:ext cx="2811636" cy="1851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93864E-2D12-40D8-A499-9C5B0D9C4296}"/>
              </a:ext>
            </a:extLst>
          </p:cNvPr>
          <p:cNvSpPr txBox="1"/>
          <p:nvPr/>
        </p:nvSpPr>
        <p:spPr>
          <a:xfrm>
            <a:off x="7869806" y="5922647"/>
            <a:ext cx="347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 versus azimuthal angle at different radii in ½ of a sector magnet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A8CCB5-FC7C-42C0-BD5A-D10F4DC43EE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78071" y="4728073"/>
            <a:ext cx="1648110" cy="1699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8E138C-AFFE-4BD9-8D68-906C559CE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09" y="4987426"/>
            <a:ext cx="3400023" cy="14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D587-3E08-4AE3-BD73-337F6A92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Performance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045C-F346-45CD-B8A3-40251B4B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effectLst/>
                <a:ea typeface="Times New Roman" panose="02020603050405020304" pitchFamily="18" charset="0"/>
              </a:rPr>
              <a:t>Performance modeling of the conservative base design are presented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Lattice Design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Adiabatically increasing Courant Snyder functions (MADX)</a:t>
            </a: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Emittance depends on extraction turn separation</a:t>
            </a:r>
          </a:p>
          <a:p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Acceleration </a:t>
            </a:r>
          </a:p>
          <a:p>
            <a:pPr lvl="1"/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n-US" sz="1400" baseline="30000" dirty="0">
                <a:solidFill>
                  <a:srgbClr val="00B0F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-4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 to 10</a:t>
            </a:r>
            <a:r>
              <a:rPr lang="en-US" sz="1400" baseline="30000" dirty="0">
                <a:solidFill>
                  <a:srgbClr val="00B0F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-5</a:t>
            </a:r>
            <a:r>
              <a:rPr lang="en-US" sz="1400" dirty="0">
                <a:solidFill>
                  <a:srgbClr val="00B0F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 isochronism required for low-loss acceleration (OPAL)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10</a:t>
            </a:r>
            <a:r>
              <a:rPr lang="en-US" sz="14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-3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to 10</a:t>
            </a:r>
            <a:r>
              <a:rPr lang="en-US" sz="14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-4</a:t>
            </a:r>
            <a:r>
              <a:rPr lang="en-U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achieved in magnet design to date </a:t>
            </a:r>
          </a:p>
          <a:p>
            <a:r>
              <a:rPr lang="en-US" sz="17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Charge</a:t>
            </a:r>
            <a:endParaRPr lang="en-US" sz="1700" dirty="0"/>
          </a:p>
          <a:p>
            <a:pPr lvl="1"/>
            <a:r>
              <a:rPr lang="en-US" sz="1300" dirty="0">
                <a:solidFill>
                  <a:srgbClr val="00B0F0"/>
                </a:solidFill>
              </a:rPr>
              <a:t>500</a:t>
            </a:r>
            <a:r>
              <a:rPr lang="en-US" sz="1300" dirty="0">
                <a:solidFill>
                  <a:srgbClr val="00B0F0"/>
                </a:solidFill>
                <a:sym typeface="Symbol" panose="05050102010706020507" pitchFamily="18" charset="2"/>
              </a:rPr>
              <a:t>A</a:t>
            </a:r>
            <a:r>
              <a:rPr lang="en-US" sz="1300" dirty="0">
                <a:solidFill>
                  <a:srgbClr val="00B0F0"/>
                </a:solidFill>
              </a:rPr>
              <a:t> to a mA  on H</a:t>
            </a:r>
            <a:r>
              <a:rPr lang="en-US" sz="1300" baseline="-25000" dirty="0">
                <a:solidFill>
                  <a:srgbClr val="00B0F0"/>
                </a:solidFill>
              </a:rPr>
              <a:t>2</a:t>
            </a:r>
            <a:r>
              <a:rPr lang="en-US" sz="1300" baseline="30000" dirty="0">
                <a:solidFill>
                  <a:srgbClr val="00B0F0"/>
                </a:solidFill>
              </a:rPr>
              <a:t>+</a:t>
            </a:r>
            <a:r>
              <a:rPr lang="en-US" sz="1300" dirty="0">
                <a:solidFill>
                  <a:srgbClr val="00B0F0"/>
                </a:solidFill>
              </a:rPr>
              <a:t>  injected 5</a:t>
            </a:r>
            <a:r>
              <a:rPr lang="en-US" sz="1300" dirty="0">
                <a:solidFill>
                  <a:srgbClr val="00B0F0"/>
                </a:solidFill>
                <a:sym typeface="Symbol" panose="05050102010706020507" pitchFamily="18" charset="2"/>
              </a:rPr>
              <a:t></a:t>
            </a:r>
            <a:r>
              <a:rPr lang="en-US" sz="1300" dirty="0">
                <a:solidFill>
                  <a:srgbClr val="00B0F0"/>
                </a:solidFill>
              </a:rPr>
              <a:t> mm-</a:t>
            </a:r>
            <a:r>
              <a:rPr lang="en-US" sz="1300" dirty="0" err="1">
                <a:solidFill>
                  <a:srgbClr val="00B0F0"/>
                </a:solidFill>
              </a:rPr>
              <a:t>mr</a:t>
            </a:r>
            <a:r>
              <a:rPr lang="en-US" sz="1300" dirty="0">
                <a:solidFill>
                  <a:srgbClr val="00B0F0"/>
                </a:solidFill>
              </a:rPr>
              <a:t> geometric emittance (</a:t>
            </a:r>
            <a:r>
              <a:rPr lang="en-US" sz="1300" dirty="0">
                <a:solidFill>
                  <a:srgbClr val="00B0F0"/>
                </a:solidFill>
                <a:sym typeface="Symbol" panose="05050102010706020507" pitchFamily="18" charset="2"/>
              </a:rPr>
              <a:t>=2mm, </a:t>
            </a:r>
            <a:r>
              <a:rPr lang="en-US" sz="1300" dirty="0">
                <a:solidFill>
                  <a:srgbClr val="00B0F0"/>
                </a:solidFill>
              </a:rPr>
              <a:t>OPAL)</a:t>
            </a:r>
          </a:p>
        </p:txBody>
      </p:sp>
      <p:pic>
        <p:nvPicPr>
          <p:cNvPr id="5" name="Picture 4" descr="A picture containing chart, histogram&#10;&#10;Description automatically generated">
            <a:extLst>
              <a:ext uri="{FF2B5EF4-FFF2-40B4-BE49-F238E27FC236}">
                <a16:creationId xmlns:a16="http://schemas.microsoft.com/office/drawing/2014/main" id="{B8862930-926E-4D2B-BE43-B2DE4E7FC6B6}"/>
              </a:ext>
            </a:extLst>
          </p:cNvPr>
          <p:cNvPicPr/>
          <p:nvPr/>
        </p:nvPicPr>
        <p:blipFill rotWithShape="1">
          <a:blip r:embed="rId2"/>
          <a:srcRect l="13637" r="14718"/>
          <a:stretch/>
        </p:blipFill>
        <p:spPr bwMode="auto">
          <a:xfrm>
            <a:off x="7991475" y="1990725"/>
            <a:ext cx="2787967" cy="2138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014A38C-214D-4E55-AC15-C82460AD02F2}"/>
              </a:ext>
            </a:extLst>
          </p:cNvPr>
          <p:cNvPicPr/>
          <p:nvPr/>
        </p:nvPicPr>
        <p:blipFill rotWithShape="1">
          <a:blip r:embed="rId3"/>
          <a:srcRect l="14722" r="14068"/>
          <a:stretch/>
        </p:blipFill>
        <p:spPr bwMode="auto">
          <a:xfrm>
            <a:off x="7991474" y="4129723"/>
            <a:ext cx="2787967" cy="2213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921D5-D21F-4E68-BF28-101BFC7718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14437" y="5395970"/>
            <a:ext cx="3200400" cy="966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C03B9-0BD0-4D2B-A36D-032A558BC1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14437" y="4387215"/>
            <a:ext cx="3200400" cy="1014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1935DF-FDD6-41D9-A4BC-7FBA64B8B36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815" y="4405688"/>
            <a:ext cx="3154680" cy="19684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9B713-624F-495A-82B2-DB9C32D2ECDA}"/>
              </a:ext>
            </a:extLst>
          </p:cNvPr>
          <p:cNvSpPr txBox="1"/>
          <p:nvPr/>
        </p:nvSpPr>
        <p:spPr>
          <a:xfrm>
            <a:off x="8943975" y="3181350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Injection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A75A6-3F22-432D-8F56-7B47D0553208}"/>
              </a:ext>
            </a:extLst>
          </p:cNvPr>
          <p:cNvSpPr txBox="1"/>
          <p:nvPr/>
        </p:nvSpPr>
        <p:spPr>
          <a:xfrm>
            <a:off x="8943975" y="5316221"/>
            <a:ext cx="101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Extraction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9102D-529A-4F54-89FC-1D3D64631297}"/>
              </a:ext>
            </a:extLst>
          </p:cNvPr>
          <p:cNvSpPr txBox="1"/>
          <p:nvPr/>
        </p:nvSpPr>
        <p:spPr>
          <a:xfrm>
            <a:off x="4889420" y="4713466"/>
            <a:ext cx="2627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He</a:t>
            </a:r>
            <a:r>
              <a:rPr lang="en-US" sz="1400" b="1" baseline="30000" dirty="0">
                <a:solidFill>
                  <a:schemeClr val="bg1"/>
                </a:solidFill>
              </a:rPr>
              <a:t>2+ </a:t>
            </a:r>
            <a:r>
              <a:rPr lang="en-US" sz="1400" b="1" dirty="0">
                <a:solidFill>
                  <a:schemeClr val="bg1"/>
                </a:solidFill>
              </a:rPr>
              <a:t>Acceleration in 10</a:t>
            </a:r>
            <a:r>
              <a:rPr lang="en-US" sz="1400" b="1" baseline="30000" dirty="0">
                <a:solidFill>
                  <a:schemeClr val="bg1"/>
                </a:solidFill>
              </a:rPr>
              <a:t>-4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isochronousorbits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OPAL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A6F84-98B0-4D4C-B878-847E40122B3C}"/>
              </a:ext>
            </a:extLst>
          </p:cNvPr>
          <p:cNvSpPr txBox="1"/>
          <p:nvPr/>
        </p:nvSpPr>
        <p:spPr>
          <a:xfrm>
            <a:off x="1600200" y="4405689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500 </a:t>
            </a:r>
            <a:r>
              <a:rPr lang="en-US" sz="1400" b="1" dirty="0">
                <a:solidFill>
                  <a:schemeClr val="bg1"/>
                </a:solidFill>
                <a:sym typeface="Symbol" panose="05050102010706020507" pitchFamily="18" charset="2"/>
              </a:rPr>
              <a:t>A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311B5-A5C7-47DD-AB99-FD30DAAECDFC}"/>
              </a:ext>
            </a:extLst>
          </p:cNvPr>
          <p:cNvSpPr txBox="1"/>
          <p:nvPr/>
        </p:nvSpPr>
        <p:spPr>
          <a:xfrm>
            <a:off x="1600200" y="5395971"/>
            <a:ext cx="9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mA</a:t>
            </a:r>
          </a:p>
        </p:txBody>
      </p:sp>
    </p:spTree>
    <p:extLst>
      <p:ext uri="{BB962C8B-B14F-4D97-AF65-F5344CB8AC3E}">
        <p14:creationId xmlns:p14="http://schemas.microsoft.com/office/powerpoint/2010/main" val="131716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9744</TotalTime>
  <Words>1597</Words>
  <Application>Microsoft Office PowerPoint</Application>
  <PresentationFormat>Widescreen</PresentationFormat>
  <Paragraphs>166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Adobe Acrobat Document</vt:lpstr>
      <vt:lpstr>High-current Light Ion Gradient Cyclotron for Security,  Material Science, and Radioisotope Production</vt:lpstr>
      <vt:lpstr>Applications of a Light Ion, (Q/A  1/2) ISO-FFA</vt:lpstr>
      <vt:lpstr>Baselining the Design</vt:lpstr>
      <vt:lpstr>Subsystem Concepts</vt:lpstr>
      <vt:lpstr>The Injection Subsystems</vt:lpstr>
      <vt:lpstr>The FFGA ring (Fixed Field Gradient Accelerator)</vt:lpstr>
      <vt:lpstr>The Extraction System</vt:lpstr>
      <vt:lpstr>Magnets and RF</vt:lpstr>
      <vt:lpstr>Performance Simulations</vt:lpstr>
      <vt:lpstr>Scaled Variants for Different Applications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J Johnstone</dc:creator>
  <cp:lastModifiedBy>Carol J Johnstone</cp:lastModifiedBy>
  <cp:revision>181</cp:revision>
  <dcterms:created xsi:type="dcterms:W3CDTF">2019-08-06T02:43:28Z</dcterms:created>
  <dcterms:modified xsi:type="dcterms:W3CDTF">2020-12-02T15:38:31Z</dcterms:modified>
</cp:coreProperties>
</file>