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3" r:id="rId2"/>
  </p:sldMasterIdLst>
  <p:notesMasterIdLst>
    <p:notesMasterId r:id="rId29"/>
  </p:notesMasterIdLst>
  <p:handoutMasterIdLst>
    <p:handoutMasterId r:id="rId30"/>
  </p:handoutMasterIdLst>
  <p:sldIdLst>
    <p:sldId id="294" r:id="rId3"/>
    <p:sldId id="326" r:id="rId4"/>
    <p:sldId id="313" r:id="rId5"/>
    <p:sldId id="315" r:id="rId6"/>
    <p:sldId id="317" r:id="rId7"/>
    <p:sldId id="318" r:id="rId8"/>
    <p:sldId id="330" r:id="rId9"/>
    <p:sldId id="331" r:id="rId10"/>
    <p:sldId id="328" r:id="rId11"/>
    <p:sldId id="332" r:id="rId12"/>
    <p:sldId id="301" r:id="rId13"/>
    <p:sldId id="307" r:id="rId14"/>
    <p:sldId id="302" r:id="rId15"/>
    <p:sldId id="305" r:id="rId16"/>
    <p:sldId id="304" r:id="rId17"/>
    <p:sldId id="333" r:id="rId18"/>
    <p:sldId id="334" r:id="rId19"/>
    <p:sldId id="335" r:id="rId20"/>
    <p:sldId id="337" r:id="rId21"/>
    <p:sldId id="336" r:id="rId22"/>
    <p:sldId id="322" r:id="rId23"/>
    <p:sldId id="320" r:id="rId24"/>
    <p:sldId id="325" r:id="rId25"/>
    <p:sldId id="308" r:id="rId26"/>
    <p:sldId id="309" r:id="rId27"/>
    <p:sldId id="338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74" autoAdjust="0"/>
    <p:restoredTop sz="94660"/>
  </p:normalViewPr>
  <p:slideViewPr>
    <p:cSldViewPr snapToGrid="0" snapToObjects="1" showGuides="1">
      <p:cViewPr varScale="1">
        <p:scale>
          <a:sx n="86" d="100"/>
          <a:sy n="86" d="100"/>
        </p:scale>
        <p:origin x="1526" y="5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High-intensity Multi-slice Target Development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4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7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47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8739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4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FB7BFFF-24AE-0346-9027-501FA322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B151F9A-85FC-8F46-B5EE-0DD6B88F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42E6E33-FDCD-A049-876E-55A14F9E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7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875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owmass21.org/docs/files/summaries/RF/SNOWMASS21-RF5_RF0-AF5_AF0_Robert_Bernstein-027.pdf" TargetMode="External"/><Relationship Id="rId2" Type="http://schemas.openxmlformats.org/officeDocument/2006/relationships/hyperlink" Target="https://www.snowmass21.org/docs/files/summaries/RF/SNOWMASS21-RF0-AF0-007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nowmass21.org/docs/files/summaries/RF/SNOWMASS21-AF5_AF0-RF5_RF0_Prebys-071.pdf" TargetMode="External"/><Relationship Id="rId4" Type="http://schemas.openxmlformats.org/officeDocument/2006/relationships/hyperlink" Target="https://www.snowmass21.org/docs/files/summaries/RF/SNOWMASS21-%20RF5_RF0-AF5_AF0_J_Pasternak-096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792043"/>
            <a:ext cx="8642278" cy="1003049"/>
          </a:xfrm>
        </p:spPr>
        <p:txBody>
          <a:bodyPr>
            <a:no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High-Intensity Multi-slice Target Development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C091B-1BF8-B94F-9D3B-ADDE424E9F52}"/>
              </a:ext>
            </a:extLst>
          </p:cNvPr>
          <p:cNvSpPr/>
          <p:nvPr/>
        </p:nvSpPr>
        <p:spPr>
          <a:xfrm>
            <a:off x="754602" y="4631724"/>
            <a:ext cx="71287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C. Johnstone, FNAL,</a:t>
            </a:r>
            <a:r>
              <a:rPr lang="en-US" sz="2000" dirty="0">
                <a:effectLst/>
                <a:latin typeface="+mn-lt"/>
                <a:ea typeface="MS Mincho" panose="02020609040205080304" pitchFamily="49" charset="-128"/>
              </a:rPr>
              <a:t> M. Kiburg (PPD, Fermilab), B. Kiburg (PPD, Fermilab), A. </a:t>
            </a:r>
            <a:r>
              <a:rPr lang="en-US" sz="2000" dirty="0">
                <a:latin typeface="+mn-lt"/>
                <a:ea typeface="MS Mincho" panose="02020609040205080304" pitchFamily="49" charset="-128"/>
              </a:rPr>
              <a:t>Mazzacane (CD), </a:t>
            </a:r>
            <a:r>
              <a:rPr lang="en-US" sz="2000" dirty="0">
                <a:effectLst/>
                <a:latin typeface="+mn-lt"/>
                <a:ea typeface="MS Mincho" panose="02020609040205080304" pitchFamily="49" charset="-128"/>
              </a:rPr>
              <a:t>C. Loss (TRIUMF and AD, Fermilab)</a:t>
            </a:r>
            <a:endParaRPr lang="en-US" sz="2000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E9156B-508B-424A-AAE6-293508243F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877" y="5415379"/>
            <a:ext cx="8499231" cy="1126742"/>
          </a:xfrm>
        </p:spPr>
        <p:txBody>
          <a:bodyPr/>
          <a:lstStyle/>
          <a:p>
            <a:pPr algn="ctr"/>
            <a:r>
              <a:rPr lang="en-US" dirty="0"/>
              <a:t>LDRD presentation</a:t>
            </a:r>
          </a:p>
          <a:p>
            <a:pPr algn="ctr"/>
            <a:r>
              <a:rPr lang="en-US" dirty="0"/>
              <a:t>Fermilab</a:t>
            </a:r>
          </a:p>
          <a:p>
            <a:pPr algn="ctr"/>
            <a:r>
              <a:rPr lang="en-US" dirty="0"/>
              <a:t>12-2-2020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5AE1A2-FD1D-4CD3-A10F-30ABA13A1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318"/>
            <a:ext cx="8672513" cy="50593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Develop an economical approach to producing an </a:t>
            </a:r>
            <a:r>
              <a:rPr lang="en-US" sz="2000"/>
              <a:t>intense multi-application </a:t>
            </a:r>
            <a:r>
              <a:rPr lang="en-US" sz="2000" dirty="0"/>
              <a:t>LE</a:t>
            </a:r>
            <a:r>
              <a:rPr lang="en-US" sz="2000" dirty="0">
                <a:sym typeface="Symbol" panose="05050102010706020507" pitchFamily="18" charset="2"/>
              </a:rPr>
              <a:t></a:t>
            </a:r>
            <a:r>
              <a:rPr lang="en-US" sz="2000" dirty="0"/>
              <a:t> beam; capable of providing intense </a:t>
            </a:r>
            <a:r>
              <a:rPr lang="en-US" sz="2000" dirty="0">
                <a:sym typeface="Symbol" panose="05050102010706020507" pitchFamily="18" charset="2"/>
              </a:rPr>
              <a:t>+ or - beams.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Essential R&amp;D for muon beam facility planning for PIP-II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R&amp;D overview</a:t>
            </a:r>
          </a:p>
          <a:p>
            <a:pPr lvl="1"/>
            <a:r>
              <a:rPr lang="en-US" sz="1800" dirty="0"/>
              <a:t>Develop a heavy target for lower-energy proton beams (&lt;1 GeV)</a:t>
            </a:r>
          </a:p>
          <a:p>
            <a:pPr lvl="2"/>
            <a:r>
              <a:rPr lang="en-US" sz="1600" dirty="0"/>
              <a:t>Optimize interaction length, beamline orientation and capture </a:t>
            </a:r>
            <a:r>
              <a:rPr lang="en-US" sz="1600" dirty="0">
                <a:sym typeface="Symbol" panose="05050102010706020507" pitchFamily="18" charset="2"/>
              </a:rPr>
              <a:t></a:t>
            </a:r>
            <a:endParaRPr lang="en-US" sz="1600" dirty="0"/>
          </a:p>
          <a:p>
            <a:pPr lvl="2"/>
            <a:r>
              <a:rPr lang="en-US" sz="1600" dirty="0"/>
              <a:t>Optimize target geometry and orientation</a:t>
            </a:r>
          </a:p>
          <a:p>
            <a:pPr lvl="3"/>
            <a:r>
              <a:rPr lang="en-US" sz="1400" dirty="0"/>
              <a:t> rotate target (increases IL without changing surface to volume or mean-free path of pion to target surface)</a:t>
            </a:r>
          </a:p>
          <a:p>
            <a:pPr lvl="3"/>
            <a:r>
              <a:rPr lang="en-US" sz="1400" dirty="0"/>
              <a:t>Break the target into slices allowing LE</a:t>
            </a:r>
            <a:r>
              <a:rPr lang="en-US" sz="1400" dirty="0">
                <a:sym typeface="Symbol" panose="05050102010706020507" pitchFamily="18" charset="2"/>
              </a:rPr>
              <a:t></a:t>
            </a:r>
            <a:r>
              <a:rPr lang="en-US" sz="1400" dirty="0"/>
              <a:t> to escape.</a:t>
            </a:r>
          </a:p>
          <a:p>
            <a:pPr lvl="2"/>
            <a:r>
              <a:rPr lang="en-US" sz="1600" dirty="0"/>
              <a:t>Optimize # of target slices and spacing</a:t>
            </a:r>
          </a:p>
          <a:p>
            <a:pPr lvl="1"/>
            <a:r>
              <a:rPr lang="en-US" sz="1800" dirty="0"/>
              <a:t>Test concepts at MTA</a:t>
            </a:r>
          </a:p>
          <a:p>
            <a:pPr lvl="2"/>
            <a:r>
              <a:rPr lang="en-US" sz="1400" dirty="0"/>
              <a:t>Install a precision low-energy muon beamline in the MTA (in-house components, summer 2021)</a:t>
            </a:r>
          </a:p>
          <a:p>
            <a:pPr lvl="2" indent="-342900"/>
            <a:r>
              <a:rPr lang="en-US" sz="1600" dirty="0"/>
              <a:t>Study performance compared to simulations</a:t>
            </a:r>
          </a:p>
          <a:p>
            <a:pPr lvl="2" indent="-342900"/>
            <a:r>
              <a:rPr lang="en-US" sz="1600" dirty="0"/>
              <a:t>Support a DOE muon catalyzed fusion experiment to further quantify performance and successful application- provides detailed muon production measurements</a:t>
            </a:r>
          </a:p>
          <a:p>
            <a:pPr marL="457200" lvl="1" indent="0">
              <a:buNone/>
            </a:pPr>
            <a:endParaRPr lang="en-US" sz="1800" dirty="0">
              <a:sym typeface="Symbol" panose="05050102010706020507" pitchFamily="18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4AA79E-9BF0-497F-9470-8BBABCC2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LDRD proposes to do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5760-2474-44F7-9D3C-8E758913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A1D02-A590-4714-B2A1-C4594D75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430C6-B355-440E-9323-C1327BBD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5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7200" y="5820325"/>
            <a:ext cx="8173616" cy="427877"/>
          </a:xfrm>
        </p:spPr>
        <p:txBody>
          <a:bodyPr/>
          <a:lstStyle/>
          <a:p>
            <a:r>
              <a:rPr lang="en-US" dirty="0"/>
              <a:t>Differential 20-MeV pion production cross sections as a function of angle for a Thorium target showing consistent peak locations for low energy muons, both signs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C67EE9-579A-1249-A98B-870AEB2A156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Johnstone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| </a:t>
            </a:r>
            <a:r>
              <a:rPr lang="en-US" dirty="0"/>
              <a:t>High-intensity Multi-slice Target Development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3182" y="150135"/>
            <a:ext cx="8686800" cy="919326"/>
          </a:xfrm>
        </p:spPr>
        <p:txBody>
          <a:bodyPr/>
          <a:lstStyle/>
          <a:p>
            <a:r>
              <a:rPr lang="en-US" dirty="0"/>
              <a:t>Related Work:</a:t>
            </a:r>
            <a:br>
              <a:rPr lang="en-US" dirty="0"/>
            </a:br>
            <a:r>
              <a:rPr lang="en-US" dirty="0"/>
              <a:t>30-MeV </a:t>
            </a:r>
            <a:r>
              <a:rPr lang="en-US" dirty="0">
                <a:sym typeface="Symbol" panose="05050102010706020507" pitchFamily="18" charset="2"/>
              </a:rPr>
              <a:t>-</a:t>
            </a:r>
            <a:r>
              <a:rPr lang="en-US" dirty="0"/>
              <a:t> production from a 780 MeV proton beam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976789-F2D7-4BF7-BFC0-C66163FA2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12" y="1012054"/>
            <a:ext cx="7160654" cy="165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AE4D3-B848-47B2-BB76-6AAEB9B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39" y="2624168"/>
            <a:ext cx="3944853" cy="3127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4C4122-7EA2-4D9A-BDB7-D72574D5F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7" y="2653979"/>
            <a:ext cx="4187340" cy="305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36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Fermilab Accelerator Complex, MTA facility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4C56593-F3CD-4610-85DE-ED5C8FFD7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195" y="11495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BB4E0-B376-4C26-AD83-06A4A1E42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09" y="962867"/>
            <a:ext cx="6115525" cy="4658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1565E1-C025-4E8A-877E-42F3FEF7AB5A}"/>
              </a:ext>
            </a:extLst>
          </p:cNvPr>
          <p:cNvSpPr txBox="1"/>
          <p:nvPr/>
        </p:nvSpPr>
        <p:spPr>
          <a:xfrm>
            <a:off x="5415028" y="1337307"/>
            <a:ext cx="1138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400 MeV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266A2-A58F-497D-80CD-09C14AD2FECE}"/>
              </a:ext>
            </a:extLst>
          </p:cNvPr>
          <p:cNvSpPr txBox="1"/>
          <p:nvPr/>
        </p:nvSpPr>
        <p:spPr>
          <a:xfrm>
            <a:off x="5067198" y="1986514"/>
            <a:ext cx="1138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 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E579A9-A384-431E-A138-70C0FF280191}"/>
              </a:ext>
            </a:extLst>
          </p:cNvPr>
          <p:cNvSpPr txBox="1"/>
          <p:nvPr/>
        </p:nvSpPr>
        <p:spPr>
          <a:xfrm>
            <a:off x="2370138" y="2394096"/>
            <a:ext cx="1138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8-120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340762-259B-4A73-B59A-3E664AD081B4}"/>
              </a:ext>
            </a:extLst>
          </p:cNvPr>
          <p:cNvSpPr txBox="1"/>
          <p:nvPr/>
        </p:nvSpPr>
        <p:spPr>
          <a:xfrm rot="20772883">
            <a:off x="5319167" y="900301"/>
            <a:ext cx="1330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400-MeV MTA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665762"/>
            <a:ext cx="8686800" cy="629808"/>
          </a:xfrm>
        </p:spPr>
        <p:txBody>
          <a:bodyPr/>
          <a:lstStyle/>
          <a:p>
            <a:r>
              <a:rPr lang="en-US" dirty="0"/>
              <a:t>Layout – HE muon beams supported in Delivery Ring &amp; g-2; LE (</a:t>
            </a:r>
            <a:r>
              <a:rPr lang="en-US" dirty="0">
                <a:sym typeface="Symbol" panose="05050102010706020507" pitchFamily="18" charset="2"/>
              </a:rPr>
              <a:t>100 MeV)</a:t>
            </a:r>
            <a:r>
              <a:rPr lang="en-US" dirty="0"/>
              <a:t> muon beams at </a:t>
            </a:r>
            <a:r>
              <a:rPr lang="en-US" dirty="0">
                <a:sym typeface="Symbol" panose="05050102010706020507" pitchFamily="18" charset="2"/>
              </a:rPr>
              <a:t>MTA facility and </a:t>
            </a:r>
            <a:r>
              <a:rPr lang="en-US" dirty="0"/>
              <a:t>potentially at Mu2e exploiting available beamline &amp; infrastructure</a:t>
            </a:r>
            <a:r>
              <a:rPr lang="en-US" dirty="0">
                <a:sym typeface="Symbol" panose="05050102010706020507" pitchFamily="18" charset="2"/>
              </a:rPr>
              <a:t>.</a:t>
            </a:r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AB70236-A786-491F-ACB0-59EC12CA4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531731"/>
              </p:ext>
            </p:extLst>
          </p:nvPr>
        </p:nvGraphicFramePr>
        <p:xfrm>
          <a:off x="4811698" y="2478918"/>
          <a:ext cx="4099176" cy="3016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0" name="Acrobat Document" r:id="rId4" imgW="12245305" imgH="9044924" progId="Acrobat.Document.DC">
                  <p:embed/>
                </p:oleObj>
              </mc:Choice>
              <mc:Fallback>
                <p:oleObj name="Acrobat Document" r:id="rId4" imgW="12245305" imgH="9044924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0C5F800-E98D-41C7-9C65-E8E3E88B1E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1698" y="2478918"/>
                        <a:ext cx="4099176" cy="30169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CF47111-5634-4C6D-B17A-3874AFAFA704}"/>
              </a:ext>
            </a:extLst>
          </p:cNvPr>
          <p:cNvSpPr txBox="1"/>
          <p:nvPr/>
        </p:nvSpPr>
        <p:spPr>
          <a:xfrm>
            <a:off x="6892306" y="2914776"/>
            <a:ext cx="192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400-MeV MTA Facility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1DEDD2-3EB7-48DC-99EE-80CF31A22BC3}"/>
              </a:ext>
            </a:extLst>
          </p:cNvPr>
          <p:cNvSpPr txBox="1"/>
          <p:nvPr/>
        </p:nvSpPr>
        <p:spPr>
          <a:xfrm>
            <a:off x="6365289" y="2339948"/>
            <a:ext cx="2049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400-MeV beam absorber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EF9F74-AC79-4F7A-971E-2ED580A4967E}"/>
              </a:ext>
            </a:extLst>
          </p:cNvPr>
          <p:cNvSpPr txBox="1"/>
          <p:nvPr/>
        </p:nvSpPr>
        <p:spPr>
          <a:xfrm>
            <a:off x="6209376" y="4920095"/>
            <a:ext cx="2049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400-MeV primary</a:t>
            </a:r>
          </a:p>
        </p:txBody>
      </p:sp>
      <p:cxnSp>
        <p:nvCxnSpPr>
          <p:cNvPr id="22" name="AutoShape 9">
            <a:extLst>
              <a:ext uri="{FF2B5EF4-FFF2-40B4-BE49-F238E27FC236}">
                <a16:creationId xmlns:a16="http://schemas.microsoft.com/office/drawing/2014/main" id="{D5F0AD2A-CEBE-4B26-9E59-990D27CDBF53}"/>
              </a:ext>
            </a:extLst>
          </p:cNvPr>
          <p:cNvCxnSpPr>
            <a:cxnSpLocks noChangeShapeType="1"/>
            <a:stCxn id="19" idx="1"/>
          </p:cNvCxnSpPr>
          <p:nvPr/>
        </p:nvCxnSpPr>
        <p:spPr bwMode="auto">
          <a:xfrm flipH="1">
            <a:off x="6071889" y="2493837"/>
            <a:ext cx="293400" cy="146929"/>
          </a:xfrm>
          <a:prstGeom prst="straightConnector1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9">
            <a:extLst>
              <a:ext uri="{FF2B5EF4-FFF2-40B4-BE49-F238E27FC236}">
                <a16:creationId xmlns:a16="http://schemas.microsoft.com/office/drawing/2014/main" id="{8516C459-6D04-4D8D-858E-C59FA699AE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92306" y="4445102"/>
            <a:ext cx="451432" cy="401528"/>
          </a:xfrm>
          <a:prstGeom prst="straightConnector1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14AD121-974B-4FE7-B344-04A717402270}"/>
              </a:ext>
            </a:extLst>
          </p:cNvPr>
          <p:cNvSpPr txBox="1"/>
          <p:nvPr/>
        </p:nvSpPr>
        <p:spPr>
          <a:xfrm>
            <a:off x="7999643" y="3796913"/>
            <a:ext cx="1144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</a:rPr>
              <a:t>Shield wall</a:t>
            </a:r>
          </a:p>
        </p:txBody>
      </p:sp>
      <p:cxnSp>
        <p:nvCxnSpPr>
          <p:cNvPr id="29" name="AutoShape 9">
            <a:extLst>
              <a:ext uri="{FF2B5EF4-FFF2-40B4-BE49-F238E27FC236}">
                <a16:creationId xmlns:a16="http://schemas.microsoft.com/office/drawing/2014/main" id="{44B7B344-C18E-4178-BE1E-A337F72FBB5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414642" y="4167413"/>
            <a:ext cx="157180" cy="642184"/>
          </a:xfrm>
          <a:prstGeom prst="straightConnector1">
            <a:avLst/>
          </a:prstGeom>
          <a:noFill/>
          <a:ln w="222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D40E1B1-921A-4DD7-8540-A737EE231927}"/>
              </a:ext>
            </a:extLst>
          </p:cNvPr>
          <p:cNvSpPr txBox="1"/>
          <p:nvPr/>
        </p:nvSpPr>
        <p:spPr>
          <a:xfrm rot="2744221">
            <a:off x="5995686" y="3784508"/>
            <a:ext cx="1115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Rollup door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8B525B-764A-47BD-AD0A-992BA45AA576}"/>
              </a:ext>
            </a:extLst>
          </p:cNvPr>
          <p:cNvSpPr txBox="1"/>
          <p:nvPr/>
        </p:nvSpPr>
        <p:spPr>
          <a:xfrm rot="19071749">
            <a:off x="6209376" y="3036115"/>
            <a:ext cx="449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20’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1B27B8-911A-47A5-BA5B-B568405BE590}"/>
              </a:ext>
            </a:extLst>
          </p:cNvPr>
          <p:cNvSpPr txBox="1"/>
          <p:nvPr/>
        </p:nvSpPr>
        <p:spPr>
          <a:xfrm rot="2971405">
            <a:off x="6752394" y="3392701"/>
            <a:ext cx="449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40’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94ED79-0E71-45BC-B837-777AC5FA80DD}"/>
              </a:ext>
            </a:extLst>
          </p:cNvPr>
          <p:cNvSpPr/>
          <p:nvPr/>
        </p:nvSpPr>
        <p:spPr>
          <a:xfrm>
            <a:off x="5301653" y="773236"/>
            <a:ext cx="1480887" cy="7217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1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29419" y="1501672"/>
            <a:ext cx="4029068" cy="427877"/>
          </a:xfrm>
        </p:spPr>
        <p:txBody>
          <a:bodyPr/>
          <a:lstStyle/>
          <a:p>
            <a:r>
              <a:rPr lang="en-US" dirty="0"/>
              <a:t>Full </a:t>
            </a:r>
            <a:r>
              <a:rPr lang="en-US" dirty="0" err="1"/>
              <a:t>Linac</a:t>
            </a:r>
            <a:r>
              <a:rPr lang="en-US" dirty="0"/>
              <a:t> Capability and Operational Parameters @15 Hz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0" y="958850"/>
            <a:ext cx="4318317" cy="5264668"/>
          </a:xfrm>
        </p:spPr>
        <p:txBody>
          <a:bodyPr/>
          <a:lstStyle/>
          <a:p>
            <a:r>
              <a:rPr lang="en-US" b="1" dirty="0"/>
              <a:t>Pion Production at the MTA</a:t>
            </a:r>
          </a:p>
          <a:p>
            <a:pPr lvl="1"/>
            <a:r>
              <a:rPr lang="en-US" dirty="0"/>
              <a:t>Pion Thresholds</a:t>
            </a:r>
          </a:p>
          <a:p>
            <a:pPr lvl="2"/>
            <a:r>
              <a:rPr lang="en-US" dirty="0"/>
              <a:t>Single pion: 280 MeV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Pair Threshold: 600 MeV</a:t>
            </a:r>
          </a:p>
          <a:p>
            <a:pPr lvl="3"/>
            <a:r>
              <a:rPr lang="en-US" dirty="0"/>
              <a:t>4 production channels </a:t>
            </a:r>
          </a:p>
          <a:p>
            <a:pPr lvl="1"/>
            <a:r>
              <a:rPr lang="en-US" dirty="0"/>
              <a:t>Operational Limits</a:t>
            </a:r>
          </a:p>
          <a:p>
            <a:pPr lvl="2"/>
            <a:r>
              <a:rPr lang="en-US" dirty="0"/>
              <a:t>7.5 x 10</a:t>
            </a:r>
            <a:r>
              <a:rPr lang="en-US" baseline="30000" dirty="0"/>
              <a:t>11</a:t>
            </a:r>
            <a:r>
              <a:rPr lang="en-US" dirty="0"/>
              <a:t> p/sec (average)</a:t>
            </a:r>
          </a:p>
          <a:p>
            <a:pPr lvl="2"/>
            <a:r>
              <a:rPr lang="en-US" dirty="0"/>
              <a:t>20 x 10</a:t>
            </a:r>
            <a:r>
              <a:rPr lang="en-US" baseline="30000" dirty="0"/>
              <a:t>13</a:t>
            </a:r>
            <a:r>
              <a:rPr lang="en-US" dirty="0"/>
              <a:t> p/sec (peak)</a:t>
            </a:r>
          </a:p>
          <a:p>
            <a:r>
              <a:rPr lang="en-US" dirty="0"/>
              <a:t>Surface Muon production 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-9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30000" dirty="0">
                <a:sym typeface="Symbol" panose="05050102010706020507" pitchFamily="18" charset="2"/>
              </a:rPr>
              <a:t></a:t>
            </a:r>
            <a:r>
              <a:rPr lang="en-US" dirty="0"/>
              <a:t>/p (C target, 4% IL); </a:t>
            </a:r>
          </a:p>
          <a:p>
            <a:pPr lvl="2"/>
            <a:r>
              <a:rPr lang="en-US" dirty="0"/>
              <a:t>assume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r>
              <a:rPr lang="en-US" dirty="0">
                <a:sym typeface="Symbol" panose="05050102010706020507" pitchFamily="18" charset="2"/>
              </a:rPr>
              <a:t> half of 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 </a:t>
            </a:r>
            <a:endParaRPr lang="en-US" dirty="0"/>
          </a:p>
          <a:p>
            <a:pPr lvl="2"/>
            <a:r>
              <a:rPr lang="en-US" dirty="0"/>
              <a:t>~375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r>
              <a:rPr lang="en-US" dirty="0"/>
              <a:t>/s (average)</a:t>
            </a:r>
          </a:p>
          <a:p>
            <a:pPr lvl="2"/>
            <a:r>
              <a:rPr lang="en-US" dirty="0"/>
              <a:t>~200,000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r>
              <a:rPr lang="en-US" dirty="0"/>
              <a:t>/s (peak)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Production using the 400-MeV </a:t>
            </a:r>
            <a:r>
              <a:rPr lang="en-US" dirty="0" err="1"/>
              <a:t>Linac</a:t>
            </a:r>
            <a:r>
              <a:rPr lang="en-US" dirty="0"/>
              <a:t> beam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F1AB98-43D3-48D6-99E9-5DAB9E3C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744778"/>
              </p:ext>
            </p:extLst>
          </p:nvPr>
        </p:nvGraphicFramePr>
        <p:xfrm>
          <a:off x="429419" y="2207642"/>
          <a:ext cx="4029068" cy="32507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43295">
                  <a:extLst>
                    <a:ext uri="{9D8B030D-6E8A-4147-A177-3AD203B41FA5}">
                      <a16:colId xmlns:a16="http://schemas.microsoft.com/office/drawing/2014/main" val="1154945637"/>
                    </a:ext>
                  </a:extLst>
                </a:gridCol>
                <a:gridCol w="930323">
                  <a:extLst>
                    <a:ext uri="{9D8B030D-6E8A-4147-A177-3AD203B41FA5}">
                      <a16:colId xmlns:a16="http://schemas.microsoft.com/office/drawing/2014/main" val="3225448651"/>
                    </a:ext>
                  </a:extLst>
                </a:gridCol>
                <a:gridCol w="755450">
                  <a:extLst>
                    <a:ext uri="{9D8B030D-6E8A-4147-A177-3AD203B41FA5}">
                      <a16:colId xmlns:a16="http://schemas.microsoft.com/office/drawing/2014/main" val="3786105051"/>
                    </a:ext>
                  </a:extLst>
                </a:gridCol>
              </a:tblGrid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2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Parameter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2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Value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4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Unit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12167379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Kineti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</a:t>
                      </a:r>
                      <a:r>
                        <a:rPr lang="en-US" sz="1100" spc="-3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Energy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401.5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3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MeV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04858101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Energ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y</a:t>
                      </a:r>
                      <a:r>
                        <a:rPr lang="en-US" sz="1100" spc="-2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Spread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3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MeV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93536105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</a:t>
                      </a: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Structure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201.24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MHz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05683852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Bunc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h</a:t>
                      </a:r>
                      <a:r>
                        <a:rPr lang="en-US" sz="1100" spc="-2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0.208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3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ns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24335244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Max Puls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</a:t>
                      </a:r>
                      <a:r>
                        <a:rPr lang="en-US" sz="1100" spc="-2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80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3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µs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90050209"/>
                  </a:ext>
                </a:extLst>
              </a:tr>
              <a:tr h="482745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</a:t>
                      </a:r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x</a:t>
                      </a: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Particle</a:t>
                      </a:r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</a:t>
                      </a: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Pe</a:t>
                      </a:r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</a:t>
                      </a: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Bunch (28 mA)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maA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61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0.88x10</a:t>
                      </a:r>
                      <a:r>
                        <a:rPr lang="en-US" sz="1100" baseline="30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3323721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x</a:t>
                      </a: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Particle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</a:t>
                      </a: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Pe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</a:t>
                      </a:r>
                      <a:r>
                        <a:rPr lang="en-US" sz="1100" spc="-1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Pulse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61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1.6x10</a:t>
                      </a:r>
                      <a:r>
                        <a:rPr lang="en-US" sz="1100" baseline="30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13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79666321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Pea</a:t>
                      </a: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</a:t>
                      </a:r>
                      <a:r>
                        <a:rPr lang="en-US" sz="1100" spc="-2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Current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28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27336289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Avg Current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38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2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µA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7809088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</a:t>
                      </a:r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x</a:t>
                      </a:r>
                      <a:r>
                        <a:rPr lang="en-US" sz="1100" spc="-3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Bea</a:t>
                      </a:r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</a:t>
                      </a:r>
                      <a:r>
                        <a:rPr lang="en-US" sz="1100" spc="-3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Power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15.7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65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kW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09777777"/>
                  </a:ext>
                </a:extLst>
              </a:tr>
              <a:tr h="251638"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Bea</a:t>
                      </a:r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</a:t>
                      </a:r>
                      <a:r>
                        <a:rPr lang="en-US" sz="1100" spc="-3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Emittanc</a:t>
                      </a:r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</a:t>
                      </a:r>
                      <a:r>
                        <a:rPr lang="en-US" sz="1100" spc="-3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100" spc="-15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(99%)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</a:t>
                      </a:r>
                      <a:endParaRPr lang="en-US" sz="11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pc="-3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mm</a:t>
                      </a:r>
                      <a:r>
                        <a:rPr lang="en-US" sz="1100" spc="-1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r>
                        <a:rPr lang="en-US" sz="1100" spc="-25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mrad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2640329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C3E5F02-2E7F-4F56-A2C9-F90CFFB5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07" y="2199007"/>
            <a:ext cx="2399053" cy="29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82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20338" y="958850"/>
            <a:ext cx="4269979" cy="5022675"/>
          </a:xfrm>
        </p:spPr>
        <p:txBody>
          <a:bodyPr/>
          <a:lstStyle/>
          <a:p>
            <a:r>
              <a:rPr lang="en-US" dirty="0"/>
              <a:t>Notes:</a:t>
            </a:r>
          </a:p>
          <a:p>
            <a:pPr lvl="1"/>
            <a:r>
              <a:rPr lang="en-US" dirty="0"/>
              <a:t>Peak production angle backward</a:t>
            </a:r>
          </a:p>
          <a:p>
            <a:pPr lvl="2"/>
            <a:r>
              <a:rPr lang="en-US" dirty="0"/>
              <a:t>Highest net flux</a:t>
            </a:r>
          </a:p>
          <a:p>
            <a:pPr lvl="2"/>
            <a:r>
              <a:rPr lang="en-US" dirty="0"/>
              <a:t>~90 -135</a:t>
            </a:r>
            <a:r>
              <a:rPr lang="en-US" dirty="0">
                <a:sym typeface="Symbol" panose="05050102010706020507" pitchFamily="18" charset="2"/>
              </a:rPr>
              <a:t></a:t>
            </a:r>
            <a:endParaRPr lang="en-US" dirty="0"/>
          </a:p>
          <a:p>
            <a:pPr lvl="1"/>
            <a:r>
              <a:rPr lang="en-US" dirty="0"/>
              <a:t>Low backgrounds:</a:t>
            </a:r>
          </a:p>
          <a:p>
            <a:pPr lvl="2"/>
            <a:r>
              <a:rPr lang="en-US" dirty="0"/>
              <a:t>Forward primary protons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Within a forward  cone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-446099"/>
            <a:ext cx="8686800" cy="1303340"/>
          </a:xfrm>
        </p:spPr>
        <p:txBody>
          <a:bodyPr/>
          <a:lstStyle/>
          <a:p>
            <a:r>
              <a:rPr lang="en-US" dirty="0"/>
              <a:t>Prior MTA work:</a:t>
            </a:r>
            <a:br>
              <a:rPr lang="en-US" dirty="0"/>
            </a:br>
            <a:r>
              <a:rPr lang="en-US" dirty="0"/>
              <a:t>Muon production on gas RF cavity steel windows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2250" y="5266829"/>
            <a:ext cx="4716625" cy="635685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Muon flux in the experimental hall for 2.67 x 10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p/sec  (1.6 x 10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p/pulse and 1 pulse/minute in Experiment mode) on a gas-filled RF test cell with thick (&gt;100% Interaction length) walls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A4E68E-FD08-4F20-B294-6E0B03B1014F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22" y="1118585"/>
            <a:ext cx="4716625" cy="410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024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0" y="958850"/>
            <a:ext cx="4391025" cy="5022675"/>
          </a:xfrm>
        </p:spPr>
        <p:txBody>
          <a:bodyPr/>
          <a:lstStyle/>
          <a:p>
            <a:r>
              <a:rPr lang="en-US" dirty="0"/>
              <a:t>Notes:</a:t>
            </a:r>
          </a:p>
          <a:p>
            <a:pPr lvl="1"/>
            <a:r>
              <a:rPr lang="en-US" dirty="0"/>
              <a:t>Average flux </a:t>
            </a:r>
          </a:p>
          <a:p>
            <a:pPr lvl="2"/>
            <a:r>
              <a:rPr lang="en-US" dirty="0"/>
              <a:t>Assuming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 plus 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endParaRPr lang="en-US" baseline="30000" dirty="0"/>
          </a:p>
          <a:p>
            <a:pPr lvl="2"/>
            <a:r>
              <a:rPr lang="en-US" dirty="0"/>
              <a:t>Flux integrated over solid angles/area </a:t>
            </a:r>
          </a:p>
          <a:p>
            <a:pPr lvl="2"/>
            <a:r>
              <a:rPr lang="en-US" dirty="0"/>
              <a:t>Max rate is 2.8 x higher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r>
              <a:rPr lang="en-US" dirty="0">
                <a:sym typeface="Symbol" panose="05050102010706020507" pitchFamily="18" charset="2"/>
              </a:rPr>
              <a:t> rate then is ~1/3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Average for 20% IL target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~200 </a:t>
            </a:r>
            <a:r>
              <a:rPr lang="en-US" baseline="30000" dirty="0">
                <a:sym typeface="Symbol" panose="05050102010706020507" pitchFamily="18" charset="2"/>
              </a:rPr>
              <a:t>– </a:t>
            </a:r>
            <a:r>
              <a:rPr lang="en-US" dirty="0">
                <a:sym typeface="Symbol" panose="05050102010706020507" pitchFamily="18" charset="2"/>
              </a:rPr>
              <a:t>/sec/cm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  (steel)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~1500 </a:t>
            </a:r>
            <a:r>
              <a:rPr lang="en-US" baseline="30000" dirty="0">
                <a:sym typeface="Symbol" panose="05050102010706020507" pitchFamily="18" charset="2"/>
              </a:rPr>
              <a:t>– </a:t>
            </a:r>
            <a:r>
              <a:rPr lang="en-US" dirty="0">
                <a:sym typeface="Symbol" panose="05050102010706020507" pitchFamily="18" charset="2"/>
              </a:rPr>
              <a:t>/sec/cm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  (Ta)</a:t>
            </a:r>
            <a:endParaRPr lang="en-US" dirty="0"/>
          </a:p>
          <a:p>
            <a:pPr lvl="1"/>
            <a:r>
              <a:rPr lang="en-US" dirty="0"/>
              <a:t>Energy range:</a:t>
            </a:r>
          </a:p>
          <a:p>
            <a:pPr lvl="2"/>
            <a:r>
              <a:rPr lang="en-US" dirty="0"/>
              <a:t>4 MeV – 100 MeV</a:t>
            </a:r>
          </a:p>
          <a:p>
            <a:pPr lvl="1"/>
            <a:r>
              <a:rPr lang="en-US" dirty="0"/>
              <a:t>Depending on directionality</a:t>
            </a:r>
          </a:p>
          <a:p>
            <a:pPr lvl="2"/>
            <a:r>
              <a:rPr lang="en-US" dirty="0"/>
              <a:t>Flux likely higher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2575" y="253316"/>
            <a:ext cx="8686800" cy="681903"/>
          </a:xfrm>
        </p:spPr>
        <p:txBody>
          <a:bodyPr/>
          <a:lstStyle/>
          <a:p>
            <a:r>
              <a:rPr lang="en-US" dirty="0"/>
              <a:t>Prior MTA Work</a:t>
            </a:r>
            <a:br>
              <a:rPr lang="en-US" dirty="0"/>
            </a:br>
            <a:r>
              <a:rPr lang="en-US" dirty="0"/>
              <a:t>Muon production 2″ steel (MARS run)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F2DD2F-AE8A-4DEA-8E3A-AB4D13777EA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55611"/>
            <a:ext cx="4391025" cy="467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22250" y="5449078"/>
            <a:ext cx="4716625" cy="635685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Muon energy spectrum from 400-MeV protons incident on a gas-filled RF test cell for 2.67 x 10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p/sec  (1.6 x 10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p/pulse and 1 pulse/minute)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80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5AE1A2-FD1D-4CD3-A10F-30ABA13A1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819419"/>
            <a:ext cx="6131280" cy="50593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Radiation/production studies with a heavy target</a:t>
            </a:r>
            <a:endParaRPr lang="en-US" sz="2000" dirty="0">
              <a:sym typeface="Symbol" panose="05050102010706020507" pitchFamily="18" charset="2"/>
            </a:endParaRPr>
          </a:p>
          <a:p>
            <a:pPr marL="857250" lvl="1" indent="-457200"/>
            <a:r>
              <a:rPr lang="en-US" sz="1800" dirty="0">
                <a:sym typeface="Symbol" panose="05050102010706020507" pitchFamily="18" charset="2"/>
              </a:rPr>
              <a:t>Uses the current MTA MARS model 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Pre-conceptual beamline design</a:t>
            </a:r>
          </a:p>
          <a:p>
            <a:pPr lvl="1"/>
            <a:r>
              <a:rPr lang="en-US" sz="1800" dirty="0"/>
              <a:t>Primary beam absorber and target location</a:t>
            </a:r>
          </a:p>
          <a:p>
            <a:pPr lvl="1"/>
            <a:r>
              <a:rPr lang="en-US" sz="1800" dirty="0"/>
              <a:t>Capture of 10-100 MeV </a:t>
            </a:r>
            <a:r>
              <a:rPr lang="en-US" sz="1800" dirty="0">
                <a:sym typeface="Symbol" panose="05050102010706020507" pitchFamily="18" charset="2"/>
              </a:rPr>
              <a:t>- or +</a:t>
            </a:r>
            <a:endParaRPr lang="en-US" sz="1800" dirty="0"/>
          </a:p>
          <a:p>
            <a:pPr lvl="2"/>
            <a:r>
              <a:rPr lang="en-US" sz="1600" dirty="0"/>
              <a:t>Appropriate decay length for 50 MeV </a:t>
            </a:r>
            <a:r>
              <a:rPr lang="en-US" sz="1600" dirty="0" err="1"/>
              <a:t>pions</a:t>
            </a:r>
            <a:r>
              <a:rPr lang="en-US" sz="1600" dirty="0"/>
              <a:t> (9 meters)</a:t>
            </a:r>
          </a:p>
          <a:p>
            <a:pPr lvl="2"/>
            <a:r>
              <a:rPr lang="en-US" sz="1600" dirty="0"/>
              <a:t>Chicane (poor-man’s spectrometer) for particle and momentum selection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In-house available components identified</a:t>
            </a:r>
          </a:p>
          <a:p>
            <a:pPr lvl="1"/>
            <a:r>
              <a:rPr lang="en-US" sz="1800" dirty="0"/>
              <a:t>PXIE solenoid, air core dipoles and quadrupoles (Booster correctors)</a:t>
            </a:r>
          </a:p>
          <a:p>
            <a:pPr lvl="1"/>
            <a:r>
              <a:rPr lang="en-US" sz="1800" dirty="0"/>
              <a:t>Power supplies available, HRM and controls and cabling costed</a:t>
            </a:r>
          </a:p>
          <a:p>
            <a:pPr lvl="1"/>
            <a:r>
              <a:rPr lang="en-US" sz="1800" dirty="0"/>
              <a:t>Power distribution available in MTA service buildings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Retractable target and absorber </a:t>
            </a:r>
          </a:p>
          <a:p>
            <a:pPr lvl="1"/>
            <a:r>
              <a:rPr lang="en-US" sz="1600" dirty="0"/>
              <a:t>Based on existing mechanical (PIP-II) designs with modifications </a:t>
            </a:r>
          </a:p>
          <a:p>
            <a:pPr marL="457200" lvl="1" indent="0">
              <a:buNone/>
            </a:pPr>
            <a:endParaRPr lang="en-US" sz="1800" dirty="0">
              <a:sym typeface="Symbol" panose="05050102010706020507" pitchFamily="18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4AA79E-9BF0-497F-9470-8BBABCC2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Pre-LDRD work has begun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5760-2474-44F7-9D3C-8E758913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A1D02-A590-4714-B2A1-C4594D75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C. Johnstone | </a:t>
            </a:r>
            <a:r>
              <a:rPr lang="en-US" dirty="0"/>
              <a:t>High-intensity Multi-slice Target Development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430C6-B355-440E-9323-C1327BBD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Picture 7" descr="A picture containing table, wooden&#10;&#10;Description automatically generated">
            <a:extLst>
              <a:ext uri="{FF2B5EF4-FFF2-40B4-BE49-F238E27FC236}">
                <a16:creationId xmlns:a16="http://schemas.microsoft.com/office/drawing/2014/main" id="{358FD7DA-82FF-4941-9BCF-31B5D272D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6" t="10095" r="18139" b="5964"/>
          <a:stretch/>
        </p:blipFill>
        <p:spPr>
          <a:xfrm>
            <a:off x="6496964" y="2180525"/>
            <a:ext cx="2218000" cy="2175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42335-F994-49D3-BA78-4C09F582D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964" y="465690"/>
            <a:ext cx="2235998" cy="1811045"/>
          </a:xfrm>
          <a:prstGeom prst="rect">
            <a:avLst/>
          </a:prstGeom>
        </p:spPr>
      </p:pic>
      <p:pic>
        <p:nvPicPr>
          <p:cNvPr id="8194" name="Picture 1">
            <a:extLst>
              <a:ext uri="{FF2B5EF4-FFF2-40B4-BE49-F238E27FC236}">
                <a16:creationId xmlns:a16="http://schemas.microsoft.com/office/drawing/2014/main" id="{95CCE595-0D2E-4030-BF43-6D60D2D3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64" y="4395542"/>
            <a:ext cx="835292" cy="181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>
            <a:extLst>
              <a:ext uri="{FF2B5EF4-FFF2-40B4-BE49-F238E27FC236}">
                <a16:creationId xmlns:a16="http://schemas.microsoft.com/office/drawing/2014/main" id="{E341D74D-FC38-4DFA-B78B-8C06BD2B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27" y="4418503"/>
            <a:ext cx="1771910" cy="175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137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4E4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Beamline Layout: Conceptual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96D49F-E75B-CA4C-9755-57CB093C34C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Johnstone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| </a:t>
            </a:r>
            <a:r>
              <a:rPr lang="en-US" dirty="0"/>
              <a:t>High-intensity Multi-slice Target Development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764696-D2AA-448A-AF5B-D183CF862357}"/>
              </a:ext>
            </a:extLst>
          </p:cNvPr>
          <p:cNvSpPr/>
          <p:nvPr/>
        </p:nvSpPr>
        <p:spPr>
          <a:xfrm>
            <a:off x="860806" y="1020932"/>
            <a:ext cx="236311" cy="4278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D4A49E-C8A9-4C83-9FE5-7A43C38A41B0}"/>
              </a:ext>
            </a:extLst>
          </p:cNvPr>
          <p:cNvSpPr/>
          <p:nvPr/>
        </p:nvSpPr>
        <p:spPr>
          <a:xfrm>
            <a:off x="222250" y="1134064"/>
            <a:ext cx="123979" cy="12785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2AA09-5E50-468F-BC09-699B5697D8AD}"/>
              </a:ext>
            </a:extLst>
          </p:cNvPr>
          <p:cNvSpPr/>
          <p:nvPr/>
        </p:nvSpPr>
        <p:spPr>
          <a:xfrm>
            <a:off x="2799425" y="980889"/>
            <a:ext cx="152400" cy="56205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C6C7E0-FD4B-46C6-BA80-D4E95F514EDA}"/>
              </a:ext>
            </a:extLst>
          </p:cNvPr>
          <p:cNvSpPr txBox="1"/>
          <p:nvPr/>
        </p:nvSpPr>
        <p:spPr>
          <a:xfrm>
            <a:off x="325526" y="1096653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0.5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8A4F25-EDA9-4E53-B665-7FB7BDC7EA84}"/>
              </a:ext>
            </a:extLst>
          </p:cNvPr>
          <p:cNvSpPr txBox="1"/>
          <p:nvPr/>
        </p:nvSpPr>
        <p:spPr>
          <a:xfrm>
            <a:off x="613981" y="744497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0.25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167055-BB9D-40D3-A983-04DB68643AEE}"/>
              </a:ext>
            </a:extLst>
          </p:cNvPr>
          <p:cNvSpPr/>
          <p:nvPr/>
        </p:nvSpPr>
        <p:spPr>
          <a:xfrm>
            <a:off x="3660693" y="980889"/>
            <a:ext cx="152400" cy="562055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D9A7CD-7ECC-4EE7-87C6-00A0B75411B4}"/>
              </a:ext>
            </a:extLst>
          </p:cNvPr>
          <p:cNvSpPr txBox="1"/>
          <p:nvPr/>
        </p:nvSpPr>
        <p:spPr>
          <a:xfrm>
            <a:off x="1596124" y="1097721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5.7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4D69E-F141-4C62-8DA3-2F58E5040BB0}"/>
              </a:ext>
            </a:extLst>
          </p:cNvPr>
          <p:cNvSpPr txBox="1"/>
          <p:nvPr/>
        </p:nvSpPr>
        <p:spPr>
          <a:xfrm>
            <a:off x="3451918" y="687513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0.25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CCFEDC-C97A-4A73-9211-CF58CB2606FB}"/>
              </a:ext>
            </a:extLst>
          </p:cNvPr>
          <p:cNvSpPr txBox="1"/>
          <p:nvPr/>
        </p:nvSpPr>
        <p:spPr>
          <a:xfrm>
            <a:off x="2539091" y="687514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0.25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ED6621-F5CF-4E41-98CB-6D159CBC37EB}"/>
              </a:ext>
            </a:extLst>
          </p:cNvPr>
          <p:cNvSpPr txBox="1"/>
          <p:nvPr/>
        </p:nvSpPr>
        <p:spPr>
          <a:xfrm>
            <a:off x="2948893" y="1095297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~0.75m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1B912C-9B68-4C1A-BBD1-EF6E3493F4A9}"/>
              </a:ext>
            </a:extLst>
          </p:cNvPr>
          <p:cNvSpPr/>
          <p:nvPr/>
        </p:nvSpPr>
        <p:spPr>
          <a:xfrm>
            <a:off x="4490638" y="980889"/>
            <a:ext cx="152400" cy="56205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9E2346-C961-4A79-BABA-EC214BA3A7BD}"/>
              </a:ext>
            </a:extLst>
          </p:cNvPr>
          <p:cNvSpPr txBox="1"/>
          <p:nvPr/>
        </p:nvSpPr>
        <p:spPr>
          <a:xfrm>
            <a:off x="4234165" y="695397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0.25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33E476-467D-4F82-8206-478FFC915667}"/>
              </a:ext>
            </a:extLst>
          </p:cNvPr>
          <p:cNvCxnSpPr>
            <a:cxnSpLocks/>
          </p:cNvCxnSpPr>
          <p:nvPr/>
        </p:nvCxnSpPr>
        <p:spPr>
          <a:xfrm>
            <a:off x="415771" y="1660208"/>
            <a:ext cx="2469472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45D7282-0376-4631-B406-2BCDE0A48619}"/>
              </a:ext>
            </a:extLst>
          </p:cNvPr>
          <p:cNvSpPr txBox="1"/>
          <p:nvPr/>
        </p:nvSpPr>
        <p:spPr>
          <a:xfrm>
            <a:off x="376249" y="1643034"/>
            <a:ext cx="270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Calibri" charset="0"/>
              </a:rPr>
              <a:t>Decay section</a:t>
            </a:r>
            <a:r>
              <a:rPr lang="en-US" sz="1600" dirty="0">
                <a:solidFill>
                  <a:srgbClr val="505050">
                    <a:lumMod val="50000"/>
                  </a:srgbClr>
                </a:solidFill>
              </a:rPr>
              <a:t>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Calibri" charset="0"/>
              </a:rPr>
              <a:t>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Calibri" charset="0"/>
              </a:rPr>
              <a:t>momentum selection chicane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FF8D7-76CE-4ED7-9D85-92359D158A5F}"/>
              </a:ext>
            </a:extLst>
          </p:cNvPr>
          <p:cNvSpPr txBox="1"/>
          <p:nvPr/>
        </p:nvSpPr>
        <p:spPr>
          <a:xfrm>
            <a:off x="3791375" y="1093808"/>
            <a:ext cx="92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0.75m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9E304C-ABDF-4684-A310-91D73B3408B7}"/>
              </a:ext>
            </a:extLst>
          </p:cNvPr>
          <p:cNvSpPr/>
          <p:nvPr/>
        </p:nvSpPr>
        <p:spPr>
          <a:xfrm>
            <a:off x="6115977" y="1013342"/>
            <a:ext cx="152400" cy="562055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62F456-8353-4768-9233-DC0D14CFAB79}"/>
              </a:ext>
            </a:extLst>
          </p:cNvPr>
          <p:cNvSpPr txBox="1"/>
          <p:nvPr/>
        </p:nvSpPr>
        <p:spPr>
          <a:xfrm>
            <a:off x="4760699" y="1101055"/>
            <a:ext cx="1355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Experiment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20E8681-1CE8-4191-9DA2-619DBE68203C}"/>
              </a:ext>
            </a:extLst>
          </p:cNvPr>
          <p:cNvSpPr txBox="1"/>
          <p:nvPr/>
        </p:nvSpPr>
        <p:spPr>
          <a:xfrm>
            <a:off x="2731145" y="1084256"/>
            <a:ext cx="368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82454A-2968-4EE9-8133-20E37F600D4D}"/>
              </a:ext>
            </a:extLst>
          </p:cNvPr>
          <p:cNvSpPr txBox="1"/>
          <p:nvPr/>
        </p:nvSpPr>
        <p:spPr>
          <a:xfrm>
            <a:off x="4441042" y="1090522"/>
            <a:ext cx="368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4C42A3-3FD8-44F7-9065-933DEBEDC6D1}"/>
              </a:ext>
            </a:extLst>
          </p:cNvPr>
          <p:cNvSpPr txBox="1"/>
          <p:nvPr/>
        </p:nvSpPr>
        <p:spPr>
          <a:xfrm>
            <a:off x="3583074" y="1079311"/>
            <a:ext cx="368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9F710E-F180-49B6-BCCE-7FB5183A1B5D}"/>
              </a:ext>
            </a:extLst>
          </p:cNvPr>
          <p:cNvSpPr txBox="1"/>
          <p:nvPr/>
        </p:nvSpPr>
        <p:spPr>
          <a:xfrm>
            <a:off x="753736" y="1105912"/>
            <a:ext cx="516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B099532-1A35-4025-BD6A-80B532BF9255}"/>
              </a:ext>
            </a:extLst>
          </p:cNvPr>
          <p:cNvSpPr txBox="1"/>
          <p:nvPr/>
        </p:nvSpPr>
        <p:spPr>
          <a:xfrm>
            <a:off x="6282128" y="1185939"/>
            <a:ext cx="1525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Experimental Beam Absorber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41352C6-B493-4F3B-A9FA-D1D39F8816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771592"/>
              </p:ext>
            </p:extLst>
          </p:nvPr>
        </p:nvGraphicFramePr>
        <p:xfrm>
          <a:off x="3850735" y="2046195"/>
          <a:ext cx="5293266" cy="4124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Acrobat Document" r:id="rId3" imgW="6035040" imgH="4663299" progId="Acrobat.Document.DC">
                  <p:embed/>
                </p:oleObj>
              </mc:Choice>
              <mc:Fallback>
                <p:oleObj name="Acrobat Document" r:id="rId3" imgW="6035040" imgH="466329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0735" y="2046195"/>
                        <a:ext cx="5293266" cy="4124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440AF0DE-9B6C-4381-BD87-BF21A0963A6C}"/>
              </a:ext>
            </a:extLst>
          </p:cNvPr>
          <p:cNvSpPr/>
          <p:nvPr/>
        </p:nvSpPr>
        <p:spPr>
          <a:xfrm>
            <a:off x="6013147" y="3264764"/>
            <a:ext cx="89514" cy="8211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90BD7AF-F079-436D-B780-4364E4FCB68F}"/>
              </a:ext>
            </a:extLst>
          </p:cNvPr>
          <p:cNvSpPr/>
          <p:nvPr/>
        </p:nvSpPr>
        <p:spPr>
          <a:xfrm>
            <a:off x="6156669" y="3417164"/>
            <a:ext cx="89514" cy="8211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928531-2E8B-41F3-AF10-069DD2DCEC2B}"/>
              </a:ext>
            </a:extLst>
          </p:cNvPr>
          <p:cNvSpPr txBox="1"/>
          <p:nvPr/>
        </p:nvSpPr>
        <p:spPr>
          <a:xfrm>
            <a:off x="6154789" y="3002273"/>
            <a:ext cx="1713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Primary beam absorber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D25EB3E-09E2-457F-87E7-230BFE91748E}"/>
              </a:ext>
            </a:extLst>
          </p:cNvPr>
          <p:cNvSpPr txBox="1"/>
          <p:nvPr/>
        </p:nvSpPr>
        <p:spPr>
          <a:xfrm>
            <a:off x="6285513" y="3376171"/>
            <a:ext cx="1471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</a:rPr>
              <a:t>Production Target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00112F-8757-4D79-8B63-9504A311A504}"/>
              </a:ext>
            </a:extLst>
          </p:cNvPr>
          <p:cNvCxnSpPr>
            <a:cxnSpLocks/>
            <a:stCxn id="37" idx="0"/>
          </p:cNvCxnSpPr>
          <p:nvPr/>
        </p:nvCxnSpPr>
        <p:spPr>
          <a:xfrm flipH="1">
            <a:off x="5956916" y="3417164"/>
            <a:ext cx="244510" cy="26675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8F033B-EA8E-4BC6-8F66-52E8B1DBF6C4}"/>
              </a:ext>
            </a:extLst>
          </p:cNvPr>
          <p:cNvCxnSpPr>
            <a:cxnSpLocks/>
          </p:cNvCxnSpPr>
          <p:nvPr/>
        </p:nvCxnSpPr>
        <p:spPr>
          <a:xfrm>
            <a:off x="5983550" y="3653170"/>
            <a:ext cx="65109" cy="2634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BAD100B-7F4A-4EE6-BDA0-6B09F83B30A1}"/>
              </a:ext>
            </a:extLst>
          </p:cNvPr>
          <p:cNvCxnSpPr>
            <a:cxnSpLocks/>
          </p:cNvCxnSpPr>
          <p:nvPr/>
        </p:nvCxnSpPr>
        <p:spPr>
          <a:xfrm>
            <a:off x="6048659" y="3916635"/>
            <a:ext cx="470652" cy="47056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224FF17-C2BA-4C5B-A3A3-27645FFB0304}"/>
              </a:ext>
            </a:extLst>
          </p:cNvPr>
          <p:cNvSpPr/>
          <p:nvPr/>
        </p:nvSpPr>
        <p:spPr>
          <a:xfrm>
            <a:off x="6228060" y="4078976"/>
            <a:ext cx="263966" cy="2769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95ECDE-C78B-4A0D-B0C1-3A59B40F9F34}"/>
              </a:ext>
            </a:extLst>
          </p:cNvPr>
          <p:cNvSpPr txBox="1"/>
          <p:nvPr/>
        </p:nvSpPr>
        <p:spPr>
          <a:xfrm>
            <a:off x="5177209" y="4277060"/>
            <a:ext cx="1471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Experimental Area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5147" y="2946944"/>
            <a:ext cx="4109018" cy="2660231"/>
          </a:xfrm>
        </p:spPr>
        <p:txBody>
          <a:bodyPr/>
          <a:lstStyle/>
          <a:p>
            <a:r>
              <a:rPr lang="en-US" dirty="0"/>
              <a:t>Beamline strawman 15-50 MeV </a:t>
            </a:r>
            <a:r>
              <a:rPr lang="en-US" dirty="0" err="1"/>
              <a:t>pions</a:t>
            </a:r>
            <a:r>
              <a:rPr lang="en-US" dirty="0"/>
              <a:t>/muons</a:t>
            </a:r>
          </a:p>
          <a:p>
            <a:pPr lvl="1"/>
            <a:r>
              <a:rPr lang="en-US" dirty="0"/>
              <a:t>Decay length to experiment ~9 m</a:t>
            </a:r>
          </a:p>
          <a:p>
            <a:pPr lvl="2"/>
            <a:r>
              <a:rPr lang="en-US" dirty="0"/>
              <a:t>Target just upstream of ITA shielding cave</a:t>
            </a:r>
          </a:p>
          <a:p>
            <a:pPr marL="1828800" lvl="4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9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400-MeV Booster injection line</a:t>
            </a:r>
          </a:p>
          <a:p>
            <a:r>
              <a:rPr lang="en-US" dirty="0"/>
              <a:t>400-MeV MTA beamline</a:t>
            </a:r>
          </a:p>
          <a:p>
            <a:r>
              <a:rPr lang="en-US" dirty="0"/>
              <a:t>MCENTER (MIPP and NOVA) primary and secondary production lines</a:t>
            </a:r>
          </a:p>
          <a:p>
            <a:r>
              <a:rPr lang="en-US" dirty="0"/>
              <a:t>MTEST primary and secondary beamlines</a:t>
            </a:r>
          </a:p>
          <a:p>
            <a:pPr lvl="1"/>
            <a:r>
              <a:rPr lang="en-US" dirty="0"/>
              <a:t> 6.5 months from inception to first beam</a:t>
            </a:r>
          </a:p>
          <a:p>
            <a:r>
              <a:rPr lang="en-US" dirty="0"/>
              <a:t>Mu2e and g-2 experimental beamlines</a:t>
            </a:r>
          </a:p>
          <a:p>
            <a:pPr lvl="1"/>
            <a:r>
              <a:rPr lang="en-US" dirty="0"/>
              <a:t>Successfully merged Mu2e and g-2 beam and located experiments</a:t>
            </a:r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Location and clocking of g-2 ring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377503"/>
            <a:ext cx="8686800" cy="427877"/>
          </a:xfrm>
        </p:spPr>
        <p:txBody>
          <a:bodyPr/>
          <a:lstStyle/>
          <a:p>
            <a:r>
              <a:rPr lang="en-US" sz="2400" dirty="0"/>
              <a:t>PI experience – beamlines – (design, install, commissioning, operation)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3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2250" y="110914"/>
            <a:ext cx="8686800" cy="679629"/>
          </a:xfrm>
        </p:spPr>
        <p:txBody>
          <a:bodyPr/>
          <a:lstStyle/>
          <a:p>
            <a:r>
              <a:rPr lang="en-US" dirty="0"/>
              <a:t>Costing example:</a:t>
            </a:r>
            <a:br>
              <a:rPr lang="en-US" dirty="0"/>
            </a:br>
            <a:r>
              <a:rPr lang="en-US" dirty="0"/>
              <a:t>Mechanical engineering labor and contingency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587284D-FC8A-4C63-A776-D6D9EB706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07494"/>
              </p:ext>
            </p:extLst>
          </p:nvPr>
        </p:nvGraphicFramePr>
        <p:xfrm>
          <a:off x="1941606" y="887767"/>
          <a:ext cx="4151559" cy="5287401"/>
        </p:xfrm>
        <a:graphic>
          <a:graphicData uri="http://schemas.openxmlformats.org/drawingml/2006/table">
            <a:tbl>
              <a:tblPr/>
              <a:tblGrid>
                <a:gridCol w="345092">
                  <a:extLst>
                    <a:ext uri="{9D8B030D-6E8A-4147-A177-3AD203B41FA5}">
                      <a16:colId xmlns:a16="http://schemas.microsoft.com/office/drawing/2014/main" val="3349440415"/>
                    </a:ext>
                  </a:extLst>
                </a:gridCol>
                <a:gridCol w="198690">
                  <a:extLst>
                    <a:ext uri="{9D8B030D-6E8A-4147-A177-3AD203B41FA5}">
                      <a16:colId xmlns:a16="http://schemas.microsoft.com/office/drawing/2014/main" val="3658051328"/>
                    </a:ext>
                  </a:extLst>
                </a:gridCol>
                <a:gridCol w="648353">
                  <a:extLst>
                    <a:ext uri="{9D8B030D-6E8A-4147-A177-3AD203B41FA5}">
                      <a16:colId xmlns:a16="http://schemas.microsoft.com/office/drawing/2014/main" val="2794660766"/>
                    </a:ext>
                  </a:extLst>
                </a:gridCol>
                <a:gridCol w="1244421">
                  <a:extLst>
                    <a:ext uri="{9D8B030D-6E8A-4147-A177-3AD203B41FA5}">
                      <a16:colId xmlns:a16="http://schemas.microsoft.com/office/drawing/2014/main" val="3834096307"/>
                    </a:ext>
                  </a:extLst>
                </a:gridCol>
                <a:gridCol w="501952">
                  <a:extLst>
                    <a:ext uri="{9D8B030D-6E8A-4147-A177-3AD203B41FA5}">
                      <a16:colId xmlns:a16="http://schemas.microsoft.com/office/drawing/2014/main" val="789785531"/>
                    </a:ext>
                  </a:extLst>
                </a:gridCol>
                <a:gridCol w="449667">
                  <a:extLst>
                    <a:ext uri="{9D8B030D-6E8A-4147-A177-3AD203B41FA5}">
                      <a16:colId xmlns:a16="http://schemas.microsoft.com/office/drawing/2014/main" val="1053748911"/>
                    </a:ext>
                  </a:extLst>
                </a:gridCol>
                <a:gridCol w="763384">
                  <a:extLst>
                    <a:ext uri="{9D8B030D-6E8A-4147-A177-3AD203B41FA5}">
                      <a16:colId xmlns:a16="http://schemas.microsoft.com/office/drawing/2014/main" val="3817336717"/>
                    </a:ext>
                  </a:extLst>
                </a:gridCol>
              </a:tblGrid>
              <a:tr h="88530"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vert="vert27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TASK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HOURS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DAYS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PERSONNEL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453026"/>
                  </a:ext>
                </a:extLst>
              </a:tr>
              <a:tr h="88530"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45° TANTALUM TARGET &amp; HOUSING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HOUSING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DESIGN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RESEARCH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324225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MODELING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89014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DRAWINGS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175635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ENG, 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666764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ANALYSIS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CALCULATION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278601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DOCUMENTATION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985670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010822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TARGET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DESIGN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RESEARCH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18056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MODELING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310440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DRAWINGS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905308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ENG, 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468126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ANALYSIS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CALCULATION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46665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DOCUMENTATION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263283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136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464930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NET 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200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59182"/>
                  </a:ext>
                </a:extLst>
              </a:tr>
              <a:tr h="88530"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BEAM ABSORBER &amp; HOUSING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HOUSING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DESIGN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RESEARCH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924253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MODELING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494970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DRAWINGS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685084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ENG, 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41956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ANALYSIS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CALCULATION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79729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DOCUMENTATION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937851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547911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DUMP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DESIGN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RESEARCH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128651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MODELING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463471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DRAWINGS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666850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ENG, 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741968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ANALYSIS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CALCULATION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551144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DOCUMENTATION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477837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120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689441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NET 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160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79170"/>
                  </a:ext>
                </a:extLst>
              </a:tr>
              <a:tr h="88530"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PION BEAMLINE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VACUUM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DESIGN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RESEARCH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64602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MODELING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50507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DRAWINGS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109567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ENG, 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118473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ANALYSIS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CALCULATION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030405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DOCUMENTATION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973061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176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904907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STANDS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DESIGN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RESEARCH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19613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MODELING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32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461053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DRAWINGS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51787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ENG, 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645202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ANALYSIS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CALCULATION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760034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DOCUMENTATION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30485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200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238785"/>
                  </a:ext>
                </a:extLst>
              </a:tr>
              <a:tr h="8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NET TOTAL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376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47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266660"/>
                  </a:ext>
                </a:extLst>
              </a:tr>
              <a:tr h="88530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836299"/>
                  </a:ext>
                </a:extLst>
              </a:tr>
              <a:tr h="8853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GRAND TOTAL &amp; CONTINGENCY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736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92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132928"/>
                  </a:ext>
                </a:extLst>
              </a:tr>
              <a:tr h="86723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423462"/>
                  </a:ext>
                </a:extLst>
              </a:tr>
              <a:tr h="85819">
                <a:tc rowSpan="11" gridSpan="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BREAKDOWN BY ACTIVITY</a:t>
                      </a:r>
                    </a:p>
                  </a:txBody>
                  <a:tcPr marL="2974" marR="2974" marT="297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11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DESIGN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RESEARCH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269544"/>
                  </a:ext>
                </a:extLst>
              </a:tr>
              <a:tr h="8310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MODELING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248206"/>
                  </a:ext>
                </a:extLst>
              </a:tr>
              <a:tr h="8310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DRAWINGS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116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14.5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236249"/>
                  </a:ext>
                </a:extLst>
              </a:tr>
              <a:tr h="8853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224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ENG, CAD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982037"/>
                  </a:ext>
                </a:extLst>
              </a:tr>
              <a:tr h="8310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ANALYSIS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CALCULATION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128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065967"/>
                  </a:ext>
                </a:extLst>
              </a:tr>
              <a:tr h="8310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DOCUMENTATION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120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89055"/>
                  </a:ext>
                </a:extLst>
              </a:tr>
              <a:tr h="8310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ENG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396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49.5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365403"/>
                  </a:ext>
                </a:extLst>
              </a:tr>
              <a:tr h="9033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DRAFTING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116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14.5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25039"/>
                  </a:ext>
                </a:extLst>
              </a:tr>
              <a:tr h="9033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CONTINGENCY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224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44%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102222"/>
                  </a:ext>
                </a:extLst>
              </a:tr>
              <a:tr h="9033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512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07828"/>
                  </a:ext>
                </a:extLst>
              </a:tr>
              <a:tr h="9033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 + CONTINGENCY</a:t>
                      </a:r>
                    </a:p>
                  </a:txBody>
                  <a:tcPr marL="2974" marR="2974" marT="29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736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92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2974" marR="2974" marT="297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94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906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44668-462C-46C4-A481-9D43D26A1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3899"/>
            <a:ext cx="8672513" cy="5059363"/>
          </a:xfrm>
        </p:spPr>
        <p:txBody>
          <a:bodyPr/>
          <a:lstStyle/>
          <a:p>
            <a:pPr algn="l"/>
            <a:r>
              <a:rPr lang="en-US" sz="20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Letter of Interest for an Upgraded Low-Energy Muon Facility at Fermilab </a:t>
            </a:r>
            <a:r>
              <a:rPr lang="en-US" sz="2000" dirty="0">
                <a:hlinkClick r:id="rId2"/>
              </a:rPr>
              <a:t>https://www.snowmass21.org/docs/files/summaries/RF/SNOWMASS21-RF0-AF0-007.pdf </a:t>
            </a:r>
            <a:endParaRPr lang="en-US" sz="2000" dirty="0"/>
          </a:p>
          <a:p>
            <a:pPr algn="l"/>
            <a:endParaRPr lang="en-US" sz="1100" dirty="0"/>
          </a:p>
          <a:p>
            <a:r>
              <a:rPr lang="en-US" sz="2000" b="0" i="0" u="none" strike="noStrike" baseline="0" dirty="0">
                <a:latin typeface="Helvetica" panose="020B0604020202020204" pitchFamily="34" charset="0"/>
                <a:cs typeface="Helvetica" panose="020B0604020202020204" pitchFamily="34" charset="0"/>
              </a:rPr>
              <a:t>A New Charged Lepton Flavor Violation Program at Fermilab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hlinkClick r:id="rId3"/>
              </a:rPr>
              <a:t>https://www.snowmass21.org/docs/files/summaries/RF/SNOWMASS21-RF5_RF0-AF5_AF0_Robert_Bernstein-027.pdf</a:t>
            </a:r>
            <a:endParaRPr lang="en-US" sz="2000" dirty="0"/>
          </a:p>
          <a:p>
            <a:endParaRPr lang="en-US" sz="1100" dirty="0"/>
          </a:p>
          <a:p>
            <a:r>
              <a:rPr lang="en-US" sz="2000" dirty="0"/>
              <a:t>A Phase Rotated Intense Source of Muons (PRISM) for a </a:t>
            </a:r>
            <a:r>
              <a:rPr lang="el-GR" sz="2000" dirty="0"/>
              <a:t>μ→</a:t>
            </a:r>
            <a:r>
              <a:rPr lang="en-US" sz="2000" dirty="0"/>
              <a:t>e Conversion Experiment, </a:t>
            </a:r>
            <a:r>
              <a:rPr lang="en-US" sz="2000" dirty="0">
                <a:hlinkClick r:id="rId4"/>
              </a:rPr>
              <a:t>https://www.snowmass21.org/docs/files/summaries/RF/SNOWMASS21- RF5_RF0-AF5_AF0_J_Pasternak-096.pdf</a:t>
            </a:r>
            <a:endParaRPr lang="en-US" sz="2000" dirty="0"/>
          </a:p>
          <a:p>
            <a:endParaRPr lang="en-US" sz="1100" dirty="0"/>
          </a:p>
          <a:p>
            <a:r>
              <a:rPr lang="en-US" sz="2000" dirty="0"/>
              <a:t>Bunch Compressor for the PIP-II </a:t>
            </a:r>
            <a:r>
              <a:rPr lang="en-US" sz="2000" dirty="0" err="1"/>
              <a:t>Linac</a:t>
            </a:r>
            <a:r>
              <a:rPr lang="en-US" sz="2000" dirty="0"/>
              <a:t>, </a:t>
            </a:r>
            <a:r>
              <a:rPr lang="en-US" sz="2000" dirty="0">
                <a:hlinkClick r:id="rId5"/>
              </a:rPr>
              <a:t>https://www.snowmass21.org/docs/files/summaries/RF/SNOWMASS21-AF5_AF0-RF5_RF0_Prebys-071.pdf</a:t>
            </a:r>
            <a:endParaRPr lang="en-US" sz="20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pPr algn="l"/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93D5F-7961-4CD4-87A4-98D81DA2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related Snowmass LOIs: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0E62-BE7A-4133-B2EF-8FA6E248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4C34A-E7CD-4092-97F9-E2F1C1A9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F11F-BAC1-415F-983E-C96DF925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62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8499" y="339814"/>
            <a:ext cx="8686800" cy="679629"/>
          </a:xfrm>
        </p:spPr>
        <p:txBody>
          <a:bodyPr/>
          <a:lstStyle/>
          <a:p>
            <a:r>
              <a:rPr lang="en-US" dirty="0"/>
              <a:t>Costing Example</a:t>
            </a:r>
            <a:br>
              <a:rPr lang="en-US" dirty="0"/>
            </a:br>
            <a:r>
              <a:rPr lang="en-US" dirty="0"/>
              <a:t>Mechanical M&amp;S estimates contingency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C94642B-652E-421E-9109-EEB4DAF89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58038"/>
              </p:ext>
            </p:extLst>
          </p:nvPr>
        </p:nvGraphicFramePr>
        <p:xfrm>
          <a:off x="539873" y="1524690"/>
          <a:ext cx="7886700" cy="3568292"/>
        </p:xfrm>
        <a:graphic>
          <a:graphicData uri="http://schemas.openxmlformats.org/drawingml/2006/table">
            <a:tbl>
              <a:tblPr/>
              <a:tblGrid>
                <a:gridCol w="2805063">
                  <a:extLst>
                    <a:ext uri="{9D8B030D-6E8A-4147-A177-3AD203B41FA5}">
                      <a16:colId xmlns:a16="http://schemas.microsoft.com/office/drawing/2014/main" val="3264429731"/>
                    </a:ext>
                  </a:extLst>
                </a:gridCol>
                <a:gridCol w="577274">
                  <a:extLst>
                    <a:ext uri="{9D8B030D-6E8A-4147-A177-3AD203B41FA5}">
                      <a16:colId xmlns:a16="http://schemas.microsoft.com/office/drawing/2014/main" val="785032598"/>
                    </a:ext>
                  </a:extLst>
                </a:gridCol>
                <a:gridCol w="666711">
                  <a:extLst>
                    <a:ext uri="{9D8B030D-6E8A-4147-A177-3AD203B41FA5}">
                      <a16:colId xmlns:a16="http://schemas.microsoft.com/office/drawing/2014/main" val="2788801596"/>
                    </a:ext>
                  </a:extLst>
                </a:gridCol>
                <a:gridCol w="1609863">
                  <a:extLst>
                    <a:ext uri="{9D8B030D-6E8A-4147-A177-3AD203B41FA5}">
                      <a16:colId xmlns:a16="http://schemas.microsoft.com/office/drawing/2014/main" val="4261510631"/>
                    </a:ext>
                  </a:extLst>
                </a:gridCol>
                <a:gridCol w="1000066">
                  <a:extLst>
                    <a:ext uri="{9D8B030D-6E8A-4147-A177-3AD203B41FA5}">
                      <a16:colId xmlns:a16="http://schemas.microsoft.com/office/drawing/2014/main" val="2816827436"/>
                    </a:ext>
                  </a:extLst>
                </a:gridCol>
                <a:gridCol w="504098">
                  <a:extLst>
                    <a:ext uri="{9D8B030D-6E8A-4147-A177-3AD203B41FA5}">
                      <a16:colId xmlns:a16="http://schemas.microsoft.com/office/drawing/2014/main" val="3016922782"/>
                    </a:ext>
                  </a:extLst>
                </a:gridCol>
                <a:gridCol w="723625">
                  <a:extLst>
                    <a:ext uri="{9D8B030D-6E8A-4147-A177-3AD203B41FA5}">
                      <a16:colId xmlns:a16="http://schemas.microsoft.com/office/drawing/2014/main" val="3404141714"/>
                    </a:ext>
                  </a:extLst>
                </a:gridCol>
              </a:tblGrid>
              <a:tr h="16123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INSTALLATION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MATERIAL COST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166083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ITEM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HRS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DAYS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DESCRIPTION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$/QTY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QTY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COST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703027"/>
                  </a:ext>
                </a:extLst>
              </a:tr>
              <a:tr h="168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TANTALUM HOUSING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CUSTOM HOUSING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$7,500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$7,500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318382"/>
                  </a:ext>
                </a:extLst>
              </a:tr>
              <a:tr h="16825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LINEAR ACTUATOR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98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SUPPORT STAND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56396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TANTALUM TARGET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0.5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TARGET MATERIAL (Ta</a:t>
                      </a:r>
                      <a:r>
                        <a:rPr lang="en-US" sz="10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73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$8,000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$8,000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25381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TARGET FABRICATION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$3,000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$3,000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40852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NICKEL BACKUP TARGET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TARGET MATERIAL (Ni)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$4,000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$4,000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621956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TARGET FABRICATION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312460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RETRACTABLE BEAM ABORBER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ASSEMBLY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528227"/>
                  </a:ext>
                </a:extLst>
              </a:tr>
              <a:tr h="16825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LINEAR ACTUATOR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43651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BEAM ABSORBER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0.5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TARGET MATERIAL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866567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TARGET FABRICATION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18555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SIMPLE COLLIMATOR - PION LINE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MAT/FAB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$4,000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76651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VACUUM COMPONENTS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ROUGH COST/FOOT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$150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$6,000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420699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ROUGH FLANGE COST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$200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$5,000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743603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CORRECTOR STANDS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COST PER STAND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$5,000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$40,000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630149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SOLENOID STAND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COST PER STAND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$7,000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$7,000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123106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131411"/>
                  </a:ext>
                </a:extLst>
              </a:tr>
              <a:tr h="1612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MISC HARDWARE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MISC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$10,000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$10,000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576118"/>
                  </a:ext>
                </a:extLst>
              </a:tr>
              <a:tr h="168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$108,500</a:t>
                      </a:r>
                    </a:p>
                  </a:txBody>
                  <a:tcPr marL="7010" marR="7010" marT="701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348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623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 time has been reduced to oversight and Q&amp;A</a:t>
            </a:r>
          </a:p>
          <a:p>
            <a:pPr lvl="1"/>
            <a:r>
              <a:rPr lang="en-US" dirty="0"/>
              <a:t> External beamline design and support is part of lab responsibilities</a:t>
            </a:r>
          </a:p>
          <a:p>
            <a:pPr lvl="1"/>
            <a:r>
              <a:rPr lang="en-US" dirty="0"/>
              <a:t>TRIUMF is supporting an experienced beam post-doc for the LDRD work</a:t>
            </a:r>
          </a:p>
          <a:p>
            <a:pPr lvl="2"/>
            <a:r>
              <a:rPr lang="en-US" dirty="0"/>
              <a:t>Full time until beginning of LDRD or until continuous onsite presence is required</a:t>
            </a:r>
          </a:p>
          <a:p>
            <a:pPr lvl="1"/>
            <a:r>
              <a:rPr lang="en-US" dirty="0"/>
              <a:t>Post doc significantly reduces senior scientific staff hours</a:t>
            </a:r>
          </a:p>
          <a:p>
            <a:r>
              <a:rPr lang="en-US" dirty="0"/>
              <a:t>Contingency rate consistent with Preliminary Design Rate of ~35%</a:t>
            </a:r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FTBF is providing 0.2 FTE support for radiation/production and shielding assessment studies outside of LDRD request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An experienced MARS and experimental scientist has been identified for this work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labor budget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27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LE muon facility at Fermilab offers immediate and long-term unique science opportunities and capabilities not achievable at other facilities</a:t>
            </a:r>
          </a:p>
          <a:p>
            <a:r>
              <a:rPr lang="en-US" dirty="0"/>
              <a:t>“Estimated” Muon Production @MTA</a:t>
            </a:r>
          </a:p>
          <a:p>
            <a:pPr lvl="1"/>
            <a:r>
              <a:rPr lang="en-US" dirty="0"/>
              <a:t>With a segmented Ta or W target</a:t>
            </a:r>
          </a:p>
          <a:p>
            <a:pPr lvl="2"/>
            <a:r>
              <a:rPr lang="en-US" dirty="0"/>
              <a:t>&gt;1000 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baseline="30000" dirty="0">
                <a:sym typeface="Symbol" panose="05050102010706020507" pitchFamily="18" charset="2"/>
              </a:rPr>
              <a:t>+  </a:t>
            </a:r>
            <a:r>
              <a:rPr lang="en-US" dirty="0">
                <a:sym typeface="Symbol" panose="05050102010706020507" pitchFamily="18" charset="2"/>
              </a:rPr>
              <a:t>or </a:t>
            </a:r>
            <a:r>
              <a:rPr lang="en-US" baseline="30000" dirty="0">
                <a:sym typeface="Symbol" panose="05050102010706020507" pitchFamily="18" charset="2"/>
              </a:rPr>
              <a:t>– </a:t>
            </a:r>
            <a:r>
              <a:rPr lang="en-US" dirty="0">
                <a:sym typeface="Symbol" panose="05050102010706020507" pitchFamily="18" charset="2"/>
              </a:rPr>
              <a:t>/s; cm</a:t>
            </a:r>
            <a:r>
              <a:rPr lang="en-US" baseline="30000" dirty="0">
                <a:sym typeface="Symbol" panose="05050102010706020507" pitchFamily="18" charset="2"/>
              </a:rPr>
              <a:t>2</a:t>
            </a:r>
            <a:r>
              <a:rPr lang="en-US" dirty="0">
                <a:sym typeface="Symbol" panose="05050102010706020507" pitchFamily="18" charset="2"/>
              </a:rPr>
              <a:t> spot size; 4–100 MeV variable energy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Instantaneous flux higher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Space available for small-scale experiments and target R&amp;D</a:t>
            </a:r>
          </a:p>
          <a:p>
            <a:r>
              <a:rPr lang="en-US" i="1" dirty="0">
                <a:sym typeface="Symbol" panose="05050102010706020507" pitchFamily="18" charset="2"/>
              </a:rPr>
              <a:t>A DOE supported muon (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r>
              <a:rPr lang="en-US" i="1" dirty="0">
                <a:sym typeface="Symbol" panose="05050102010706020507" pitchFamily="18" charset="2"/>
              </a:rPr>
              <a:t>)-catalyzed fusion experiment is proposed to be installed in the MTA hall (shutdown 2021)</a:t>
            </a:r>
          </a:p>
          <a:p>
            <a:r>
              <a:rPr lang="en-US" i="1" dirty="0">
                <a:sym typeface="Symbol" panose="05050102010706020507" pitchFamily="18" charset="2"/>
              </a:rPr>
              <a:t>For Snowmass (independent of LDRD) </a:t>
            </a:r>
          </a:p>
          <a:p>
            <a:pPr lvl="1"/>
            <a:r>
              <a:rPr lang="en-US" i="1" dirty="0">
                <a:sym typeface="Symbol" panose="05050102010706020507" pitchFamily="18" charset="2"/>
              </a:rPr>
              <a:t>Provide basic R&amp;D needed to plan/integrate a green-field muon facility into PIP-II (compatible with PIP II civil planning)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578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5B3F75-CFBB-4706-A813-07CFD0248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 UP </a:t>
            </a:r>
            <a:r>
              <a:rPr lang="en-US"/>
              <a:t>SLIDES – pictures of MTA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01EA8E-D07C-4E68-9418-06DE0433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B00C-89BE-429C-8B57-9FC896A2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1FCD1-AB79-4FC3-B890-90409356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DE2D4-8E0F-48CE-8C10-BFA443D2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04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MTA Experimental area and Beamline Stub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4C56593-F3CD-4610-85DE-ED5C8FFD7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195" y="11495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2168D5-9AB1-4F18-B544-7AA27E7C2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2" y="731195"/>
            <a:ext cx="7134896" cy="539560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231779" y="5642398"/>
            <a:ext cx="6717903" cy="42787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Upstream view of Beamline stub</a:t>
            </a:r>
          </a:p>
        </p:txBody>
      </p:sp>
    </p:spTree>
    <p:extLst>
      <p:ext uri="{BB962C8B-B14F-4D97-AF65-F5344CB8AC3E}">
        <p14:creationId xmlns:p14="http://schemas.microsoft.com/office/powerpoint/2010/main" val="4256878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MTA Experimental area and Beamline Stub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4C56593-F3CD-4610-85DE-ED5C8FFD7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195" y="11495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0FDDAE-DFD7-4286-A1D1-B09D9B650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72" y="679629"/>
            <a:ext cx="7528429" cy="552411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67781" y="5708422"/>
            <a:ext cx="6717903" cy="42787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Downstream view of Experimental Hall</a:t>
            </a:r>
          </a:p>
        </p:txBody>
      </p:sp>
    </p:spTree>
    <p:extLst>
      <p:ext uri="{BB962C8B-B14F-4D97-AF65-F5344CB8AC3E}">
        <p14:creationId xmlns:p14="http://schemas.microsoft.com/office/powerpoint/2010/main" val="2524120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DA2655-D3B8-4444-AC39-F7099B804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2567865" cy="5059363"/>
          </a:xfrm>
        </p:spPr>
        <p:txBody>
          <a:bodyPr/>
          <a:lstStyle/>
          <a:p>
            <a:r>
              <a:rPr lang="en-US" dirty="0"/>
              <a:t>Area available for beam measurements and small experiments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278EB-2D8F-4516-80E2-961A9F29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Side of MTA hall near roll-up door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BD797-DB45-466E-89E9-D195C4FC8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E912F-AE17-43DE-9E58-F5EE9693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FB15A-6E9A-4587-ADAB-ADE66357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F7E01-4E4F-4077-9F7F-93636AC6B05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44" y="707716"/>
            <a:ext cx="4591397" cy="55870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76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44668-462C-46C4-A481-9D43D26A1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67367"/>
            <a:ext cx="6036507" cy="5417991"/>
          </a:xfrm>
        </p:spPr>
        <p:txBody>
          <a:bodyPr/>
          <a:lstStyle/>
          <a:p>
            <a:r>
              <a:rPr lang="en-US" sz="2000" dirty="0"/>
              <a:t>Low-energy muon (LEµ) address physics beyond Standard Model with high sensitivity </a:t>
            </a:r>
          </a:p>
          <a:p>
            <a:pPr lvl="1"/>
            <a:r>
              <a:rPr lang="en-US" sz="1800" i="1" dirty="0"/>
              <a:t>Do leptons violate flavor symmetry</a:t>
            </a:r>
          </a:p>
          <a:p>
            <a:pPr lvl="1"/>
            <a:r>
              <a:rPr lang="en-US" sz="1800" i="1" dirty="0"/>
              <a:t>Forces weaker than the Weak Force</a:t>
            </a:r>
          </a:p>
          <a:p>
            <a:pPr lvl="1"/>
            <a:r>
              <a:rPr lang="en-US" sz="1800" i="1" dirty="0"/>
              <a:t>Do antileptons experience gravity equal to leptons</a:t>
            </a:r>
            <a:endParaRPr lang="en-US" sz="1800" dirty="0"/>
          </a:p>
          <a:p>
            <a:r>
              <a:rPr lang="en-US" sz="2000" dirty="0"/>
              <a:t>Precision muon &amp; muonium experiments required:</a:t>
            </a:r>
          </a:p>
          <a:p>
            <a:pPr lvl="1"/>
            <a:r>
              <a:rPr lang="en-US" sz="2000" i="1" dirty="0">
                <a:latin typeface="Helvetica" panose="020B060402020202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Charged Lepton Flavor Violations: decay searches and </a:t>
            </a:r>
            <a:r>
              <a:rPr lang="en-US" i="1" dirty="0">
                <a:sym typeface="Symbol" panose="05050102010706020507" pitchFamily="18" charset="2"/>
              </a:rPr>
              <a:t></a:t>
            </a:r>
            <a:r>
              <a:rPr lang="en-US" i="1" baseline="-25000" dirty="0">
                <a:sym typeface="Symbol" panose="05050102010706020507" pitchFamily="18" charset="2"/>
              </a:rPr>
              <a:t> </a:t>
            </a:r>
            <a:r>
              <a:rPr lang="en-US" i="1" dirty="0">
                <a:sym typeface="Symbol" panose="05050102010706020507" pitchFamily="18" charset="2"/>
              </a:rPr>
              <a:t>→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e </a:t>
            </a:r>
            <a:r>
              <a:rPr lang="en-US" sz="2000" i="1" dirty="0">
                <a:latin typeface="Helvetica" panose="020B060402020202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conversion (</a:t>
            </a:r>
            <a:r>
              <a:rPr lang="en-US" sz="2000" i="1" dirty="0"/>
              <a:t>µ</a:t>
            </a:r>
            <a:r>
              <a:rPr lang="en-US" sz="2000" i="1" baseline="30000" dirty="0"/>
              <a:t>+</a:t>
            </a:r>
            <a:r>
              <a:rPr lang="en-US" sz="2000" i="1" dirty="0"/>
              <a:t> </a:t>
            </a:r>
            <a:r>
              <a:rPr lang="en-US" sz="2000" b="1" i="1" dirty="0"/>
              <a:t>AND</a:t>
            </a:r>
            <a:r>
              <a:rPr lang="en-US" sz="2000" i="1" dirty="0"/>
              <a:t> µ</a:t>
            </a:r>
            <a:r>
              <a:rPr lang="en-US" sz="2000" i="1" baseline="30000" dirty="0"/>
              <a:t>–</a:t>
            </a:r>
            <a:r>
              <a:rPr lang="en-US" sz="2000" i="1" dirty="0"/>
              <a:t>);</a:t>
            </a:r>
            <a:endParaRPr lang="en-US" sz="2000" i="1" dirty="0">
              <a:latin typeface="Helvetica" panose="020B0604020202020204" pitchFamily="34" charset="0"/>
              <a:ea typeface="Cambria Math" panose="02040503050406030204" pitchFamily="18" charset="0"/>
              <a:cs typeface="Helvetica" panose="020B0604020202020204" pitchFamily="34" charset="0"/>
            </a:endParaRPr>
          </a:p>
          <a:p>
            <a:pPr lvl="1"/>
            <a:r>
              <a:rPr lang="en-US" sz="2000" i="1" dirty="0"/>
              <a:t>Muon EDM measurements (µ</a:t>
            </a:r>
            <a:r>
              <a:rPr lang="en-US" sz="2000" i="1" baseline="30000" dirty="0"/>
              <a:t>+</a:t>
            </a:r>
            <a:r>
              <a:rPr lang="en-US" sz="2000" i="1" dirty="0"/>
              <a:t>); </a:t>
            </a:r>
          </a:p>
          <a:p>
            <a:pPr lvl="1"/>
            <a:r>
              <a:rPr lang="en-US" i="1" dirty="0"/>
              <a:t>muonium &amp; antimuonium transitions, gravity &amp; spectroscopy (µ</a:t>
            </a:r>
            <a:r>
              <a:rPr lang="en-US" i="1" baseline="30000" dirty="0"/>
              <a:t>+</a:t>
            </a:r>
            <a:r>
              <a:rPr lang="en-US" i="1" dirty="0"/>
              <a:t>)</a:t>
            </a:r>
          </a:p>
          <a:p>
            <a:pPr lvl="1"/>
            <a:r>
              <a:rPr lang="en-US" i="1" dirty="0"/>
              <a:t>World-class µSR facility (µ</a:t>
            </a:r>
            <a:r>
              <a:rPr lang="en-US" i="1" baseline="30000" dirty="0"/>
              <a:t>+</a:t>
            </a:r>
            <a:r>
              <a:rPr lang="en-US" i="1" dirty="0"/>
              <a:t>)</a:t>
            </a:r>
          </a:p>
          <a:p>
            <a:pPr lvl="1"/>
            <a:r>
              <a:rPr lang="en-US" i="1" dirty="0"/>
              <a:t>Muon catalyzed fusion</a:t>
            </a:r>
            <a:r>
              <a:rPr lang="en-US" sz="2400" i="1" dirty="0"/>
              <a:t> (µ</a:t>
            </a:r>
            <a:r>
              <a:rPr lang="en-US" sz="2400" i="1" baseline="30000" dirty="0"/>
              <a:t>–</a:t>
            </a:r>
            <a:r>
              <a:rPr lang="en-US" sz="2400" i="1" dirty="0"/>
              <a:t>).</a:t>
            </a:r>
            <a:r>
              <a:rPr lang="en-US" i="1" dirty="0"/>
              <a:t> </a:t>
            </a:r>
          </a:p>
          <a:p>
            <a:r>
              <a:rPr lang="en-US" sz="2000" b="1" dirty="0"/>
              <a:t>LEµ experiments: synergistic, intense muon beams of both signs required for new physics; (sensitive to different physics amplitudes)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93D5F-7961-4CD4-87A4-98D81DA2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Physics Opportunities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0E62-BE7A-4133-B2EF-8FA6E248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4C34A-E7CD-4092-97F9-E2F1C1A9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F11F-BAC1-415F-983E-C96DF925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E91CAD-5254-45D1-9CB0-45AB220E93B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276518" y="354717"/>
            <a:ext cx="2807564" cy="288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0A61F-ECA8-4393-941B-DF71F88A378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276518" y="3338922"/>
            <a:ext cx="2743201" cy="2846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88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193D5F-7961-4CD4-87A4-98D81DA2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pion/muon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0E62-BE7A-4133-B2EF-8FA6E248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4C34A-E7CD-4092-97F9-E2F1C1A9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F11F-BAC1-415F-983E-C96DF925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AB1D43-7F32-47BA-BB81-E7A340677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4" y="276095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11B2A1B-2A49-47C0-9D25-AA82B4AAB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051950"/>
              </p:ext>
            </p:extLst>
          </p:nvPr>
        </p:nvGraphicFramePr>
        <p:xfrm>
          <a:off x="0" y="3151572"/>
          <a:ext cx="5602040" cy="2765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8" name="Presentation" r:id="rId3" imgW="6094311" imgH="3427492" progId="PowerPoint.Show.12">
                  <p:embed/>
                </p:oleObj>
              </mc:Choice>
              <mc:Fallback>
                <p:oleObj name="Presentation" r:id="rId3" imgW="6094311" imgH="3427492" progId="PowerPoint.Show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51572"/>
                        <a:ext cx="5602040" cy="27655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7BB19CC-AC0D-4304-B054-D914C1B5101C}"/>
              </a:ext>
            </a:extLst>
          </p:cNvPr>
          <p:cNvSpPr txBox="1"/>
          <p:nvPr/>
        </p:nvSpPr>
        <p:spPr>
          <a:xfrm>
            <a:off x="1059694" y="5766200"/>
            <a:ext cx="3482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Total single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Symbol" panose="05050102010706020507" pitchFamily="18" charset="2"/>
              </a:rPr>
              <a:t>+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production cross section</a:t>
            </a:r>
          </a:p>
          <a:p>
            <a:pPr algn="just"/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dependence on proton energy 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E2657-5613-4221-B8FA-EA50E9634062}"/>
              </a:ext>
            </a:extLst>
          </p:cNvPr>
          <p:cNvSpPr txBox="1"/>
          <p:nvPr/>
        </p:nvSpPr>
        <p:spPr>
          <a:xfrm>
            <a:off x="2550566" y="4067373"/>
            <a:ext cx="585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4C97"/>
                </a:solidFill>
              </a:rPr>
              <a:t>PIP II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F802CA-55D9-4F8C-97AB-FC278699ECC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/>
          <a:stretch/>
        </p:blipFill>
        <p:spPr>
          <a:xfrm>
            <a:off x="4757497" y="2975749"/>
            <a:ext cx="4168018" cy="294137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44668-462C-46C4-A481-9D43D26A1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00" y="706838"/>
            <a:ext cx="8672513" cy="3390208"/>
          </a:xfrm>
        </p:spPr>
        <p:txBody>
          <a:bodyPr/>
          <a:lstStyle/>
          <a:p>
            <a:pPr lvl="1"/>
            <a:r>
              <a:rPr lang="en-US" sz="2000" dirty="0"/>
              <a:t>Single pion production threshold is 280 MeV, pair 600 MeV </a:t>
            </a:r>
          </a:p>
          <a:p>
            <a:pPr lvl="1"/>
            <a:r>
              <a:rPr lang="en-US" sz="2000" dirty="0"/>
              <a:t>Total and surface pion/muon production cross sections begin to level at ~800 MeV and ~2 GeV, respectively</a:t>
            </a:r>
          </a:p>
          <a:p>
            <a:pPr lvl="1"/>
            <a:r>
              <a:rPr lang="en-US" sz="2000" dirty="0"/>
              <a:t>Multi-GeV proton beams not required for intense muon beams  –in principle power can be reduced by an order of magnitude on target</a:t>
            </a:r>
          </a:p>
          <a:p>
            <a:pPr lvl="2"/>
            <a:r>
              <a:rPr lang="en-US" sz="1800" dirty="0"/>
              <a:t>800 MeV PIP II beam is ideal for unprecedented LE</a:t>
            </a:r>
            <a:r>
              <a:rPr lang="en-US" sz="1800" dirty="0">
                <a:sym typeface="Symbol" panose="05050102010706020507" pitchFamily="18" charset="2"/>
              </a:rPr>
              <a:t></a:t>
            </a:r>
            <a:r>
              <a:rPr lang="en-US" sz="1800" dirty="0"/>
              <a:t> intensities</a:t>
            </a:r>
          </a:p>
          <a:p>
            <a:pPr lvl="2"/>
            <a:r>
              <a:rPr lang="en-US" sz="1800" dirty="0"/>
              <a:t>400 MeV </a:t>
            </a:r>
            <a:r>
              <a:rPr lang="en-US" sz="1800" dirty="0" err="1"/>
              <a:t>Linac</a:t>
            </a:r>
            <a:r>
              <a:rPr lang="en-US" sz="1800" dirty="0"/>
              <a:t>/MTA beam produces experimentally-significant intensities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D1D711-EEB3-4552-926B-CB6D0F717F3C}"/>
              </a:ext>
            </a:extLst>
          </p:cNvPr>
          <p:cNvSpPr txBox="1"/>
          <p:nvPr/>
        </p:nvSpPr>
        <p:spPr>
          <a:xfrm>
            <a:off x="4757497" y="580980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Variation of 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µ</a:t>
            </a:r>
            <a:r>
              <a:rPr lang="en-US" sz="1400" b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yield with incident proton energy for muons with momenta ≤ 30 MeV/c; i.e. surface muons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9091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0AC9E4-803E-4DBB-94F5-87186FE9D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28" y="2634166"/>
            <a:ext cx="4453456" cy="31935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45503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Production cross sections* for charged </a:t>
            </a:r>
            <a:r>
              <a:rPr lang="en-US" dirty="0" err="1"/>
              <a:t>pions</a:t>
            </a:r>
            <a:r>
              <a:rPr lang="en-US" dirty="0"/>
              <a:t> were measured using the 730-MeV proton beam from the 184ʺ LBNL cyclotron </a:t>
            </a:r>
          </a:p>
          <a:p>
            <a:r>
              <a:rPr lang="en-US" dirty="0"/>
              <a:t>Total cross sections for </a:t>
            </a:r>
            <a:r>
              <a:rPr lang="en-US" dirty="0">
                <a:sym typeface="Symbol" panose="05050102010706020507" pitchFamily="18" charset="2"/>
              </a:rPr>
              <a:t>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/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r>
              <a:rPr lang="en-US" dirty="0">
                <a:sym typeface="Symbol" panose="05050102010706020507" pitchFamily="18" charset="2"/>
              </a:rPr>
              <a:t>  production beyond carbon to a good approximation are</a:t>
            </a:r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	 </a:t>
            </a:r>
            <a:r>
              <a:rPr lang="en-US" baseline="-25000" dirty="0">
                <a:sym typeface="Symbol" panose="05050102010706020507" pitchFamily="18" charset="2"/>
              </a:rPr>
              <a:t></a:t>
            </a:r>
            <a:r>
              <a:rPr lang="en-US" dirty="0">
                <a:sym typeface="Symbol" panose="05050102010706020507" pitchFamily="18" charset="2"/>
              </a:rPr>
              <a:t></a:t>
            </a:r>
            <a:r>
              <a:rPr lang="en-US" baseline="30000" dirty="0">
                <a:sym typeface="Symbol" panose="05050102010706020507" pitchFamily="18" charset="2"/>
              </a:rPr>
              <a:t>+</a:t>
            </a:r>
            <a:r>
              <a:rPr lang="en-US" dirty="0">
                <a:sym typeface="Symbol" panose="05050102010706020507" pitchFamily="18" charset="2"/>
              </a:rPr>
              <a:t>   </a:t>
            </a:r>
            <a:r>
              <a:rPr lang="en-US" baseline="30000" dirty="0">
                <a:sym typeface="Symbol" panose="05050102010706020507" pitchFamily="18" charset="2"/>
              </a:rPr>
              <a:t></a:t>
            </a:r>
            <a:endParaRPr lang="en-US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	 </a:t>
            </a:r>
            <a:r>
              <a:rPr lang="en-US" baseline="-25000" dirty="0">
                <a:sym typeface="Symbol" panose="05050102010706020507" pitchFamily="18" charset="2"/>
              </a:rPr>
              <a:t></a:t>
            </a:r>
            <a:r>
              <a:rPr lang="en-US" dirty="0">
                <a:sym typeface="Symbol" panose="05050102010706020507" pitchFamily="18" charset="2"/>
              </a:rPr>
              <a:t></a:t>
            </a:r>
            <a:r>
              <a:rPr lang="en-US" baseline="30000" dirty="0">
                <a:sym typeface="Symbol" panose="05050102010706020507" pitchFamily="18" charset="2"/>
              </a:rPr>
              <a:t>–</a:t>
            </a:r>
            <a:r>
              <a:rPr lang="en-US" dirty="0">
                <a:sym typeface="Symbol" panose="05050102010706020507" pitchFamily="18" charset="2"/>
              </a:rPr>
              <a:t>   </a:t>
            </a:r>
            <a:r>
              <a:rPr lang="en-US" baseline="30000" dirty="0">
                <a:sym typeface="Symbol" panose="05050102010706020507" pitchFamily="18" charset="2"/>
              </a:rPr>
              <a:t></a:t>
            </a:r>
          </a:p>
          <a:p>
            <a:pPr marL="457200" lvl="1" indent="0">
              <a:buNone/>
            </a:pPr>
            <a:endParaRPr lang="en-US" sz="1000" i="1" dirty="0">
              <a:solidFill>
                <a:srgbClr val="0070C0"/>
              </a:solidFill>
            </a:endParaRPr>
          </a:p>
          <a:p>
            <a:pPr lvl="1"/>
            <a:r>
              <a:rPr lang="en-US" i="1" dirty="0">
                <a:solidFill>
                  <a:srgbClr val="004C97"/>
                </a:solidFill>
              </a:rPr>
              <a:t>Heavier targets favor both</a:t>
            </a:r>
            <a:endParaRPr lang="en-US" i="1" dirty="0">
              <a:solidFill>
                <a:srgbClr val="004C97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 </a:t>
            </a:r>
            <a:r>
              <a:rPr lang="en-US" i="1" baseline="30000" dirty="0">
                <a:solidFill>
                  <a:srgbClr val="004C97"/>
                </a:solidFill>
                <a:sym typeface="Symbol" panose="05050102010706020507" pitchFamily="18" charset="2"/>
              </a:rPr>
              <a:t>+</a:t>
            </a: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 and </a:t>
            </a:r>
            <a:r>
              <a:rPr lang="en-US" i="1" baseline="30000" dirty="0">
                <a:solidFill>
                  <a:srgbClr val="004C97"/>
                </a:solidFill>
                <a:sym typeface="Symbol" panose="05050102010706020507" pitchFamily="18" charset="2"/>
              </a:rPr>
              <a:t>–</a:t>
            </a: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 as shown in Table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– </a:t>
            </a:r>
            <a:r>
              <a:rPr lang="en-US" i="1" dirty="0">
                <a:solidFill>
                  <a:srgbClr val="004C97"/>
                </a:solidFill>
              </a:rPr>
              <a:t>Tantalum has a factor of </a:t>
            </a: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3 (8) 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  </a:t>
            </a:r>
            <a:r>
              <a:rPr lang="en-US" i="1" baseline="30000" dirty="0">
                <a:solidFill>
                  <a:srgbClr val="004C97"/>
                </a:solidFill>
                <a:sym typeface="Symbol" panose="05050102010706020507" pitchFamily="18" charset="2"/>
              </a:rPr>
              <a:t>+</a:t>
            </a: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 (</a:t>
            </a:r>
            <a:r>
              <a:rPr lang="en-US" i="1" baseline="30000" dirty="0">
                <a:solidFill>
                  <a:srgbClr val="004C97"/>
                </a:solidFill>
                <a:sym typeface="Symbol" panose="05050102010706020507" pitchFamily="18" charset="2"/>
              </a:rPr>
              <a:t> –</a:t>
            </a:r>
            <a:r>
              <a:rPr lang="en-US" i="1" dirty="0">
                <a:solidFill>
                  <a:srgbClr val="004C97"/>
                </a:solidFill>
                <a:sym typeface="Symbol" panose="05050102010706020507" pitchFamily="18" charset="2"/>
              </a:rPr>
              <a:t>) increase over  graphite</a:t>
            </a:r>
          </a:p>
          <a:p>
            <a:pPr lvl="1"/>
            <a:endParaRPr lang="en-US" i="1" dirty="0">
              <a:solidFill>
                <a:srgbClr val="004C97"/>
              </a:solidFill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US" i="1" dirty="0">
              <a:solidFill>
                <a:srgbClr val="004C97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en-US" dirty="0">
                <a:sym typeface="Symbol" panose="05050102010706020507" pitchFamily="18" charset="2"/>
              </a:rPr>
              <a:t> </a:t>
            </a: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 Production favors heavy targets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8BC78-0522-4216-8E55-ADD8080BB580}"/>
              </a:ext>
            </a:extLst>
          </p:cNvPr>
          <p:cNvSpPr txBox="1"/>
          <p:nvPr/>
        </p:nvSpPr>
        <p:spPr>
          <a:xfrm>
            <a:off x="264821" y="5817408"/>
            <a:ext cx="8267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*D.R.F. Cochran,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“Production of Charged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Pions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730-MeV Protons from Selected Nuclei”, Phys. Rev. D 6,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3085 (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1972)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2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5AE1A2-FD1D-4CD3-A10F-30ABA13A1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9538"/>
            <a:ext cx="8672513" cy="5059363"/>
          </a:xfrm>
        </p:spPr>
        <p:txBody>
          <a:bodyPr/>
          <a:lstStyle/>
          <a:p>
            <a:r>
              <a:rPr lang="en-US" sz="2000" dirty="0"/>
              <a:t>Fermilab currently supports muon beams for 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–</a:t>
            </a:r>
            <a:r>
              <a:rPr lang="en-US" sz="20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000" dirty="0"/>
              <a:t> &amp; </a:t>
            </a:r>
            <a:r>
              <a:rPr lang="en-US" sz="2000" dirty="0">
                <a:latin typeface="Helvetica" panose="020B060402020202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Mu2e using 8 GeV protons, likewise COMET at J-PARC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/>
              <a:t>Current Muon Facilities are for </a:t>
            </a:r>
            <a:r>
              <a:rPr lang="en-US" sz="2000" dirty="0" err="1"/>
              <a:t>MuSR</a:t>
            </a:r>
            <a:r>
              <a:rPr lang="en-US" sz="2000" dirty="0"/>
              <a:t> (</a:t>
            </a:r>
            <a:r>
              <a:rPr lang="en-US" sz="2000" dirty="0">
                <a:sym typeface="Symbol" panose="05050102010706020507" pitchFamily="18" charset="2"/>
              </a:rPr>
              <a:t></a:t>
            </a:r>
            <a:r>
              <a:rPr lang="en-US" sz="2000" baseline="30000" dirty="0">
                <a:sym typeface="Symbol" panose="05050102010706020507" pitchFamily="18" charset="2"/>
              </a:rPr>
              <a:t></a:t>
            </a:r>
            <a:r>
              <a:rPr lang="en-US" sz="2000" dirty="0"/>
              <a:t>, &lt; 30 MeV/c)</a:t>
            </a:r>
          </a:p>
          <a:p>
            <a:r>
              <a:rPr lang="en-US" sz="2000" dirty="0"/>
              <a:t>Except for Mu2e, all production targets are light</a:t>
            </a:r>
          </a:p>
          <a:p>
            <a:pPr lvl="1"/>
            <a:r>
              <a:rPr lang="en-US" sz="1800" dirty="0"/>
              <a:t>4% IL graphite targets at PSI and ISIS (4% limit from spallation programs)</a:t>
            </a:r>
          </a:p>
          <a:p>
            <a:pPr lvl="1"/>
            <a:r>
              <a:rPr lang="en-US" sz="1800" dirty="0">
                <a:sym typeface="Symbol" panose="05050102010706020507" pitchFamily="18" charset="2"/>
              </a:rPr>
              <a:t> 25% IL Be target at TRIUMF</a:t>
            </a:r>
          </a:p>
          <a:p>
            <a:pPr lvl="1"/>
            <a:r>
              <a:rPr lang="en-US" sz="1800" dirty="0">
                <a:sym typeface="Symbol" panose="05050102010706020507" pitchFamily="18" charset="2"/>
              </a:rPr>
              <a:t>Graphite planned for COMET, J-PARC</a:t>
            </a:r>
          </a:p>
          <a:p>
            <a:pPr lvl="1"/>
            <a:r>
              <a:rPr lang="en-US" sz="1800" dirty="0">
                <a:sym typeface="Symbol" panose="05050102010706020507" pitchFamily="18" charset="2"/>
              </a:rPr>
              <a:t>Tungsten at Mu2e – chosen for heat tolerance and deformation properties</a:t>
            </a:r>
            <a:endParaRPr lang="en-US" sz="1200" dirty="0"/>
          </a:p>
          <a:p>
            <a:pPr marL="457200" lvl="1" indent="0">
              <a:buNone/>
            </a:pPr>
            <a:r>
              <a:rPr lang="en-US" sz="1400" i="1" dirty="0"/>
              <a:t>Note CW accelerator Intensity limited to ~1 surface muon/10 </a:t>
            </a:r>
            <a:r>
              <a:rPr lang="en-US" sz="1400" i="1" dirty="0">
                <a:sym typeface="Symbol" panose="05050102010706020507" pitchFamily="18" charset="2"/>
              </a:rPr>
              <a:t>sec for </a:t>
            </a:r>
            <a:r>
              <a:rPr lang="en-US" sz="1400" i="1" dirty="0" err="1">
                <a:sym typeface="Symbol" panose="05050102010706020507" pitchFamily="18" charset="2"/>
              </a:rPr>
              <a:t>MuSR</a:t>
            </a:r>
            <a:endParaRPr lang="en-US" sz="1400" i="1" dirty="0">
              <a:sym typeface="Symbol" panose="05050102010706020507" pitchFamily="18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4AA79E-9BF0-497F-9470-8BBABCC2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Muon Beam Facilities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5760-2474-44F7-9D3C-8E758913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A1D02-A590-4714-B2A1-C4594D75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430C6-B355-440E-9323-C1327BBD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A8F948-8999-435B-A2F7-073B6834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40" y="3795196"/>
            <a:ext cx="8684173" cy="25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0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85AE1A2-FD1D-4CD3-A10F-30ABA13A17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899318"/>
                <a:ext cx="8672513" cy="5059363"/>
              </a:xfrm>
            </p:spPr>
            <p:txBody>
              <a:bodyPr/>
              <a:lstStyle/>
              <a:p>
                <a:r>
                  <a:rPr lang="en-US" sz="2000" dirty="0"/>
                  <a:t>Control over primary beam</a:t>
                </a:r>
              </a:p>
              <a:p>
                <a:pPr lvl="1"/>
                <a:r>
                  <a:rPr lang="en-US" sz="1800" dirty="0"/>
                  <a:t>Primary beam divergence increases by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13.6 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𝑝𝑣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𝑡𝑔𝑡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𝑟𝑎𝑑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1+0.038</m:t>
                          </m:r>
                          <m:func>
                            <m:func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𝑡𝑔𝑡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𝑟𝑎𝑑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800" dirty="0"/>
              </a:p>
              <a:p>
                <a:pPr lvl="1"/>
                <a:r>
                  <a:rPr lang="en-US" sz="1800" dirty="0"/>
                  <a:t>A long radiation length or large ratio of radiation to nuclear interaction length is optimal for post target primary beam.</a:t>
                </a:r>
              </a:p>
              <a:p>
                <a:pPr lvl="1"/>
                <a:endParaRPr lang="en-US" sz="1000" dirty="0"/>
              </a:p>
              <a:p>
                <a:r>
                  <a:rPr lang="en-US" sz="2000" dirty="0"/>
                  <a:t>PSI, ISIS, and TRIUMF all are constrained by other programs (primary beam is incident on multiple targets) or post-target beam delivery issues.</a:t>
                </a:r>
              </a:p>
              <a:p>
                <a:endParaRPr lang="en-US" sz="1000" dirty="0"/>
              </a:p>
              <a:p>
                <a:r>
                  <a:rPr lang="en-US" sz="2000" dirty="0"/>
                  <a:t>COMET at J-PARC chose graphite for Phase I:</a:t>
                </a:r>
              </a:p>
              <a:p>
                <a:pPr marL="400050" lvl="1" indent="0">
                  <a:buNone/>
                </a:pPr>
                <a:r>
                  <a:rPr lang="en-US" sz="1600" b="0" i="0" u="none" strike="noStrike" baseline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“While pion production is </a:t>
                </a:r>
                <a:r>
                  <a:rPr lang="en-US" sz="1600" b="0" i="0" u="none" strike="noStrike" baseline="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maximised</a:t>
                </a:r>
                <a:r>
                  <a:rPr lang="en-US" sz="1600" b="0" i="0" u="none" strike="noStrike" baseline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with a high-Z material, it is proposed to use a graphite target for Phase-I. This will </a:t>
                </a:r>
                <a:r>
                  <a:rPr lang="en-US" sz="1600" b="0" i="0" u="none" strike="noStrike" baseline="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minimise</a:t>
                </a:r>
                <a:r>
                  <a:rPr lang="en-US" sz="1600" b="0" i="0" u="none" strike="noStrike" baseline="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the activation of the target station and heat shield which will significantly ease the necessary upgrades for Phase-II operation where a tungsten target will be employed.”</a:t>
                </a:r>
              </a:p>
              <a:p>
                <a:pPr marL="400050" lvl="1" indent="0">
                  <a:buNone/>
                </a:pPr>
                <a:endParaRPr lang="en-US" sz="1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2000" dirty="0"/>
                  <a:t> </a:t>
                </a:r>
                <a:r>
                  <a:rPr lang="en-US" sz="2000" dirty="0">
                    <a:latin typeface="Helvetica" panose="020B0604020202020204" pitchFamily="34" charset="0"/>
                    <a:ea typeface="Cambria Math" panose="02040503050406030204" pitchFamily="18" charset="0"/>
                    <a:cs typeface="Helvetica" panose="020B0604020202020204" pitchFamily="34" charset="0"/>
                  </a:rPr>
                  <a:t>Mu2e - tungsten</a:t>
                </a:r>
              </a:p>
              <a:p>
                <a:pPr lvl="1"/>
                <a:r>
                  <a:rPr lang="en-US" sz="1800" dirty="0">
                    <a:latin typeface="Helvetica" panose="020B0604020202020204" pitchFamily="34" charset="0"/>
                    <a:ea typeface="Cambria Math" panose="02040503050406030204" pitchFamily="18" charset="0"/>
                    <a:cs typeface="Helvetica" panose="020B0604020202020204" pitchFamily="34" charset="0"/>
                  </a:rPr>
                  <a:t>beam absorber designed to handle a large multiple-scattered primary beam</a:t>
                </a:r>
                <a:endParaRPr lang="en-US" sz="18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1"/>
                <a:endParaRPr lang="en-US" sz="1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85AE1A2-FD1D-4CD3-A10F-30ABA13A17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99318"/>
                <a:ext cx="8672513" cy="5059363"/>
              </a:xfrm>
              <a:blipFill>
                <a:blip r:embed="rId2"/>
                <a:stretch>
                  <a:fillRect l="-1688" t="-1448" r="-2039" b="-5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44AA79E-9BF0-497F-9470-8BBABCC2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light targets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5760-2474-44F7-9D3C-8E758913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A1D02-A590-4714-B2A1-C4594D75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430C6-B355-440E-9323-C1327BBD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0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5AE1A2-FD1D-4CD3-A10F-30ABA13A1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9318"/>
            <a:ext cx="8672513" cy="5059363"/>
          </a:xfrm>
        </p:spPr>
        <p:txBody>
          <a:bodyPr/>
          <a:lstStyle/>
          <a:p>
            <a:r>
              <a:rPr lang="en-US" sz="2000" dirty="0"/>
              <a:t>At all energies, heavy targets are optimal, but destructive to primary beam</a:t>
            </a:r>
          </a:p>
          <a:p>
            <a:pPr lvl="1"/>
            <a:r>
              <a:rPr lang="en-US" sz="1800" dirty="0"/>
              <a:t>Heavy targets are essential to intense </a:t>
            </a:r>
            <a:r>
              <a:rPr lang="en-US" sz="1800" dirty="0">
                <a:sym typeface="Symbol" panose="05050102010706020507" pitchFamily="18" charset="2"/>
              </a:rPr>
              <a:t></a:t>
            </a:r>
            <a:r>
              <a:rPr lang="en-US" sz="1800" dirty="0"/>
              <a:t>- production </a:t>
            </a:r>
          </a:p>
          <a:p>
            <a:r>
              <a:rPr lang="en-US" sz="2000" dirty="0"/>
              <a:t>High multi-GeV proton energies, </a:t>
            </a:r>
          </a:p>
          <a:p>
            <a:pPr lvl="1"/>
            <a:r>
              <a:rPr lang="en-US" sz="1800" dirty="0"/>
              <a:t>Low energy muons are increasingly produced backward – closer to 180</a:t>
            </a:r>
            <a:r>
              <a:rPr lang="en-US" sz="1800" dirty="0">
                <a:sym typeface="Symbol" panose="05050102010706020507" pitchFamily="18" charset="2"/>
              </a:rPr>
              <a:t></a:t>
            </a:r>
            <a:endParaRPr lang="en-US" sz="1800" dirty="0"/>
          </a:p>
          <a:p>
            <a:pPr lvl="1"/>
            <a:r>
              <a:rPr lang="en-US" sz="1800" dirty="0"/>
              <a:t> Muons occupy a smaller solid angle increasing captured particle density.</a:t>
            </a:r>
          </a:p>
          <a:p>
            <a:pPr lvl="1"/>
            <a:r>
              <a:rPr lang="en-US" sz="1800" dirty="0"/>
              <a:t>Additionally</a:t>
            </a:r>
          </a:p>
          <a:p>
            <a:pPr lvl="2"/>
            <a:r>
              <a:rPr lang="en-US" sz="1600" dirty="0"/>
              <a:t>Less scattering out of production target, longer production targets, more </a:t>
            </a:r>
            <a:r>
              <a:rPr lang="en-US" sz="1600" dirty="0" err="1"/>
              <a:t>pions</a:t>
            </a:r>
            <a:endParaRPr lang="en-US" sz="1600" dirty="0"/>
          </a:p>
          <a:p>
            <a:pPr lvl="2"/>
            <a:r>
              <a:rPr lang="en-US" sz="1600" dirty="0"/>
              <a:t>Eventually pion absorption/increased net beam size over long target lengths and difficulty focusing higher energy beams will deteriorate capture efficiency</a:t>
            </a:r>
          </a:p>
          <a:p>
            <a:pPr lvl="1"/>
            <a:r>
              <a:rPr lang="en-US" sz="1800" dirty="0"/>
              <a:t>Bent solenoids applied to capture, remove contaminant secondaries, and control momentum properties</a:t>
            </a:r>
          </a:p>
          <a:p>
            <a:r>
              <a:rPr lang="en-US" sz="2000" dirty="0"/>
              <a:t>Below a GeV in proton energy, </a:t>
            </a:r>
          </a:p>
          <a:p>
            <a:pPr lvl="1"/>
            <a:r>
              <a:rPr lang="en-US" sz="1800" dirty="0"/>
              <a:t>low energy </a:t>
            </a:r>
            <a:r>
              <a:rPr lang="en-US" sz="1800" dirty="0" err="1"/>
              <a:t>pions</a:t>
            </a:r>
            <a:r>
              <a:rPr lang="en-US" sz="1800" dirty="0"/>
              <a:t> are more forward – symmetric about incident beam direction</a:t>
            </a:r>
          </a:p>
          <a:p>
            <a:pPr lvl="1"/>
            <a:r>
              <a:rPr lang="en-US" sz="1800" dirty="0">
                <a:sym typeface="Symbol" panose="05050102010706020507" pitchFamily="18" charset="2"/>
              </a:rPr>
              <a:t></a:t>
            </a:r>
            <a:r>
              <a:rPr lang="en-US" sz="1800" dirty="0"/>
              <a:t>90</a:t>
            </a:r>
            <a:r>
              <a:rPr lang="en-US" sz="1800" dirty="0">
                <a:sym typeface="Symbol" panose="05050102010706020507" pitchFamily="18" charset="2"/>
              </a:rPr>
              <a:t></a:t>
            </a:r>
            <a:r>
              <a:rPr lang="en-US" sz="1800" dirty="0"/>
              <a:t> beamlines are standard at muon facilities with chicanes and spectrometers replacing expensive bent solenoids.</a:t>
            </a:r>
          </a:p>
          <a:p>
            <a:pPr lvl="1"/>
            <a:r>
              <a:rPr lang="en-US" sz="1800" dirty="0"/>
              <a:t>Multiple beamlines can view the same production target</a:t>
            </a:r>
          </a:p>
          <a:p>
            <a:pPr lvl="2"/>
            <a:r>
              <a:rPr lang="en-US" sz="1600" dirty="0"/>
              <a:t>Potentially supports multiple precision experiments.</a:t>
            </a:r>
          </a:p>
          <a:p>
            <a:pPr marL="457200" lvl="1" indent="0">
              <a:buNone/>
            </a:pPr>
            <a:endParaRPr lang="en-US" sz="1800" dirty="0">
              <a:sym typeface="Symbol" panose="05050102010706020507" pitchFamily="18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4AA79E-9BF0-497F-9470-8BBABCC2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Summarizing pion production concepts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55760-2474-44F7-9D3C-8E758913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A1D02-A590-4714-B2A1-C4594D75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430C6-B355-440E-9323-C1327BBD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44668-462C-46C4-A481-9D43D26A1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43" y="899318"/>
            <a:ext cx="8846113" cy="5059363"/>
          </a:xfrm>
        </p:spPr>
        <p:txBody>
          <a:bodyPr/>
          <a:lstStyle/>
          <a:p>
            <a:pPr lvl="1"/>
            <a:r>
              <a:rPr lang="en-US" dirty="0"/>
              <a:t>Cost and experiment-specific are limiting precision muon science</a:t>
            </a:r>
          </a:p>
          <a:p>
            <a:pPr lvl="1"/>
            <a:r>
              <a:rPr lang="en-US" dirty="0"/>
              <a:t>Backward production requires multi-GeV proton beam energies</a:t>
            </a:r>
          </a:p>
          <a:p>
            <a:pPr lvl="1"/>
            <a:r>
              <a:rPr lang="en-US" dirty="0"/>
              <a:t>Not an economical approach for LE</a:t>
            </a:r>
            <a:r>
              <a:rPr lang="en-US" dirty="0">
                <a:sym typeface="Symbol" panose="05050102010706020507" pitchFamily="18" charset="2"/>
              </a:rPr>
              <a:t></a:t>
            </a:r>
            <a:r>
              <a:rPr lang="en-US" dirty="0"/>
              <a:t> production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93D5F-7961-4CD4-87A4-98D81DA2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the only future of conversion experiments?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0E62-BE7A-4133-B2EF-8FA6E248E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12/2/20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4C34A-E7CD-4092-97F9-E2F1C1A9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C. Johnstone | High-intensity Multi-slice Target Development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F11F-BAC1-415F-983E-C96DF925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AB1D43-7F32-47BA-BB81-E7A340677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4" y="276095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BB19CC-AC0D-4304-B054-D914C1B5101C}"/>
              </a:ext>
            </a:extLst>
          </p:cNvPr>
          <p:cNvSpPr txBox="1"/>
          <p:nvPr/>
        </p:nvSpPr>
        <p:spPr>
          <a:xfrm>
            <a:off x="1059694" y="5698524"/>
            <a:ext cx="34826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Total single pion production cross section</a:t>
            </a:r>
          </a:p>
          <a:p>
            <a:pPr algn="just"/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dependence on proton energy 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D1D711-EEB3-4552-926B-CB6D0F717F3C}"/>
              </a:ext>
            </a:extLst>
          </p:cNvPr>
          <p:cNvSpPr txBox="1"/>
          <p:nvPr/>
        </p:nvSpPr>
        <p:spPr>
          <a:xfrm>
            <a:off x="4757497" y="571199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Variation of 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µ</a:t>
            </a:r>
            <a:r>
              <a:rPr lang="en-US" sz="1400" b="1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yield with incident proton energy for muons with momenta ≤ 30 MeV/c; i.e. surface muons </a:t>
            </a:r>
            <a:endParaRPr lang="en-US" sz="1400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BDDC0E2-4F95-42CF-8FF5-B38ED6DBE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25" y="2675163"/>
            <a:ext cx="7620000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15CFF-4D93-4077-9ABC-EEBDCDDF1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121" y="2019384"/>
            <a:ext cx="3296992" cy="29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8365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26032</TotalTime>
  <Words>2906</Words>
  <Application>Microsoft Office PowerPoint</Application>
  <PresentationFormat>On-screen Show (4:3)</PresentationFormat>
  <Paragraphs>761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Cambria</vt:lpstr>
      <vt:lpstr>Cambria Math</vt:lpstr>
      <vt:lpstr>Helvetica</vt:lpstr>
      <vt:lpstr>Times New Roman</vt:lpstr>
      <vt:lpstr>Verdana</vt:lpstr>
      <vt:lpstr>Fermilab_PPT_090815</vt:lpstr>
      <vt:lpstr>1_Fermilab_PPT_090815</vt:lpstr>
      <vt:lpstr>Presentation</vt:lpstr>
      <vt:lpstr>Acrobat Document</vt:lpstr>
      <vt:lpstr>PowerPoint Presentation</vt:lpstr>
      <vt:lpstr>Sample of related Snowmass LOIs:</vt:lpstr>
      <vt:lpstr>New Physics Opportunities</vt:lpstr>
      <vt:lpstr>The physics of pion/muon production</vt:lpstr>
      <vt:lpstr>Pion Production favors heavy targets</vt:lpstr>
      <vt:lpstr>Current Muon Beam Facilities </vt:lpstr>
      <vt:lpstr>Why light targets</vt:lpstr>
      <vt:lpstr>Summarizing pion production concepts</vt:lpstr>
      <vt:lpstr>Is this the only future of conversion experiments?</vt:lpstr>
      <vt:lpstr>What this LDRD proposes to do</vt:lpstr>
      <vt:lpstr>Related Work: 30-MeV - production from a 780 MeV proton beam</vt:lpstr>
      <vt:lpstr>Current Fermilab Accelerator Complex, MTA facility</vt:lpstr>
      <vt:lpstr>Pion Production using the 400-MeV Linac beam</vt:lpstr>
      <vt:lpstr>Prior MTA work: Muon production on gas RF cavity steel windows</vt:lpstr>
      <vt:lpstr>Prior MTA Work Muon production 2″ steel (MARS run)</vt:lpstr>
      <vt:lpstr>Pre-LDRD work has begun</vt:lpstr>
      <vt:lpstr>Secondary Beamline Layout: Conceptual</vt:lpstr>
      <vt:lpstr>PI experience – beamlines – (design, install, commissioning, operation)</vt:lpstr>
      <vt:lpstr>Costing example: Mechanical engineering labor and contingency </vt:lpstr>
      <vt:lpstr>Costing Example Mechanical M&amp;S estimates contingency</vt:lpstr>
      <vt:lpstr>Notes on labor budget</vt:lpstr>
      <vt:lpstr>Summary</vt:lpstr>
      <vt:lpstr>PowerPoint Presentation</vt:lpstr>
      <vt:lpstr>MTA Experimental area and Beamline Stub</vt:lpstr>
      <vt:lpstr>MTA Experimental area and Beamline Stub</vt:lpstr>
      <vt:lpstr>East Side of MTA hall near roll-up door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J Johnstone</dc:creator>
  <cp:lastModifiedBy>Carol J Johnstone</cp:lastModifiedBy>
  <cp:revision>238</cp:revision>
  <cp:lastPrinted>2020-09-30T19:44:28Z</cp:lastPrinted>
  <dcterms:created xsi:type="dcterms:W3CDTF">2020-08-20T00:49:28Z</dcterms:created>
  <dcterms:modified xsi:type="dcterms:W3CDTF">2020-12-02T22:50:23Z</dcterms:modified>
</cp:coreProperties>
</file>