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35" r:id="rId4"/>
    <p:sldId id="354" r:id="rId5"/>
    <p:sldId id="265" r:id="rId6"/>
    <p:sldId id="407" r:id="rId7"/>
    <p:sldId id="261" r:id="rId8"/>
    <p:sldId id="317" r:id="rId9"/>
    <p:sldId id="405" r:id="rId10"/>
    <p:sldId id="325" r:id="rId11"/>
    <p:sldId id="351" r:id="rId12"/>
    <p:sldId id="402" r:id="rId13"/>
    <p:sldId id="398" r:id="rId14"/>
    <p:sldId id="412" r:id="rId15"/>
    <p:sldId id="421" r:id="rId16"/>
    <p:sldId id="269" r:id="rId17"/>
    <p:sldId id="418" r:id="rId18"/>
    <p:sldId id="419" r:id="rId19"/>
    <p:sldId id="273" r:id="rId20"/>
    <p:sldId id="415" r:id="rId21"/>
    <p:sldId id="414" r:id="rId22"/>
    <p:sldId id="275" r:id="rId23"/>
    <p:sldId id="392" r:id="rId24"/>
    <p:sldId id="268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ONEMURA YUJIRO" initials="YY" lastIdx="1" clrIdx="0">
    <p:extLst>
      <p:ext uri="{19B8F6BF-5375-455C-9EA6-DF929625EA0E}">
        <p15:presenceInfo xmlns:p15="http://schemas.microsoft.com/office/powerpoint/2012/main" userId="YONEMURA YUJI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3E67A-8FF6-4A4D-89C6-C210B45B97DC}" type="datetimeFigureOut">
              <a:rPr kumimoji="1" lang="ja-JP" altLang="en-US" smtClean="0"/>
              <a:t>2020/11/27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9EB30-AC74-4F1B-8E16-F9085A40A2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877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DF070-ABC9-454D-BB94-E52BEBDF742A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0360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C94886-95ED-49F9-8B47-32C5B5A2F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9E9FE4C-FDE9-4356-AFAF-01BA000E4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40C05D-B9AE-4097-9139-D2C169F72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AC8A46-8317-4F80-ABE3-4A007C402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F0AEAB8-BEFA-4BD8-84AE-B6AC8B53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1684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CA23BE-523B-4DC3-8344-249C3C41F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9FB2E8A-0207-4335-882C-70EE11B79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F71FD6-F8F7-423C-8783-976903E40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5C1158-C87E-4159-9CDB-BA1602AA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EC26155-A835-406B-8BA1-09E8C47B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041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5439482-07DE-4289-961D-4752ABB358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B611278-67B9-4960-A525-861F54D6B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118016-D2CC-400F-A418-5E3BC7764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A47504-BCD8-492A-9E77-B9D09827D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6192AF8-53D9-428F-B618-61799118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677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E58158-3816-4288-BC2A-939B29C4C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98CDBA-C44A-4E85-8DAA-8C7645E1F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166788-0C47-4701-978C-4BD270C29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A8968A-5F89-4168-B678-613453EA4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F55997D-B20C-4066-B938-956DF585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481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7B0120-1F47-4645-A8AA-CD2103CB9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A8D4864-2B93-41FC-865B-DACA338D7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5AAE92-0DD9-4711-8230-1B4DE49B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398B2D8-3522-405C-8C55-0347122EC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365745-337D-46D9-A1C4-58FD5CD5A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1167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91B903-DE41-4297-B4A9-0494EDF96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3897E5-A03C-4241-BAD6-937710BC72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8E9022D-1C31-4666-A567-68D291A15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160C84D-AD2B-43B6-8600-CFB648B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669B2F2-1947-4703-A83E-453A05E01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E926112-2270-445C-875E-B5C88AD0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0185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9463F3-607E-401E-8072-5D554CE23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03C6CA3-B231-4441-A14A-FBDB08CE0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7F38D13-C99E-47AF-8F12-C72B42E4E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02784E7-AD06-46BC-A844-3F5D767D7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350007D-B83F-4994-A2CA-1B87C1A02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196BF63-C8CF-4E7E-B401-49DCAC6E2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4243177-BD63-40D7-8730-2E625B159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52FD2E5-BD8D-4444-BFD7-D5E7FD9D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954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4B199F-A585-4AE6-A5F6-471BD6FEF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90BE896-E035-4B5F-A1F5-56855D8F0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AF70B87-4336-4553-BF26-6045DD65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B58E9D0-DC86-4C72-96C4-6E819DAE5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7942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F9A3C4C-0543-41A9-A860-6F2528D16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0004755-6FEA-42DE-8845-2DE7D5B1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039468-9FCF-440C-B482-3C89C2E13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707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632D4E-46D8-47F2-8054-73985090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ECCA96F-1C52-4053-8B24-46A0FF730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8F57BDF-579A-4071-9934-5CE9018A7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680BA24-5185-4F62-8880-058362B4E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0D6D76D-1382-4207-A805-7D8227070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631811D-F75B-4B70-BD23-457BAC3FE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138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BE8EE9-1569-4760-910A-F8F0A4B99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9334ACD-FAE1-4B79-B0E6-EB9306FFC5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5C6C26F-74A2-437B-A268-AC88CD095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CB1BDDB-AF9C-40E8-9C29-D1FB2CEE9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5A318E4-CC0F-432E-822F-A0F82C97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873191C-8A76-465B-8BFF-5C614DEE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4001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4FFCF9C-60F4-4675-9E3B-DF21B4EED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6731543-FFF2-4FE4-9002-682D027B1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3145340-1968-44B2-9962-EAF7108A3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E7A2323-A483-4B44-A698-99966589E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6712A31-88C9-428C-845C-B9819DA2C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3760-7B12-4086-B02A-80B253403E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633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jpeg"/><Relationship Id="rId7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8.png"/><Relationship Id="rId7" Type="http://schemas.openxmlformats.org/officeDocument/2006/relationships/image" Target="../media/image1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13.emf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microsoft.com/office/2007/relationships/hdphoto" Target="../media/hdphoto2.wdp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22A15D-BE24-4E35-AE68-6C2EC71EEB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400" dirty="0"/>
              <a:t>Status of FFA accelerator </a:t>
            </a:r>
            <a:br>
              <a:rPr kumimoji="1" lang="en-US" altLang="ja-JP" sz="4400" dirty="0"/>
            </a:br>
            <a:r>
              <a:rPr kumimoji="1" lang="en-US" altLang="ja-JP" sz="4400" dirty="0"/>
              <a:t>in Kyushu University</a:t>
            </a:r>
            <a:endParaRPr kumimoji="1" lang="ja-JP" altLang="en-US" sz="44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EE012D6-87C3-42BC-BEF8-889D14B61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6888" y="4382214"/>
            <a:ext cx="9144000" cy="969962"/>
          </a:xfrm>
        </p:spPr>
        <p:txBody>
          <a:bodyPr/>
          <a:lstStyle/>
          <a:p>
            <a:r>
              <a:rPr kumimoji="1" lang="en-US" altLang="ja-JP" dirty="0"/>
              <a:t>Faculty of Engineering, Kyushu University</a:t>
            </a:r>
          </a:p>
          <a:p>
            <a:r>
              <a:rPr kumimoji="1" lang="en-US" altLang="ja-JP" dirty="0"/>
              <a:t>Yujiro </a:t>
            </a:r>
            <a:r>
              <a:rPr kumimoji="1" lang="en-US" altLang="ja-JP" dirty="0" err="1"/>
              <a:t>Yonemura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6467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0771" y="57287"/>
            <a:ext cx="7588284" cy="733474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Timing system</a:t>
            </a:r>
            <a:endParaRPr lang="ja-JP" altLang="en-US" sz="4000" dirty="0"/>
          </a:p>
        </p:txBody>
      </p:sp>
      <p:grpSp>
        <p:nvGrpSpPr>
          <p:cNvPr id="20" name="グループ化 19"/>
          <p:cNvGrpSpPr/>
          <p:nvPr/>
        </p:nvGrpSpPr>
        <p:grpSpPr>
          <a:xfrm>
            <a:off x="1389786" y="830639"/>
            <a:ext cx="2938626" cy="720080"/>
            <a:chOff x="467543" y="2708920"/>
            <a:chExt cx="2938626" cy="720080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467544" y="2745794"/>
              <a:ext cx="29386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Agilent 33210A</a:t>
              </a:r>
            </a:p>
            <a:p>
              <a:r>
                <a:rPr lang="en-US" altLang="ja-JP" sz="1600" dirty="0"/>
                <a:t>Function/Arbitrary Generator</a:t>
              </a:r>
              <a:endParaRPr lang="ja-JP" altLang="en-US" sz="1600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467543" y="2708920"/>
              <a:ext cx="2880321" cy="72008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2100404" y="2671177"/>
            <a:ext cx="2938626" cy="720080"/>
            <a:chOff x="467543" y="2708920"/>
            <a:chExt cx="2938626" cy="720080"/>
          </a:xfrm>
        </p:grpSpPr>
        <p:sp>
          <p:nvSpPr>
            <p:cNvPr id="30" name="テキスト ボックス 29"/>
            <p:cNvSpPr txBox="1"/>
            <p:nvPr/>
          </p:nvSpPr>
          <p:spPr>
            <a:xfrm>
              <a:off x="467544" y="2745794"/>
              <a:ext cx="29386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Agilent 33522A</a:t>
              </a:r>
            </a:p>
            <a:p>
              <a:r>
                <a:rPr lang="en-US" altLang="ja-JP" sz="1600" dirty="0"/>
                <a:t>Function/Arbitrary Generator</a:t>
              </a:r>
              <a:endParaRPr lang="ja-JP" altLang="en-US" sz="1600" dirty="0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467543" y="2708920"/>
              <a:ext cx="2880321" cy="72008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2100404" y="1673189"/>
            <a:ext cx="2938626" cy="720080"/>
            <a:chOff x="467543" y="2708920"/>
            <a:chExt cx="2938626" cy="720080"/>
          </a:xfrm>
        </p:grpSpPr>
        <p:sp>
          <p:nvSpPr>
            <p:cNvPr id="35" name="テキスト ボックス 34"/>
            <p:cNvSpPr txBox="1"/>
            <p:nvPr/>
          </p:nvSpPr>
          <p:spPr>
            <a:xfrm>
              <a:off x="467544" y="2745794"/>
              <a:ext cx="29386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Agilent 33522A</a:t>
              </a:r>
            </a:p>
            <a:p>
              <a:r>
                <a:rPr lang="en-US" altLang="ja-JP" sz="1600" dirty="0"/>
                <a:t>Function/Arbitrary Generator</a:t>
              </a:r>
              <a:endParaRPr lang="ja-JP" altLang="en-US" sz="1600" dirty="0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467543" y="2708920"/>
              <a:ext cx="2880321" cy="72008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2100405" y="3751297"/>
            <a:ext cx="2938626" cy="720080"/>
            <a:chOff x="467543" y="2708920"/>
            <a:chExt cx="2938626" cy="720080"/>
          </a:xfrm>
        </p:grpSpPr>
        <p:sp>
          <p:nvSpPr>
            <p:cNvPr id="40" name="テキスト ボックス 39"/>
            <p:cNvSpPr txBox="1"/>
            <p:nvPr/>
          </p:nvSpPr>
          <p:spPr>
            <a:xfrm>
              <a:off x="467544" y="2745794"/>
              <a:ext cx="29386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Agilent 33522A</a:t>
              </a:r>
            </a:p>
            <a:p>
              <a:r>
                <a:rPr lang="en-US" altLang="ja-JP" sz="1600" dirty="0"/>
                <a:t>Function/Arbitrary Generator</a:t>
              </a:r>
              <a:endParaRPr lang="ja-JP" altLang="en-US" sz="1600" dirty="0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467543" y="2708920"/>
              <a:ext cx="2880321" cy="72008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2100404" y="4831417"/>
            <a:ext cx="2938626" cy="720080"/>
            <a:chOff x="467543" y="2708920"/>
            <a:chExt cx="2938626" cy="720080"/>
          </a:xfrm>
        </p:grpSpPr>
        <p:sp>
          <p:nvSpPr>
            <p:cNvPr id="44" name="テキスト ボックス 43"/>
            <p:cNvSpPr txBox="1"/>
            <p:nvPr/>
          </p:nvSpPr>
          <p:spPr>
            <a:xfrm>
              <a:off x="467544" y="2745794"/>
              <a:ext cx="29386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Agilent 33522A</a:t>
              </a:r>
            </a:p>
            <a:p>
              <a:r>
                <a:rPr lang="en-US" altLang="ja-JP" sz="1600" dirty="0"/>
                <a:t>Function/Arbitrary Generator</a:t>
              </a:r>
              <a:endParaRPr lang="ja-JP" altLang="en-US" sz="1600" dirty="0"/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467543" y="2708920"/>
              <a:ext cx="2880321" cy="72008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5628796" y="1561887"/>
            <a:ext cx="2802370" cy="4133627"/>
            <a:chOff x="4499992" y="1887661"/>
            <a:chExt cx="2802370" cy="4133627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4509296" y="1887661"/>
              <a:ext cx="2582758" cy="979663"/>
              <a:chOff x="5647715" y="1500027"/>
              <a:chExt cx="2582758" cy="979663"/>
            </a:xfrm>
          </p:grpSpPr>
          <p:sp>
            <p:nvSpPr>
              <p:cNvPr id="46" name="テキスト ボックス 45"/>
              <p:cNvSpPr txBox="1"/>
              <p:nvPr/>
            </p:nvSpPr>
            <p:spPr>
              <a:xfrm>
                <a:off x="5647715" y="1500027"/>
                <a:ext cx="2012089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Cyclotron RF</a:t>
                </a:r>
                <a:endParaRPr lang="ja-JP" altLang="en-US" sz="2400" dirty="0"/>
              </a:p>
            </p:txBody>
          </p:sp>
          <p:sp>
            <p:nvSpPr>
              <p:cNvPr id="47" name="テキスト ボックス 46"/>
              <p:cNvSpPr txBox="1"/>
              <p:nvPr/>
            </p:nvSpPr>
            <p:spPr>
              <a:xfrm>
                <a:off x="5647715" y="2018025"/>
                <a:ext cx="2582758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Pulse Ion Source</a:t>
                </a:r>
                <a:endParaRPr lang="ja-JP" altLang="en-US" sz="2400" dirty="0"/>
              </a:p>
            </p:txBody>
          </p:sp>
        </p:grpSp>
        <p:grpSp>
          <p:nvGrpSpPr>
            <p:cNvPr id="9" name="グループ化 8"/>
            <p:cNvGrpSpPr/>
            <p:nvPr/>
          </p:nvGrpSpPr>
          <p:grpSpPr>
            <a:xfrm>
              <a:off x="4509296" y="2913126"/>
              <a:ext cx="2289409" cy="977539"/>
              <a:chOff x="5647715" y="2694761"/>
              <a:chExt cx="2289409" cy="977539"/>
            </a:xfrm>
          </p:grpSpPr>
          <p:sp>
            <p:nvSpPr>
              <p:cNvPr id="48" name="テキスト ボックス 47"/>
              <p:cNvSpPr txBox="1"/>
              <p:nvPr/>
            </p:nvSpPr>
            <p:spPr>
              <a:xfrm>
                <a:off x="5647715" y="2694761"/>
                <a:ext cx="2289409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Beam Chopper</a:t>
                </a:r>
                <a:endParaRPr lang="ja-JP" altLang="en-US" sz="2400" dirty="0"/>
              </a:p>
            </p:txBody>
          </p:sp>
          <p:sp>
            <p:nvSpPr>
              <p:cNvPr id="49" name="テキスト ボックス 48"/>
              <p:cNvSpPr txBox="1"/>
              <p:nvPr/>
            </p:nvSpPr>
            <p:spPr>
              <a:xfrm>
                <a:off x="5647715" y="3210635"/>
                <a:ext cx="2004075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FF0000"/>
                    </a:solidFill>
                  </a:rPr>
                  <a:t>Main ring RF</a:t>
                </a:r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>
              <a:off x="4499992" y="3973719"/>
              <a:ext cx="2770310" cy="967449"/>
              <a:chOff x="5647715" y="3889495"/>
              <a:chExt cx="2770310" cy="967449"/>
            </a:xfrm>
          </p:grpSpPr>
          <p:sp>
            <p:nvSpPr>
              <p:cNvPr id="50" name="テキスト ボックス 49"/>
              <p:cNvSpPr txBox="1"/>
              <p:nvPr/>
            </p:nvSpPr>
            <p:spPr>
              <a:xfrm>
                <a:off x="5647715" y="3889495"/>
                <a:ext cx="2770310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Injection Bump #1</a:t>
                </a:r>
                <a:endParaRPr lang="ja-JP" altLang="en-US" sz="2400" dirty="0"/>
              </a:p>
            </p:txBody>
          </p:sp>
          <p:sp>
            <p:nvSpPr>
              <p:cNvPr id="51" name="テキスト ボックス 50"/>
              <p:cNvSpPr txBox="1"/>
              <p:nvPr/>
            </p:nvSpPr>
            <p:spPr>
              <a:xfrm>
                <a:off x="5647715" y="4395279"/>
                <a:ext cx="2770310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Injection Bump #2</a:t>
                </a:r>
                <a:endParaRPr lang="ja-JP" altLang="en-US" sz="2400" dirty="0"/>
              </a:p>
            </p:txBody>
          </p:sp>
        </p:grpSp>
        <p:grpSp>
          <p:nvGrpSpPr>
            <p:cNvPr id="11" name="グループ化 10"/>
            <p:cNvGrpSpPr/>
            <p:nvPr/>
          </p:nvGrpSpPr>
          <p:grpSpPr>
            <a:xfrm>
              <a:off x="4499992" y="5028645"/>
              <a:ext cx="2802370" cy="992643"/>
              <a:chOff x="5647715" y="5084229"/>
              <a:chExt cx="2802370" cy="992643"/>
            </a:xfrm>
          </p:grpSpPr>
          <p:sp>
            <p:nvSpPr>
              <p:cNvPr id="52" name="テキスト ボックス 51"/>
              <p:cNvSpPr txBox="1"/>
              <p:nvPr/>
            </p:nvSpPr>
            <p:spPr>
              <a:xfrm>
                <a:off x="5647715" y="5084229"/>
                <a:ext cx="2605200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FF0000"/>
                    </a:solidFill>
                  </a:rPr>
                  <a:t>Extraction Kicker</a:t>
                </a:r>
                <a:endParaRPr lang="ja-JP" alt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" name="テキスト ボックス 52"/>
              <p:cNvSpPr txBox="1"/>
              <p:nvPr/>
            </p:nvSpPr>
            <p:spPr>
              <a:xfrm>
                <a:off x="5647715" y="5615207"/>
                <a:ext cx="2802370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FF0000"/>
                    </a:solidFill>
                  </a:rPr>
                  <a:t>Extraction Septum</a:t>
                </a:r>
                <a:endParaRPr lang="ja-JP" altLang="en-US" sz="24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5" name="テキスト ボックス 4"/>
          <p:cNvSpPr txBox="1"/>
          <p:nvPr/>
        </p:nvSpPr>
        <p:spPr>
          <a:xfrm>
            <a:off x="8502278" y="3049017"/>
            <a:ext cx="129554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Tektronix</a:t>
            </a:r>
          </a:p>
          <a:p>
            <a:r>
              <a:rPr lang="en-US" altLang="ja-JP" dirty="0"/>
              <a:t>AWG 2021</a:t>
            </a:r>
            <a:endParaRPr lang="ja-JP" altLang="en-US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4980726" y="1792719"/>
            <a:ext cx="657375" cy="517998"/>
            <a:chOff x="3456724" y="1792720"/>
            <a:chExt cx="657375" cy="517998"/>
          </a:xfrm>
        </p:grpSpPr>
        <p:cxnSp>
          <p:nvCxnSpPr>
            <p:cNvPr id="13" name="カギ線コネクタ 12"/>
            <p:cNvCxnSpPr>
              <a:stCxn id="36" idx="3"/>
              <a:endCxn id="47" idx="1"/>
            </p:cNvCxnSpPr>
            <p:nvPr/>
          </p:nvCxnSpPr>
          <p:spPr>
            <a:xfrm>
              <a:off x="3456724" y="2033229"/>
              <a:ext cx="657375" cy="277489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カギ線コネクタ 16"/>
            <p:cNvCxnSpPr>
              <a:stCxn id="36" idx="3"/>
              <a:endCxn id="46" idx="1"/>
            </p:cNvCxnSpPr>
            <p:nvPr/>
          </p:nvCxnSpPr>
          <p:spPr>
            <a:xfrm flipV="1">
              <a:off x="3456724" y="1792720"/>
              <a:ext cx="657375" cy="240509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グループ化 64"/>
          <p:cNvGrpSpPr/>
          <p:nvPr/>
        </p:nvGrpSpPr>
        <p:grpSpPr>
          <a:xfrm>
            <a:off x="4988347" y="2790017"/>
            <a:ext cx="657375" cy="517998"/>
            <a:chOff x="3851921" y="2118494"/>
            <a:chExt cx="657375" cy="517998"/>
          </a:xfrm>
        </p:grpSpPr>
        <p:cxnSp>
          <p:nvCxnSpPr>
            <p:cNvPr id="69" name="カギ線コネクタ 68"/>
            <p:cNvCxnSpPr/>
            <p:nvPr/>
          </p:nvCxnSpPr>
          <p:spPr>
            <a:xfrm>
              <a:off x="3851921" y="2359004"/>
              <a:ext cx="657375" cy="277488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カギ線コネクタ 69"/>
            <p:cNvCxnSpPr/>
            <p:nvPr/>
          </p:nvCxnSpPr>
          <p:spPr>
            <a:xfrm flipV="1">
              <a:off x="3851921" y="2118494"/>
              <a:ext cx="657375" cy="240510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グループ化 71"/>
          <p:cNvGrpSpPr/>
          <p:nvPr/>
        </p:nvGrpSpPr>
        <p:grpSpPr>
          <a:xfrm>
            <a:off x="4988347" y="3850610"/>
            <a:ext cx="657375" cy="517998"/>
            <a:chOff x="3851921" y="2118494"/>
            <a:chExt cx="657375" cy="517998"/>
          </a:xfrm>
        </p:grpSpPr>
        <p:cxnSp>
          <p:nvCxnSpPr>
            <p:cNvPr id="73" name="カギ線コネクタ 72"/>
            <p:cNvCxnSpPr/>
            <p:nvPr/>
          </p:nvCxnSpPr>
          <p:spPr>
            <a:xfrm>
              <a:off x="3851921" y="2359004"/>
              <a:ext cx="657375" cy="277488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カギ線コネクタ 73"/>
            <p:cNvCxnSpPr/>
            <p:nvPr/>
          </p:nvCxnSpPr>
          <p:spPr>
            <a:xfrm flipV="1">
              <a:off x="3851921" y="2118494"/>
              <a:ext cx="657375" cy="240510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グループ化 74"/>
          <p:cNvGrpSpPr/>
          <p:nvPr/>
        </p:nvGrpSpPr>
        <p:grpSpPr>
          <a:xfrm>
            <a:off x="4988347" y="4974849"/>
            <a:ext cx="657375" cy="517998"/>
            <a:chOff x="3851921" y="2118494"/>
            <a:chExt cx="657375" cy="517998"/>
          </a:xfrm>
        </p:grpSpPr>
        <p:cxnSp>
          <p:nvCxnSpPr>
            <p:cNvPr id="76" name="カギ線コネクタ 75"/>
            <p:cNvCxnSpPr/>
            <p:nvPr/>
          </p:nvCxnSpPr>
          <p:spPr>
            <a:xfrm>
              <a:off x="3851921" y="2359004"/>
              <a:ext cx="657375" cy="277488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カギ線コネクタ 76"/>
            <p:cNvCxnSpPr/>
            <p:nvPr/>
          </p:nvCxnSpPr>
          <p:spPr>
            <a:xfrm flipV="1">
              <a:off x="3851921" y="2118494"/>
              <a:ext cx="657375" cy="240510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カギ線コネクタ 24"/>
          <p:cNvCxnSpPr>
            <a:endCxn id="36" idx="1"/>
          </p:cNvCxnSpPr>
          <p:nvPr/>
        </p:nvCxnSpPr>
        <p:spPr>
          <a:xfrm rot="16200000" flipH="1">
            <a:off x="1679130" y="1611955"/>
            <a:ext cx="482508" cy="360040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カギ線コネクタ 31"/>
          <p:cNvCxnSpPr>
            <a:endCxn id="31" idx="1"/>
          </p:cNvCxnSpPr>
          <p:nvPr/>
        </p:nvCxnSpPr>
        <p:spPr>
          <a:xfrm rot="16200000" flipH="1">
            <a:off x="1421390" y="2352202"/>
            <a:ext cx="997989" cy="360041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カギ線コネクタ 78"/>
          <p:cNvCxnSpPr/>
          <p:nvPr/>
        </p:nvCxnSpPr>
        <p:spPr>
          <a:xfrm rot="16200000" flipH="1">
            <a:off x="1371316" y="3400264"/>
            <a:ext cx="1098137" cy="360042"/>
          </a:xfrm>
          <a:prstGeom prst="bentConnector3">
            <a:avLst>
              <a:gd name="adj1" fmla="val 99961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カギ線コネクタ 82"/>
          <p:cNvCxnSpPr/>
          <p:nvPr/>
        </p:nvCxnSpPr>
        <p:spPr>
          <a:xfrm rot="16200000" flipH="1">
            <a:off x="1387735" y="4484032"/>
            <a:ext cx="1075059" cy="365704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>
            <a:cxnSpLocks/>
            <a:stCxn id="49" idx="3"/>
          </p:cNvCxnSpPr>
          <p:nvPr/>
        </p:nvCxnSpPr>
        <p:spPr>
          <a:xfrm>
            <a:off x="7642176" y="3334058"/>
            <a:ext cx="722925" cy="5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C:\Users\Yonemura\Desktop\FFAG_Workshop2017\IMG_4186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59132" y="692747"/>
            <a:ext cx="2578503" cy="193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9ACF89-B8AA-4CC6-8ED1-E9F4FACA9058}"/>
              </a:ext>
            </a:extLst>
          </p:cNvPr>
          <p:cNvSpPr txBox="1"/>
          <p:nvPr/>
        </p:nvSpPr>
        <p:spPr>
          <a:xfrm>
            <a:off x="1026165" y="5877273"/>
            <a:ext cx="9603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70C0"/>
                </a:solidFill>
              </a:rPr>
              <a:t>The timing was adjusted so that the beam current was maximized.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9E6B0FA9-F09D-4689-817A-6717946D9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0AE8E781-DC8D-42B5-90E0-D484AE725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751B6596-D274-44A8-8BCF-4F94CA638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8205" y="6280801"/>
            <a:ext cx="2743200" cy="365125"/>
          </a:xfrm>
        </p:spPr>
        <p:txBody>
          <a:bodyPr/>
          <a:lstStyle/>
          <a:p>
            <a:fld id="{23413760-7B12-4086-B02A-80B253403E29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6529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1000" y="233906"/>
            <a:ext cx="5725000" cy="56806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Layout of beam monitors</a:t>
            </a:r>
            <a:endParaRPr kumimoji="1" lang="ja-JP" altLang="en-US" dirty="0"/>
          </a:p>
        </p:txBody>
      </p:sp>
      <p:pic>
        <p:nvPicPr>
          <p:cNvPr id="26" name="図 5">
            <a:extLst>
              <a:ext uri="{FF2B5EF4-FFF2-40B4-BE49-F238E27FC236}">
                <a16:creationId xmlns:a16="http://schemas.microsoft.com/office/drawing/2014/main" id="{378BF1C1-FB2F-4240-8206-2796C3E20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617" y="1677333"/>
            <a:ext cx="22082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14">
            <a:extLst>
              <a:ext uri="{FF2B5EF4-FFF2-40B4-BE49-F238E27FC236}">
                <a16:creationId xmlns:a16="http://schemas.microsoft.com/office/drawing/2014/main" id="{19E414E6-246F-4E2D-A55C-E923936F1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2619" y="3410332"/>
            <a:ext cx="1954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kumimoji="1" lang="en-US" altLang="ja-JP" sz="1800" dirty="0">
                <a:solidFill>
                  <a:schemeClr val="accent2"/>
                </a:solidFill>
              </a:rPr>
              <a:t>Copper electrode</a:t>
            </a:r>
            <a:endParaRPr kumimoji="1" lang="ja-JP" altLang="en-US" sz="1800" dirty="0">
              <a:solidFill>
                <a:schemeClr val="accent2"/>
              </a:solidFill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800C0594-36B1-46BD-941B-31B79B81E94B}"/>
              </a:ext>
            </a:extLst>
          </p:cNvPr>
          <p:cNvGrpSpPr/>
          <p:nvPr/>
        </p:nvGrpSpPr>
        <p:grpSpPr>
          <a:xfrm>
            <a:off x="8943102" y="1176644"/>
            <a:ext cx="3103735" cy="4972419"/>
            <a:chOff x="-3344549" y="-2366190"/>
            <a:chExt cx="3827514" cy="6131973"/>
          </a:xfrm>
        </p:grpSpPr>
        <p:pic>
          <p:nvPicPr>
            <p:cNvPr id="29" name="図 7">
              <a:extLst>
                <a:ext uri="{FF2B5EF4-FFF2-40B4-BE49-F238E27FC236}">
                  <a16:creationId xmlns:a16="http://schemas.microsoft.com/office/drawing/2014/main" id="{8F0938DF-661C-4811-A88B-CED606165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03574" y="1141645"/>
              <a:ext cx="3500438" cy="262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0" name="直線矢印コネクタ 11">
              <a:extLst>
                <a:ext uri="{FF2B5EF4-FFF2-40B4-BE49-F238E27FC236}">
                  <a16:creationId xmlns:a16="http://schemas.microsoft.com/office/drawing/2014/main" id="{9471FB18-572E-44B4-ADEC-6EAB10B1C5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2511411" y="2735495"/>
              <a:ext cx="2447925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31" name="テキスト ボックス 13">
              <a:extLst>
                <a:ext uri="{FF2B5EF4-FFF2-40B4-BE49-F238E27FC236}">
                  <a16:creationId xmlns:a16="http://schemas.microsoft.com/office/drawing/2014/main" id="{BAAABD12-69F5-4829-994C-458DD1B372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755762" y="2830745"/>
              <a:ext cx="1020358" cy="379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kumimoji="1" lang="en-US" altLang="ja-JP" sz="1400">
                  <a:solidFill>
                    <a:srgbClr val="FF0000"/>
                  </a:solidFill>
                </a:rPr>
                <a:t>900 mm</a:t>
              </a:r>
              <a:endParaRPr kumimoji="1" lang="ja-JP" altLang="en-US" sz="1400">
                <a:solidFill>
                  <a:srgbClr val="FF0000"/>
                </a:solidFill>
              </a:endParaRPr>
            </a:p>
          </p:txBody>
        </p:sp>
        <p:sp>
          <p:nvSpPr>
            <p:cNvPr id="32" name="テキスト ボックス 15">
              <a:extLst>
                <a:ext uri="{FF2B5EF4-FFF2-40B4-BE49-F238E27FC236}">
                  <a16:creationId xmlns:a16="http://schemas.microsoft.com/office/drawing/2014/main" id="{6D53B551-F72B-4934-811C-07386AF35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344549" y="-2366190"/>
              <a:ext cx="3827514" cy="493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kumimoji="1" lang="en-US" altLang="ja-JP" sz="2000" dirty="0">
                  <a:solidFill>
                    <a:srgbClr val="FF5050"/>
                  </a:solidFill>
                </a:rPr>
                <a:t>Destructive beam monitor</a:t>
              </a:r>
            </a:p>
          </p:txBody>
        </p:sp>
      </p:grpSp>
      <p:pic>
        <p:nvPicPr>
          <p:cNvPr id="35" name="コンテンツ プレースホルダー 34" descr="グラフ, サンバースト図&#10;&#10;自動的に生成された説明">
            <a:extLst>
              <a:ext uri="{FF2B5EF4-FFF2-40B4-BE49-F238E27FC236}">
                <a16:creationId xmlns:a16="http://schemas.microsoft.com/office/drawing/2014/main" id="{88FAC499-EF5A-4EF8-AFB8-80B22695C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98" y="801969"/>
            <a:ext cx="5575471" cy="5489575"/>
          </a:xfrm>
        </p:spPr>
      </p:pic>
      <p:pic>
        <p:nvPicPr>
          <p:cNvPr id="36" name="図 35" descr="ダイアグラム, 設計図&#10;&#10;自動的に生成された説明">
            <a:extLst>
              <a:ext uri="{FF2B5EF4-FFF2-40B4-BE49-F238E27FC236}">
                <a16:creationId xmlns:a16="http://schemas.microsoft.com/office/drawing/2014/main" id="{583745D1-E5E6-494D-ACEA-270C0F019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3" t="8396" r="35293" b="12707"/>
          <a:stretch/>
        </p:blipFill>
        <p:spPr>
          <a:xfrm rot="16200000">
            <a:off x="863500" y="3643029"/>
            <a:ext cx="1633292" cy="2821703"/>
          </a:xfrm>
          <a:prstGeom prst="rect">
            <a:avLst/>
          </a:prstGeom>
        </p:spPr>
      </p:pic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1AA6A88B-2090-4B5C-8DB6-8E7DC930C439}"/>
              </a:ext>
            </a:extLst>
          </p:cNvPr>
          <p:cNvCxnSpPr>
            <a:cxnSpLocks/>
          </p:cNvCxnSpPr>
          <p:nvPr/>
        </p:nvCxnSpPr>
        <p:spPr>
          <a:xfrm flipH="1">
            <a:off x="1095052" y="4610409"/>
            <a:ext cx="2050187" cy="9343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BDBA52E6-53D3-4ACE-BBE6-3BA26A64B7A2}"/>
              </a:ext>
            </a:extLst>
          </p:cNvPr>
          <p:cNvCxnSpPr>
            <a:cxnSpLocks/>
          </p:cNvCxnSpPr>
          <p:nvPr/>
        </p:nvCxnSpPr>
        <p:spPr>
          <a:xfrm flipH="1">
            <a:off x="1126297" y="4234612"/>
            <a:ext cx="2084209" cy="2081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 descr="屋内, テーブル, 座る, キッチン が含まれている画像&#10;&#10;自動的に生成された説明">
            <a:extLst>
              <a:ext uri="{FF2B5EF4-FFF2-40B4-BE49-F238E27FC236}">
                <a16:creationId xmlns:a16="http://schemas.microsoft.com/office/drawing/2014/main" id="{49A22622-2601-4449-9CFB-EB8254C32E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00" y="3051164"/>
            <a:ext cx="1321576" cy="99118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7E35645-0E89-45C3-AA47-306385B5F5D1}"/>
              </a:ext>
            </a:extLst>
          </p:cNvPr>
          <p:cNvSpPr txBox="1"/>
          <p:nvPr/>
        </p:nvSpPr>
        <p:spPr>
          <a:xfrm>
            <a:off x="813337" y="5907006"/>
            <a:ext cx="3163045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Extraction magnetic septum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C6B67F5-FD00-4EC8-877E-EB2C0AD90DB2}"/>
              </a:ext>
            </a:extLst>
          </p:cNvPr>
          <p:cNvCxnSpPr>
            <a:cxnSpLocks/>
          </p:cNvCxnSpPr>
          <p:nvPr/>
        </p:nvCxnSpPr>
        <p:spPr>
          <a:xfrm flipV="1">
            <a:off x="748597" y="5498705"/>
            <a:ext cx="204903" cy="4526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6E4F436-98A7-4225-90C7-E4EEB775BFD2}"/>
              </a:ext>
            </a:extLst>
          </p:cNvPr>
          <p:cNvSpPr/>
          <p:nvPr/>
        </p:nvSpPr>
        <p:spPr>
          <a:xfrm>
            <a:off x="936518" y="4637693"/>
            <a:ext cx="212774" cy="85851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 descr="屋内, 天井, 鋼, キッチン が含まれている画像&#10;&#10;自動的に生成された説明">
            <a:extLst>
              <a:ext uri="{FF2B5EF4-FFF2-40B4-BE49-F238E27FC236}">
                <a16:creationId xmlns:a16="http://schemas.microsoft.com/office/drawing/2014/main" id="{ED31F461-4505-46BF-8FB0-64D38D8ABF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624" y="3051164"/>
            <a:ext cx="1140326" cy="991183"/>
          </a:xfrm>
          <a:prstGeom prst="rect">
            <a:avLst/>
          </a:prstGeom>
        </p:spPr>
      </p:pic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9F3F07D-83B8-4A10-A979-21FDE251A716}"/>
              </a:ext>
            </a:extLst>
          </p:cNvPr>
          <p:cNvSpPr/>
          <p:nvPr/>
        </p:nvSpPr>
        <p:spPr>
          <a:xfrm>
            <a:off x="6326091" y="6056031"/>
            <a:ext cx="1165278" cy="2355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747F7E4B-C42A-41AF-87B3-CDAE3223FB34}"/>
              </a:ext>
            </a:extLst>
          </p:cNvPr>
          <p:cNvSpPr/>
          <p:nvPr/>
        </p:nvSpPr>
        <p:spPr>
          <a:xfrm>
            <a:off x="3175583" y="4412393"/>
            <a:ext cx="74117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2255764B-DEE4-4F10-822C-A87D07E00BDE}"/>
              </a:ext>
            </a:extLst>
          </p:cNvPr>
          <p:cNvSpPr/>
          <p:nvPr/>
        </p:nvSpPr>
        <p:spPr>
          <a:xfrm>
            <a:off x="3175583" y="3979260"/>
            <a:ext cx="74117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90874B0A-472D-4E2F-B77B-45ECF4139D88}"/>
              </a:ext>
            </a:extLst>
          </p:cNvPr>
          <p:cNvSpPr/>
          <p:nvPr/>
        </p:nvSpPr>
        <p:spPr>
          <a:xfrm>
            <a:off x="3090998" y="3485383"/>
            <a:ext cx="885384" cy="3693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32883F8-E037-454A-BD3D-1D13A9D03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6091AFF-95C9-4D52-B0E6-196B2496A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0EC4DDA8-EA1F-44E6-8A2A-1D92B33C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77230A3-DE01-4793-AFE2-881FDAFBF3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00" y="1176644"/>
            <a:ext cx="2168681" cy="1626511"/>
          </a:xfrm>
          <a:prstGeom prst="rect">
            <a:avLst/>
          </a:prstGeom>
        </p:spPr>
      </p:pic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2BD3B84D-DB69-4C95-8631-DC5E796993DC}"/>
              </a:ext>
            </a:extLst>
          </p:cNvPr>
          <p:cNvCxnSpPr>
            <a:cxnSpLocks/>
          </p:cNvCxnSpPr>
          <p:nvPr/>
        </p:nvCxnSpPr>
        <p:spPr>
          <a:xfrm flipH="1" flipV="1">
            <a:off x="2556307" y="2005943"/>
            <a:ext cx="1025093" cy="14437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852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9348D1-BE96-4AB7-BC6E-B497C9CBD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87" y="224217"/>
            <a:ext cx="9389166" cy="622084"/>
          </a:xfrm>
        </p:spPr>
        <p:txBody>
          <a:bodyPr>
            <a:normAutofit fontScale="90000"/>
          </a:bodyPr>
          <a:lstStyle/>
          <a:p>
            <a:r>
              <a:rPr kumimoji="1" lang="en-US" altLang="ja-JP" sz="4000" dirty="0"/>
              <a:t>Beam </a:t>
            </a:r>
            <a:r>
              <a:rPr lang="en-US" altLang="ja-JP" sz="4000" dirty="0"/>
              <a:t>profile monitor</a:t>
            </a:r>
            <a:r>
              <a:rPr kumimoji="1" lang="en-US" altLang="ja-JP" sz="4000" dirty="0"/>
              <a:t> at extraction septum</a:t>
            </a:r>
            <a:endParaRPr kumimoji="1" lang="ja-JP" altLang="en-US" sz="4000" dirty="0"/>
          </a:p>
        </p:txBody>
      </p:sp>
      <p:pic>
        <p:nvPicPr>
          <p:cNvPr id="8" name="図 7" descr="ダイアグラム, 設計図&#10;&#10;自動的に生成された説明">
            <a:extLst>
              <a:ext uri="{FF2B5EF4-FFF2-40B4-BE49-F238E27FC236}">
                <a16:creationId xmlns:a16="http://schemas.microsoft.com/office/drawing/2014/main" id="{10144E43-43F7-401E-80DF-45CEE986E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7" r="17302" b="10591"/>
          <a:stretch/>
        </p:blipFill>
        <p:spPr>
          <a:xfrm>
            <a:off x="683541" y="4418683"/>
            <a:ext cx="2842215" cy="2061693"/>
          </a:xfrm>
          <a:prstGeom prst="rect">
            <a:avLst/>
          </a:prstGeom>
        </p:spPr>
      </p:pic>
      <p:pic>
        <p:nvPicPr>
          <p:cNvPr id="10" name="図 9" descr="ダイアグラム, 設計図&#10;&#10;自動的に生成された説明">
            <a:extLst>
              <a:ext uri="{FF2B5EF4-FFF2-40B4-BE49-F238E27FC236}">
                <a16:creationId xmlns:a16="http://schemas.microsoft.com/office/drawing/2014/main" id="{E8DD172E-4BE2-4CE6-93B7-E548A7EFA9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53" t="8396" r="35293" b="12707"/>
          <a:stretch/>
        </p:blipFill>
        <p:spPr>
          <a:xfrm>
            <a:off x="930199" y="1010530"/>
            <a:ext cx="1929687" cy="333376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440A5DA-6D3B-4EA1-AE15-EFBB7112A421}"/>
              </a:ext>
            </a:extLst>
          </p:cNvPr>
          <p:cNvSpPr txBox="1"/>
          <p:nvPr/>
        </p:nvSpPr>
        <p:spPr>
          <a:xfrm>
            <a:off x="1531960" y="1624182"/>
            <a:ext cx="8787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rgbClr val="FF0000"/>
                </a:solidFill>
              </a:rPr>
              <a:t>Extraction </a:t>
            </a:r>
          </a:p>
          <a:p>
            <a:r>
              <a:rPr kumimoji="1" lang="en-US" altLang="ja-JP" sz="1100" dirty="0">
                <a:solidFill>
                  <a:srgbClr val="FF0000"/>
                </a:solidFill>
              </a:rPr>
              <a:t>Septum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0C12FC9-D376-4D81-9DBC-EA5D163F3FDF}"/>
              </a:ext>
            </a:extLst>
          </p:cNvPr>
          <p:cNvSpPr txBox="1"/>
          <p:nvPr/>
        </p:nvSpPr>
        <p:spPr>
          <a:xfrm>
            <a:off x="3510429" y="3104819"/>
            <a:ext cx="3619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Movable beam shutter #1 (Inlet)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095E579-ED14-4B0E-8A3D-35CCDE930F96}"/>
              </a:ext>
            </a:extLst>
          </p:cNvPr>
          <p:cNvSpPr txBox="1"/>
          <p:nvPr/>
        </p:nvSpPr>
        <p:spPr>
          <a:xfrm>
            <a:off x="7189078" y="3145488"/>
            <a:ext cx="380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Movable beam shutter #2 (Outlet)</a:t>
            </a:r>
            <a:endParaRPr kumimoji="1" lang="ja-JP" altLang="en-US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3B45371E-814C-4CE4-B356-F5119C290514}"/>
              </a:ext>
            </a:extLst>
          </p:cNvPr>
          <p:cNvGrpSpPr/>
          <p:nvPr/>
        </p:nvGrpSpPr>
        <p:grpSpPr>
          <a:xfrm>
            <a:off x="3985127" y="4378933"/>
            <a:ext cx="3396994" cy="733228"/>
            <a:chOff x="838200" y="2810310"/>
            <a:chExt cx="5652011" cy="2410366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8D01464C-DA46-4F8F-A0AF-50FC8E47DC5F}"/>
                </a:ext>
              </a:extLst>
            </p:cNvPr>
            <p:cNvGrpSpPr/>
            <p:nvPr/>
          </p:nvGrpSpPr>
          <p:grpSpPr>
            <a:xfrm>
              <a:off x="838200" y="2810310"/>
              <a:ext cx="4005300" cy="2380400"/>
              <a:chOff x="3969776" y="2818699"/>
              <a:chExt cx="4005300" cy="2380400"/>
            </a:xfrm>
          </p:grpSpPr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42DBB6EA-AE08-4AB1-ABBB-A9227DD53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373845" y="2818700"/>
                <a:ext cx="2219902" cy="2380399"/>
              </a:xfrm>
              <a:prstGeom prst="rect">
                <a:avLst/>
              </a:prstGeom>
            </p:spPr>
          </p:pic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404FB3C6-438C-4B21-8589-D143AA197B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777914" y="2818700"/>
                <a:ext cx="2219902" cy="2380399"/>
              </a:xfrm>
              <a:prstGeom prst="rect">
                <a:avLst/>
              </a:prstGeom>
            </p:spPr>
          </p:pic>
          <p:pic>
            <p:nvPicPr>
              <p:cNvPr id="22" name="図 21">
                <a:extLst>
                  <a:ext uri="{FF2B5EF4-FFF2-40B4-BE49-F238E27FC236}">
                    <a16:creationId xmlns:a16="http://schemas.microsoft.com/office/drawing/2014/main" id="{44804DEB-25E2-40C4-9F2F-3A4124B9B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266544" y="2818700"/>
                <a:ext cx="2219902" cy="2380399"/>
              </a:xfrm>
              <a:prstGeom prst="rect">
                <a:avLst/>
              </a:prstGeom>
            </p:spPr>
          </p:pic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D7563DD1-DC51-4FE9-B720-6925CA933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969776" y="2818700"/>
                <a:ext cx="2219902" cy="2380399"/>
              </a:xfrm>
              <a:prstGeom prst="rect">
                <a:avLst/>
              </a:prstGeom>
            </p:spPr>
          </p:pic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294684AB-6C48-48D3-9E69-CA67D75ED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755174" y="2818699"/>
                <a:ext cx="2219902" cy="2380399"/>
              </a:xfrm>
              <a:prstGeom prst="rect">
                <a:avLst/>
              </a:prstGeom>
            </p:spPr>
          </p:pic>
        </p:grp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46D63BD5-5127-4E8F-B973-E6E0CECD3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270309" y="2840278"/>
              <a:ext cx="2219902" cy="2380398"/>
            </a:xfrm>
            <a:prstGeom prst="rect">
              <a:avLst/>
            </a:prstGeom>
          </p:spPr>
        </p:pic>
      </p:grp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2B008C39-6704-4B11-85A0-C2BB16CCDFEB}"/>
              </a:ext>
            </a:extLst>
          </p:cNvPr>
          <p:cNvSpPr/>
          <p:nvPr/>
        </p:nvSpPr>
        <p:spPr>
          <a:xfrm>
            <a:off x="6092726" y="3910028"/>
            <a:ext cx="183798" cy="1193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2601E7A8-9109-4AA4-9713-0D9D47D19454}"/>
              </a:ext>
            </a:extLst>
          </p:cNvPr>
          <p:cNvCxnSpPr>
            <a:cxnSpLocks/>
          </p:cNvCxnSpPr>
          <p:nvPr/>
        </p:nvCxnSpPr>
        <p:spPr>
          <a:xfrm>
            <a:off x="4156975" y="5911696"/>
            <a:ext cx="35999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E3704934-D1F8-40BF-9D30-FA2B1C3516CE}"/>
              </a:ext>
            </a:extLst>
          </p:cNvPr>
          <p:cNvCxnSpPr>
            <a:cxnSpLocks/>
          </p:cNvCxnSpPr>
          <p:nvPr/>
        </p:nvCxnSpPr>
        <p:spPr>
          <a:xfrm>
            <a:off x="4156975" y="5498253"/>
            <a:ext cx="15983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8E5D669B-033E-4189-A115-EFC19F9B4FF5}"/>
              </a:ext>
            </a:extLst>
          </p:cNvPr>
          <p:cNvCxnSpPr>
            <a:cxnSpLocks/>
          </p:cNvCxnSpPr>
          <p:nvPr/>
        </p:nvCxnSpPr>
        <p:spPr>
          <a:xfrm>
            <a:off x="5755284" y="5498253"/>
            <a:ext cx="236973" cy="4134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5862D94D-5F4D-41CD-803F-0FB1D49AFB48}"/>
              </a:ext>
            </a:extLst>
          </p:cNvPr>
          <p:cNvCxnSpPr>
            <a:cxnSpLocks/>
          </p:cNvCxnSpPr>
          <p:nvPr/>
        </p:nvCxnSpPr>
        <p:spPr>
          <a:xfrm flipV="1">
            <a:off x="6916868" y="5902580"/>
            <a:ext cx="673698" cy="9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C0DBF9C7-0DFD-4284-892A-8286FABE23B3}"/>
              </a:ext>
            </a:extLst>
          </p:cNvPr>
          <p:cNvCxnSpPr>
            <a:cxnSpLocks/>
          </p:cNvCxnSpPr>
          <p:nvPr/>
        </p:nvCxnSpPr>
        <p:spPr>
          <a:xfrm>
            <a:off x="5992257" y="5902580"/>
            <a:ext cx="4001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楕円 30">
            <a:extLst>
              <a:ext uri="{FF2B5EF4-FFF2-40B4-BE49-F238E27FC236}">
                <a16:creationId xmlns:a16="http://schemas.microsoft.com/office/drawing/2014/main" id="{D7E99983-B3E4-4D6A-90EF-F903A4491234}"/>
              </a:ext>
            </a:extLst>
          </p:cNvPr>
          <p:cNvSpPr/>
          <p:nvPr/>
        </p:nvSpPr>
        <p:spPr>
          <a:xfrm>
            <a:off x="6536541" y="3790986"/>
            <a:ext cx="403708" cy="403708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3F1FB828-877B-42A0-9753-55E16E8984AC}"/>
              </a:ext>
            </a:extLst>
          </p:cNvPr>
          <p:cNvCxnSpPr>
            <a:cxnSpLocks/>
          </p:cNvCxnSpPr>
          <p:nvPr/>
        </p:nvCxnSpPr>
        <p:spPr>
          <a:xfrm>
            <a:off x="6513160" y="5455624"/>
            <a:ext cx="2497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311ABC90-0E2F-4441-AA08-E36771A1D7D2}"/>
              </a:ext>
            </a:extLst>
          </p:cNvPr>
          <p:cNvCxnSpPr>
            <a:cxnSpLocks/>
          </p:cNvCxnSpPr>
          <p:nvPr/>
        </p:nvCxnSpPr>
        <p:spPr>
          <a:xfrm flipH="1">
            <a:off x="6374730" y="5455624"/>
            <a:ext cx="138430" cy="4616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7F08928A-2F17-401A-A87B-23FDB061E4BF}"/>
              </a:ext>
            </a:extLst>
          </p:cNvPr>
          <p:cNvCxnSpPr>
            <a:cxnSpLocks/>
          </p:cNvCxnSpPr>
          <p:nvPr/>
        </p:nvCxnSpPr>
        <p:spPr>
          <a:xfrm>
            <a:off x="6760738" y="5449530"/>
            <a:ext cx="156130" cy="4530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 descr="屋内, テーブル, 座る, キッチン が含まれている画像&#10;&#10;自動的に生成された説明">
            <a:extLst>
              <a:ext uri="{FF2B5EF4-FFF2-40B4-BE49-F238E27FC236}">
                <a16:creationId xmlns:a16="http://schemas.microsoft.com/office/drawing/2014/main" id="{AC5F1166-A0F3-457A-AC3C-4832AA3C0F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47" y="1309437"/>
            <a:ext cx="2302841" cy="1727131"/>
          </a:xfrm>
          <a:prstGeom prst="rect">
            <a:avLst/>
          </a:prstGeom>
        </p:spPr>
      </p:pic>
      <p:pic>
        <p:nvPicPr>
          <p:cNvPr id="33" name="図 32" descr="屋内, 天井, 鋼, キッチン が含まれている画像&#10;&#10;自動的に生成された説明">
            <a:extLst>
              <a:ext uri="{FF2B5EF4-FFF2-40B4-BE49-F238E27FC236}">
                <a16:creationId xmlns:a16="http://schemas.microsoft.com/office/drawing/2014/main" id="{095ADED5-385D-4CB7-B1D7-A74D7BA350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952" y="1265862"/>
            <a:ext cx="2039334" cy="177261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F2B8AE5-C74F-4D2A-98D1-98FDECDE15FF}"/>
              </a:ext>
            </a:extLst>
          </p:cNvPr>
          <p:cNvSpPr/>
          <p:nvPr/>
        </p:nvSpPr>
        <p:spPr>
          <a:xfrm>
            <a:off x="7008397" y="3774582"/>
            <a:ext cx="673699" cy="7773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ACD3E83B-0A7C-4D9D-82B4-1D40229A7C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7881" y="3535153"/>
            <a:ext cx="3560791" cy="2729115"/>
          </a:xfrm>
          <a:prstGeom prst="rect">
            <a:avLst/>
          </a:prstGeom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7F75AA14-2F3D-4A9F-A81A-953B5F718F85}"/>
              </a:ext>
            </a:extLst>
          </p:cNvPr>
          <p:cNvSpPr/>
          <p:nvPr/>
        </p:nvSpPr>
        <p:spPr>
          <a:xfrm>
            <a:off x="8478849" y="1607798"/>
            <a:ext cx="472204" cy="4722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8C03C820-5961-48B0-AE92-C4D0717F9932}"/>
              </a:ext>
            </a:extLst>
          </p:cNvPr>
          <p:cNvSpPr/>
          <p:nvPr/>
        </p:nvSpPr>
        <p:spPr>
          <a:xfrm>
            <a:off x="5019893" y="1493342"/>
            <a:ext cx="759392" cy="7593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6A25D8E7-5FA8-497A-90F6-D770437B6DE8}"/>
              </a:ext>
            </a:extLst>
          </p:cNvPr>
          <p:cNvSpPr/>
          <p:nvPr/>
        </p:nvSpPr>
        <p:spPr>
          <a:xfrm>
            <a:off x="2347507" y="1826185"/>
            <a:ext cx="303276" cy="303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楕円 39">
            <a:extLst>
              <a:ext uri="{FF2B5EF4-FFF2-40B4-BE49-F238E27FC236}">
                <a16:creationId xmlns:a16="http://schemas.microsoft.com/office/drawing/2014/main" id="{BF690D3B-7CFD-4200-A511-75A4C562D322}"/>
              </a:ext>
            </a:extLst>
          </p:cNvPr>
          <p:cNvSpPr/>
          <p:nvPr/>
        </p:nvSpPr>
        <p:spPr>
          <a:xfrm>
            <a:off x="1079442" y="1793363"/>
            <a:ext cx="303276" cy="303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3" name="矢印: 上下 42">
            <a:extLst>
              <a:ext uri="{FF2B5EF4-FFF2-40B4-BE49-F238E27FC236}">
                <a16:creationId xmlns:a16="http://schemas.microsoft.com/office/drawing/2014/main" id="{CD323FFA-A3AF-4772-A763-6DB3E713E412}"/>
              </a:ext>
            </a:extLst>
          </p:cNvPr>
          <p:cNvSpPr/>
          <p:nvPr/>
        </p:nvSpPr>
        <p:spPr>
          <a:xfrm rot="16200000">
            <a:off x="7287529" y="4328620"/>
            <a:ext cx="113473" cy="696740"/>
          </a:xfrm>
          <a:prstGeom prst="up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37AF43F-007B-4A6D-95FB-52801ADEF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78C06FC-A485-478C-BC21-300CCE975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11583EE-27CE-40C1-A798-A17BBDC98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02FC4A6-624D-4D46-B5D8-8433A9F1AD11}"/>
              </a:ext>
            </a:extLst>
          </p:cNvPr>
          <p:cNvSpPr/>
          <p:nvPr/>
        </p:nvSpPr>
        <p:spPr>
          <a:xfrm>
            <a:off x="4016238" y="3842394"/>
            <a:ext cx="1867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accent2"/>
                </a:solidFill>
                <a:latin typeface="游明朝" panose="02020400000000000000" pitchFamily="18" charset="-128"/>
                <a:cs typeface="Times New Roman" panose="02020603050405020304" pitchFamily="18" charset="0"/>
              </a:rPr>
              <a:t>circulating beam</a:t>
            </a:r>
            <a:endParaRPr lang="ja-JP" altLang="en-US" dirty="0">
              <a:solidFill>
                <a:schemeClr val="accent2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A380F8CF-8B54-460A-8AFE-420185CE087A}"/>
              </a:ext>
            </a:extLst>
          </p:cNvPr>
          <p:cNvSpPr/>
          <p:nvPr/>
        </p:nvSpPr>
        <p:spPr>
          <a:xfrm>
            <a:off x="5934525" y="3370275"/>
            <a:ext cx="1728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accent2"/>
                </a:solidFill>
                <a:latin typeface="游明朝" panose="02020400000000000000" pitchFamily="18" charset="-128"/>
                <a:cs typeface="Times New Roman" panose="02020603050405020304" pitchFamily="18" charset="0"/>
              </a:rPr>
              <a:t>extracted beam</a:t>
            </a:r>
            <a:endParaRPr lang="ja-JP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3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063" y="3796471"/>
            <a:ext cx="3350741" cy="233473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94" y="47224"/>
            <a:ext cx="5310034" cy="1028390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Vertical tune monitor</a:t>
            </a:r>
            <a:endParaRPr kumimoji="1" lang="ja-JP" altLang="en-US" sz="4000" dirty="0"/>
          </a:p>
        </p:txBody>
      </p:sp>
      <p:pic>
        <p:nvPicPr>
          <p:cNvPr id="4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110" y="1268914"/>
            <a:ext cx="3039216" cy="2279413"/>
          </a:xfr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2BA3C29-F5FE-42E5-8A54-8C1B28ABF08B}"/>
              </a:ext>
            </a:extLst>
          </p:cNvPr>
          <p:cNvGrpSpPr/>
          <p:nvPr/>
        </p:nvGrpSpPr>
        <p:grpSpPr>
          <a:xfrm>
            <a:off x="504533" y="953868"/>
            <a:ext cx="4361576" cy="5402482"/>
            <a:chOff x="787792" y="1075614"/>
            <a:chExt cx="4361576" cy="5402482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787718" y="2651124"/>
              <a:ext cx="5402482" cy="2251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99A4D0A3-4990-4F07-AC55-F5EBA1AA8659}"/>
                </a:ext>
              </a:extLst>
            </p:cNvPr>
            <p:cNvGrpSpPr/>
            <p:nvPr/>
          </p:nvGrpSpPr>
          <p:grpSpPr>
            <a:xfrm>
              <a:off x="1722522" y="1221573"/>
              <a:ext cx="3426846" cy="5226547"/>
              <a:chOff x="1722522" y="1221573"/>
              <a:chExt cx="3426846" cy="5226547"/>
            </a:xfrm>
          </p:grpSpPr>
          <p:sp>
            <p:nvSpPr>
              <p:cNvPr id="7" name="テキスト ボックス 6"/>
              <p:cNvSpPr txBox="1"/>
              <p:nvPr/>
            </p:nvSpPr>
            <p:spPr>
              <a:xfrm>
                <a:off x="2834311" y="1221573"/>
                <a:ext cx="2315057" cy="369332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chemeClr val="accent1">
                        <a:lumMod val="50000"/>
                      </a:schemeClr>
                    </a:solidFill>
                  </a:rPr>
                  <a:t>Aluminum electrode</a:t>
                </a:r>
                <a:endParaRPr lang="ja-JP" alt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9" name="直線矢印コネクタ 8"/>
              <p:cNvCxnSpPr>
                <a:cxnSpLocks/>
              </p:cNvCxnSpPr>
              <p:nvPr/>
            </p:nvCxnSpPr>
            <p:spPr>
              <a:xfrm flipH="1">
                <a:off x="2380364" y="1590905"/>
                <a:ext cx="1595786" cy="65803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2" name="テキスト ボックス 11"/>
              <p:cNvSpPr txBox="1"/>
              <p:nvPr/>
            </p:nvSpPr>
            <p:spPr>
              <a:xfrm>
                <a:off x="1722522" y="6078788"/>
                <a:ext cx="25074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chemeClr val="accent2"/>
                    </a:solidFill>
                  </a:rPr>
                  <a:t>Electric Insulation rod</a:t>
                </a:r>
              </a:p>
            </p:txBody>
          </p:sp>
        </p:grpSp>
      </p:grpSp>
      <p:cxnSp>
        <p:nvCxnSpPr>
          <p:cNvPr id="14" name="直線矢印コネクタ 13"/>
          <p:cNvCxnSpPr/>
          <p:nvPr/>
        </p:nvCxnSpPr>
        <p:spPr>
          <a:xfrm flipH="1" flipV="1">
            <a:off x="2170550" y="5802782"/>
            <a:ext cx="293247" cy="276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4451231" y="3582606"/>
            <a:ext cx="551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Installed vertical tune monitor in vacuum chamber</a:t>
            </a:r>
            <a:endParaRPr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938336" y="442641"/>
            <a:ext cx="528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It is employed as a bunch monitor</a:t>
            </a:r>
            <a:endParaRPr lang="ja-JP" altLang="en-US" dirty="0">
              <a:solidFill>
                <a:srgbClr val="FF0000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833" y="4107405"/>
            <a:ext cx="2283819" cy="1712865"/>
          </a:xfrm>
          <a:prstGeom prst="rect">
            <a:avLst/>
          </a:prstGeom>
        </p:spPr>
      </p:pic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4668D262-AA72-4D5C-97B8-9A88D028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AEB7945B-2C87-4208-BB5C-6EA60108D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652C8A5C-BAF0-4E54-842B-A8EC340B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4496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8B1850-022E-4FFB-AEC1-BB0CEE062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64" y="222301"/>
            <a:ext cx="10515600" cy="794288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Position adjustment system of extraction kicker</a:t>
            </a:r>
            <a:endParaRPr kumimoji="1" lang="ja-JP" altLang="en-US" sz="4000" dirty="0"/>
          </a:p>
        </p:txBody>
      </p:sp>
      <p:pic>
        <p:nvPicPr>
          <p:cNvPr id="5" name="図 4" descr="屋内, 戸棚, オーブン, タイプライター が含まれている画像&#10;&#10;自動的に生成された説明">
            <a:extLst>
              <a:ext uri="{FF2B5EF4-FFF2-40B4-BE49-F238E27FC236}">
                <a16:creationId xmlns:a16="http://schemas.microsoft.com/office/drawing/2014/main" id="{1D408F55-19DA-4318-BC07-65D183F55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3" y="1431532"/>
            <a:ext cx="4532204" cy="3399152"/>
          </a:xfrm>
          <a:prstGeom prst="rect">
            <a:avLst/>
          </a:prstGeom>
        </p:spPr>
      </p:pic>
      <p:pic>
        <p:nvPicPr>
          <p:cNvPr id="6" name="Picture 8" descr="IMG_4072キッカーの写真">
            <a:extLst>
              <a:ext uri="{FF2B5EF4-FFF2-40B4-BE49-F238E27FC236}">
                <a16:creationId xmlns:a16="http://schemas.microsoft.com/office/drawing/2014/main" id="{A32F284F-A53D-48D9-977D-8531F12C5E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235" y="4184681"/>
            <a:ext cx="2397558" cy="179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 descr="屋内, 戸棚, キッチン, ステンレス が含まれている画像&#10;&#10;自動的に生成された説明">
            <a:extLst>
              <a:ext uri="{FF2B5EF4-FFF2-40B4-BE49-F238E27FC236}">
                <a16:creationId xmlns:a16="http://schemas.microsoft.com/office/drawing/2014/main" id="{C10ED6D6-B0CE-4EE5-981F-32BA4893A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22" y="1431532"/>
            <a:ext cx="2272044" cy="170403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FFE890A-8A00-4970-922C-74FACE0655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95" t="7975" r="15786" b="10445"/>
          <a:stretch/>
        </p:blipFill>
        <p:spPr>
          <a:xfrm rot="5400000">
            <a:off x="7908326" y="2529161"/>
            <a:ext cx="4230392" cy="2386548"/>
          </a:xfrm>
          <a:prstGeom prst="rect">
            <a:avLst/>
          </a:prstGeom>
        </p:spPr>
      </p:pic>
      <p:sp>
        <p:nvSpPr>
          <p:cNvPr id="17" name="矢印: 環状 16">
            <a:extLst>
              <a:ext uri="{FF2B5EF4-FFF2-40B4-BE49-F238E27FC236}">
                <a16:creationId xmlns:a16="http://schemas.microsoft.com/office/drawing/2014/main" id="{FC938CA5-9720-4B21-97A2-DC8C380481B8}"/>
              </a:ext>
            </a:extLst>
          </p:cNvPr>
          <p:cNvSpPr/>
          <p:nvPr/>
        </p:nvSpPr>
        <p:spPr>
          <a:xfrm rot="10800000">
            <a:off x="9770794" y="4071622"/>
            <a:ext cx="624145" cy="67961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矢印: 上下 17">
            <a:extLst>
              <a:ext uri="{FF2B5EF4-FFF2-40B4-BE49-F238E27FC236}">
                <a16:creationId xmlns:a16="http://schemas.microsoft.com/office/drawing/2014/main" id="{69950886-EDC8-4625-996F-2EDA485CDB57}"/>
              </a:ext>
            </a:extLst>
          </p:cNvPr>
          <p:cNvSpPr/>
          <p:nvPr/>
        </p:nvSpPr>
        <p:spPr>
          <a:xfrm>
            <a:off x="9022630" y="2415379"/>
            <a:ext cx="167065" cy="106256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矢印: 上下 18">
            <a:extLst>
              <a:ext uri="{FF2B5EF4-FFF2-40B4-BE49-F238E27FC236}">
                <a16:creationId xmlns:a16="http://schemas.microsoft.com/office/drawing/2014/main" id="{535763D1-3CCA-4FC3-80BB-49BCD76E4EB6}"/>
              </a:ext>
            </a:extLst>
          </p:cNvPr>
          <p:cNvSpPr/>
          <p:nvPr/>
        </p:nvSpPr>
        <p:spPr>
          <a:xfrm>
            <a:off x="10983301" y="2415378"/>
            <a:ext cx="167065" cy="106256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641A8E1-D070-4D3E-9BBA-3393007ECEDA}"/>
              </a:ext>
            </a:extLst>
          </p:cNvPr>
          <p:cNvSpPr txBox="1"/>
          <p:nvPr/>
        </p:nvSpPr>
        <p:spPr>
          <a:xfrm>
            <a:off x="559111" y="4910953"/>
            <a:ext cx="507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Extraction kicker installed in vacuum chamber</a:t>
            </a:r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B65861E-AE55-4ED0-B4F1-692945813876}"/>
              </a:ext>
            </a:extLst>
          </p:cNvPr>
          <p:cNvSpPr/>
          <p:nvPr/>
        </p:nvSpPr>
        <p:spPr>
          <a:xfrm>
            <a:off x="5752678" y="6025171"/>
            <a:ext cx="2888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Extraction kicker magnet </a:t>
            </a:r>
            <a:endParaRPr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0F183CA-9910-447E-A4B0-5D8D15A4224C}"/>
              </a:ext>
            </a:extLst>
          </p:cNvPr>
          <p:cNvSpPr/>
          <p:nvPr/>
        </p:nvSpPr>
        <p:spPr>
          <a:xfrm>
            <a:off x="5636142" y="3219567"/>
            <a:ext cx="31454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Position adjustment system</a:t>
            </a:r>
          </a:p>
          <a:p>
            <a:r>
              <a:rPr lang="en-US" altLang="ja-JP" dirty="0"/>
              <a:t>(turntable and </a:t>
            </a:r>
          </a:p>
          <a:p>
            <a:r>
              <a:rPr lang="en-US" altLang="ja-JP" dirty="0"/>
              <a:t>rod for moving turntable) </a:t>
            </a:r>
            <a:endParaRPr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111C2D8-B406-4EC4-A634-B49E9A3F9D7F}"/>
              </a:ext>
            </a:extLst>
          </p:cNvPr>
          <p:cNvSpPr txBox="1"/>
          <p:nvPr/>
        </p:nvSpPr>
        <p:spPr>
          <a:xfrm rot="5400000">
            <a:off x="10602801" y="2792772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Radial direction</a:t>
            </a:r>
            <a:endParaRPr kumimoji="1" lang="ja-JP" altLang="en-US" sz="14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1DC497B-DE25-4ECC-8988-5BF2F5562260}"/>
              </a:ext>
            </a:extLst>
          </p:cNvPr>
          <p:cNvSpPr txBox="1"/>
          <p:nvPr/>
        </p:nvSpPr>
        <p:spPr>
          <a:xfrm>
            <a:off x="11066833" y="3763845"/>
            <a:ext cx="986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</a:rPr>
              <a:t>turntable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AD4EEF9-BEEF-4C6E-B5E0-399D7B978D59}"/>
              </a:ext>
            </a:extLst>
          </p:cNvPr>
          <p:cNvSpPr txBox="1"/>
          <p:nvPr/>
        </p:nvSpPr>
        <p:spPr>
          <a:xfrm>
            <a:off x="6425954" y="2415378"/>
            <a:ext cx="936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turntable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668A9F0-95C4-464F-AB46-1B7B8761FAB7}"/>
              </a:ext>
            </a:extLst>
          </p:cNvPr>
          <p:cNvSpPr txBox="1"/>
          <p:nvPr/>
        </p:nvSpPr>
        <p:spPr>
          <a:xfrm>
            <a:off x="6637440" y="1999870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rod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9196931-432B-4EFE-B8D8-C1BBF1EBC3E6}"/>
              </a:ext>
            </a:extLst>
          </p:cNvPr>
          <p:cNvSpPr txBox="1"/>
          <p:nvPr/>
        </p:nvSpPr>
        <p:spPr>
          <a:xfrm>
            <a:off x="7670639" y="1898937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rod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BA2CE87-2656-4D7B-98FF-C51D0DBC2234}"/>
              </a:ext>
            </a:extLst>
          </p:cNvPr>
          <p:cNvSpPr txBox="1"/>
          <p:nvPr/>
        </p:nvSpPr>
        <p:spPr>
          <a:xfrm>
            <a:off x="9315220" y="2881496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rod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4069878-69F3-4899-A1DD-E1BC447886D6}"/>
              </a:ext>
            </a:extLst>
          </p:cNvPr>
          <p:cNvSpPr txBox="1"/>
          <p:nvPr/>
        </p:nvSpPr>
        <p:spPr>
          <a:xfrm>
            <a:off x="10402202" y="2766718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rod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5CBE65D6-78D8-481D-B511-45914FBA1551}"/>
              </a:ext>
            </a:extLst>
          </p:cNvPr>
          <p:cNvCxnSpPr>
            <a:cxnSpLocks/>
          </p:cNvCxnSpPr>
          <p:nvPr/>
        </p:nvCxnSpPr>
        <p:spPr>
          <a:xfrm flipH="1">
            <a:off x="10553350" y="3909270"/>
            <a:ext cx="597016" cy="2893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7CDA69DD-E2F1-44F6-B080-69789AA30699}"/>
              </a:ext>
            </a:extLst>
          </p:cNvPr>
          <p:cNvSpPr/>
          <p:nvPr/>
        </p:nvSpPr>
        <p:spPr>
          <a:xfrm>
            <a:off x="597646" y="5356652"/>
            <a:ext cx="49999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accent2"/>
                </a:solidFill>
              </a:rPr>
              <a:t>To adjust position and angle of the extraction kicker magnets, the turntable that moves in the radial direction was installed. </a:t>
            </a:r>
            <a:endParaRPr lang="ja-JP" altLang="en-US" dirty="0">
              <a:solidFill>
                <a:schemeClr val="accent2"/>
              </a:solidFill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E559064-0B3A-4423-9434-B3A82B02D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A1961BB-A186-4C4B-B87B-D910B25C3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B9914F53-D58D-4EAB-ADB1-2978CBE6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892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57D18-ABA0-4A72-A314-A1FB13B2A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63" y="249927"/>
            <a:ext cx="9265199" cy="899365"/>
          </a:xfrm>
        </p:spPr>
        <p:txBody>
          <a:bodyPr>
            <a:normAutofit fontScale="90000"/>
          </a:bodyPr>
          <a:lstStyle/>
          <a:p>
            <a:r>
              <a:rPr lang="en-US" altLang="ja-JP" sz="3600" dirty="0"/>
              <a:t>Optimization of position and </a:t>
            </a:r>
            <a:br>
              <a:rPr lang="en-US" altLang="ja-JP" sz="3600" dirty="0"/>
            </a:br>
            <a:r>
              <a:rPr lang="en-US" altLang="ja-JP" sz="3600" dirty="0"/>
              <a:t>excitation timing of extraction kicker magnet</a:t>
            </a:r>
            <a:endParaRPr kumimoji="1" lang="ja-JP" altLang="en-US" sz="36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AA292B8-BF1C-47BB-9A80-C797E6685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45" y="1735249"/>
            <a:ext cx="4802256" cy="368061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5BB9139-6CD7-495A-90F4-833FBC1BB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390" y="1735249"/>
            <a:ext cx="4802256" cy="368061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30380B-8ADA-4513-9830-3E89487662A7}"/>
              </a:ext>
            </a:extLst>
          </p:cNvPr>
          <p:cNvSpPr txBox="1"/>
          <p:nvPr/>
        </p:nvSpPr>
        <p:spPr>
          <a:xfrm>
            <a:off x="662380" y="1149292"/>
            <a:ext cx="10867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The beam profile at the inlet of the extraction septum was measured </a:t>
            </a:r>
          </a:p>
          <a:p>
            <a:r>
              <a:rPr kumimoji="1" lang="en-US" altLang="ja-JP" sz="2000" dirty="0">
                <a:solidFill>
                  <a:srgbClr val="0070C0"/>
                </a:solidFill>
              </a:rPr>
              <a:t>by changing the position and excitation timing of the extraction kicker magnet.</a:t>
            </a:r>
            <a:endParaRPr kumimoji="1" lang="ja-JP" altLang="en-US" sz="2000" dirty="0">
              <a:solidFill>
                <a:srgbClr val="0070C0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339BF2F-1AA9-47AF-9F3C-3347E43E58B6}"/>
              </a:ext>
            </a:extLst>
          </p:cNvPr>
          <p:cNvSpPr/>
          <p:nvPr/>
        </p:nvSpPr>
        <p:spPr>
          <a:xfrm>
            <a:off x="826657" y="6008284"/>
            <a:ext cx="9943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Optimum conditions for the position and the timing are experimentally determined. 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07ED42-603C-47B2-84A9-44B870305B47}"/>
              </a:ext>
            </a:extLst>
          </p:cNvPr>
          <p:cNvSpPr txBox="1"/>
          <p:nvPr/>
        </p:nvSpPr>
        <p:spPr>
          <a:xfrm>
            <a:off x="942260" y="5407536"/>
            <a:ext cx="423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accent6">
                    <a:lumMod val="50000"/>
                  </a:schemeClr>
                </a:solidFill>
              </a:rPr>
              <a:t>Measured beam profile</a:t>
            </a:r>
            <a:r>
              <a:rPr kumimoji="1" lang="en-US" altLang="ja-JP" dirty="0">
                <a:solidFill>
                  <a:schemeClr val="accent6">
                    <a:lumMod val="50000"/>
                  </a:schemeClr>
                </a:solidFill>
              </a:rPr>
              <a:t> with respect to the position of kicker magnet </a:t>
            </a:r>
            <a:endParaRPr kumimoji="1" lang="ja-JP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0BDCB08-ECF3-4FAD-A257-006D3788C7D8}"/>
              </a:ext>
            </a:extLst>
          </p:cNvPr>
          <p:cNvSpPr txBox="1"/>
          <p:nvPr/>
        </p:nvSpPr>
        <p:spPr>
          <a:xfrm>
            <a:off x="6226612" y="5355492"/>
            <a:ext cx="4543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accent6">
                    <a:lumMod val="50000"/>
                  </a:schemeClr>
                </a:solidFill>
              </a:rPr>
              <a:t>Measured beam profile with respect to the </a:t>
            </a:r>
            <a:r>
              <a:rPr kumimoji="1" lang="en-US" altLang="ja-JP" dirty="0">
                <a:solidFill>
                  <a:schemeClr val="accent6">
                    <a:lumMod val="50000"/>
                  </a:schemeClr>
                </a:solidFill>
              </a:rPr>
              <a:t>excitation timing of kicker magnet</a:t>
            </a:r>
            <a:endParaRPr kumimoji="1" lang="ja-JP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C16DA8F9-C678-408F-80B6-F29575974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C9092D4D-AB25-4FF6-8569-854FBF7CB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D53C9B86-3D38-4C26-B1DE-87B9B0AF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036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80E1F38-C9B1-437C-A931-A9AC517C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00" y="99194"/>
            <a:ext cx="11999600" cy="956952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Optimization of position and dimensions of additional magnetic pole</a:t>
            </a:r>
            <a:endParaRPr lang="ja-JP" altLang="en-US" sz="28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FBB671B-0319-48C7-858E-6CFB46242B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72656" y="4801995"/>
            <a:ext cx="2813610" cy="1388526"/>
          </a:xfrm>
          <a:prstGeom prst="rect">
            <a:avLst/>
          </a:prstGeom>
        </p:spPr>
      </p:pic>
      <p:pic>
        <p:nvPicPr>
          <p:cNvPr id="7" name="図 6" descr="建物, 猫, 座る, 立つ が含まれている画像&#10;&#10;自動的に生成された説明">
            <a:extLst>
              <a:ext uri="{FF2B5EF4-FFF2-40B4-BE49-F238E27FC236}">
                <a16:creationId xmlns:a16="http://schemas.microsoft.com/office/drawing/2014/main" id="{58F07A73-3C1D-4551-8E4E-840776ABA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5223" y="2190546"/>
            <a:ext cx="2183005" cy="1638198"/>
          </a:xfrm>
          <a:prstGeom prst="rect">
            <a:avLst/>
          </a:prstGeom>
        </p:spPr>
      </p:pic>
      <p:pic>
        <p:nvPicPr>
          <p:cNvPr id="8" name="図 7" descr="桟橋 が含まれている画像&#10;&#10;自動的に生成された説明">
            <a:extLst>
              <a:ext uri="{FF2B5EF4-FFF2-40B4-BE49-F238E27FC236}">
                <a16:creationId xmlns:a16="http://schemas.microsoft.com/office/drawing/2014/main" id="{A9E99E7F-C3EA-4994-8116-5D0D302C3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05" y="1603732"/>
            <a:ext cx="4003845" cy="3004620"/>
          </a:xfrm>
          <a:prstGeom prst="rect">
            <a:avLst/>
          </a:prstGeom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D9BA7FB4-38F2-4880-B16B-5E9D4BD1DF67}"/>
              </a:ext>
            </a:extLst>
          </p:cNvPr>
          <p:cNvCxnSpPr>
            <a:cxnSpLocks/>
          </p:cNvCxnSpPr>
          <p:nvPr/>
        </p:nvCxnSpPr>
        <p:spPr>
          <a:xfrm flipH="1" flipV="1">
            <a:off x="2413773" y="4031259"/>
            <a:ext cx="434445" cy="8404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6C70A930-7315-48C5-AAD2-6D28A5902BF3}"/>
              </a:ext>
            </a:extLst>
          </p:cNvPr>
          <p:cNvCxnSpPr>
            <a:cxnSpLocks/>
          </p:cNvCxnSpPr>
          <p:nvPr/>
        </p:nvCxnSpPr>
        <p:spPr>
          <a:xfrm flipH="1">
            <a:off x="3719485" y="2936112"/>
            <a:ext cx="2221686" cy="10100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図 2" descr="屋内, テーブル, 男, 座る が含まれている画像&#10;&#10;自動的に生成された説明">
            <a:extLst>
              <a:ext uri="{FF2B5EF4-FFF2-40B4-BE49-F238E27FC236}">
                <a16:creationId xmlns:a16="http://schemas.microsoft.com/office/drawing/2014/main" id="{64446F6B-88AF-48E3-A30B-04E3EF463E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910" y="1926216"/>
            <a:ext cx="2899909" cy="217493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8355F70-07DC-4877-A160-618F9AB43762}"/>
              </a:ext>
            </a:extLst>
          </p:cNvPr>
          <p:cNvSpPr txBox="1"/>
          <p:nvPr/>
        </p:nvSpPr>
        <p:spPr>
          <a:xfrm>
            <a:off x="6323086" y="4956483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Dimension</a:t>
            </a:r>
          </a:p>
          <a:p>
            <a:r>
              <a:rPr lang="en-US" altLang="ja-JP" dirty="0"/>
              <a:t>300 x 140 x 15</a:t>
            </a:r>
            <a:endParaRPr kumimoji="1" lang="en-US" altLang="ja-JP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7BB344F-44E0-403E-B8D5-E243285871C3}"/>
              </a:ext>
            </a:extLst>
          </p:cNvPr>
          <p:cNvSpPr txBox="1"/>
          <p:nvPr/>
        </p:nvSpPr>
        <p:spPr>
          <a:xfrm>
            <a:off x="466046" y="895846"/>
            <a:ext cx="1037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In order to reduce beam loss during acceleration, iron plates that reduce variation of vertical tune are installed in both side of the magnet.</a:t>
            </a:r>
            <a:endParaRPr kumimoji="1" lang="ja-JP" altLang="en-US" sz="2000" dirty="0">
              <a:solidFill>
                <a:srgbClr val="0070C0"/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00CA0C65-A8A5-43EE-9917-D5750C5D29EF}"/>
              </a:ext>
            </a:extLst>
          </p:cNvPr>
          <p:cNvCxnSpPr>
            <a:cxnSpLocks/>
          </p:cNvCxnSpPr>
          <p:nvPr/>
        </p:nvCxnSpPr>
        <p:spPr>
          <a:xfrm flipV="1">
            <a:off x="8806459" y="3362362"/>
            <a:ext cx="800969" cy="191477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29C5EC2-6197-4EAC-B781-D657E5FA664F}"/>
              </a:ext>
            </a:extLst>
          </p:cNvPr>
          <p:cNvSpPr txBox="1"/>
          <p:nvPr/>
        </p:nvSpPr>
        <p:spPr>
          <a:xfrm>
            <a:off x="5648771" y="4194197"/>
            <a:ext cx="551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Position adjustable plate to control vertical tune </a:t>
            </a:r>
            <a:r>
              <a:rPr lang="en-US" altLang="ja-JP" dirty="0">
                <a:solidFill>
                  <a:srgbClr val="FF0000"/>
                </a:solidFill>
              </a:rPr>
              <a:t>near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the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extraction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septum.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6FECD27-342C-45A7-8F05-789E37F4AC57}"/>
              </a:ext>
            </a:extLst>
          </p:cNvPr>
          <p:cNvSpPr txBox="1"/>
          <p:nvPr/>
        </p:nvSpPr>
        <p:spPr>
          <a:xfrm>
            <a:off x="901134" y="6053438"/>
            <a:ext cx="8305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Additional magnetic pole to control vertical tune during acceleration.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6B37C35A-C263-46B9-B175-B3E81A8E7D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18013" t="5484" b="9835"/>
          <a:stretch/>
        </p:blipFill>
        <p:spPr>
          <a:xfrm flipH="1">
            <a:off x="3368395" y="4956483"/>
            <a:ext cx="1916791" cy="1009850"/>
          </a:xfrm>
          <a:prstGeom prst="rect">
            <a:avLst/>
          </a:prstGeom>
        </p:spPr>
      </p:pic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8415D45-AA25-434B-ACFA-739C4D59D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9813E04-9B8B-4521-A0C5-3C93E679A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7DA3F373-38BD-49BD-9F7B-B18791F0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8384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EDE85F-B812-476E-9DD6-E91C07FF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81" y="121316"/>
            <a:ext cx="4896548" cy="768350"/>
          </a:xfrm>
        </p:spPr>
        <p:txBody>
          <a:bodyPr>
            <a:normAutofit/>
          </a:bodyPr>
          <a:lstStyle/>
          <a:p>
            <a:r>
              <a:rPr kumimoji="1" lang="en-US" altLang="ja-JP" sz="3600" dirty="0"/>
              <a:t>Experimental results</a:t>
            </a:r>
            <a:endParaRPr kumimoji="1" lang="ja-JP" altLang="en-US" sz="36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9E6E8BD-56F1-4B89-9BA0-D03A7BE4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430" y="3978320"/>
            <a:ext cx="3079967" cy="236059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54C48B2-82A8-4044-A714-608F6B2D3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42" y="1377947"/>
            <a:ext cx="5405418" cy="41429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2A6412C-16EC-49C0-985B-596598F33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312" y="1529391"/>
            <a:ext cx="3220291" cy="246814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68DC9B-FB19-4C12-BB7C-C48E86D71DCB}"/>
              </a:ext>
            </a:extLst>
          </p:cNvPr>
          <p:cNvSpPr txBox="1"/>
          <p:nvPr/>
        </p:nvSpPr>
        <p:spPr>
          <a:xfrm>
            <a:off x="6416356" y="5298506"/>
            <a:ext cx="5552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Optimum position are experimentally determined. </a:t>
            </a:r>
            <a:endParaRPr lang="ja-JP" altLang="en-US" dirty="0"/>
          </a:p>
          <a:p>
            <a:r>
              <a:rPr lang="en-US" altLang="ja-JP" dirty="0"/>
              <a:t>Beam loss has significantly been reduced. </a:t>
            </a:r>
          </a:p>
          <a:p>
            <a:r>
              <a:rPr lang="en-US" altLang="ja-JP" dirty="0"/>
              <a:t>Small beam loss still exists.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Additional optimization is needed.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D0E000A-DAD3-4353-9899-9B12A8D19597}"/>
              </a:ext>
            </a:extLst>
          </p:cNvPr>
          <p:cNvSpPr/>
          <p:nvPr/>
        </p:nvSpPr>
        <p:spPr>
          <a:xfrm>
            <a:off x="8095189" y="2456028"/>
            <a:ext cx="713802" cy="71380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60E61B0F-1E5E-4B55-8FD1-D78433B219B0}"/>
              </a:ext>
            </a:extLst>
          </p:cNvPr>
          <p:cNvCxnSpPr>
            <a:cxnSpLocks/>
          </p:cNvCxnSpPr>
          <p:nvPr/>
        </p:nvCxnSpPr>
        <p:spPr>
          <a:xfrm flipH="1">
            <a:off x="8827688" y="2384568"/>
            <a:ext cx="1482537" cy="19710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8631F5D-429A-4990-AF10-BE3FF480B4DA}"/>
              </a:ext>
            </a:extLst>
          </p:cNvPr>
          <p:cNvSpPr txBox="1"/>
          <p:nvPr/>
        </p:nvSpPr>
        <p:spPr>
          <a:xfrm>
            <a:off x="10328934" y="234941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Beam loss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73C7E47-FAD3-4378-AC9F-806FC8653003}"/>
              </a:ext>
            </a:extLst>
          </p:cNvPr>
          <p:cNvSpPr txBox="1"/>
          <p:nvPr/>
        </p:nvSpPr>
        <p:spPr>
          <a:xfrm>
            <a:off x="466229" y="719912"/>
            <a:ext cx="9790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The output signal of the bunch monitor was measured </a:t>
            </a:r>
          </a:p>
          <a:p>
            <a:r>
              <a:rPr kumimoji="1" lang="en-US" altLang="ja-JP" sz="2000" dirty="0">
                <a:solidFill>
                  <a:srgbClr val="0070C0"/>
                </a:solidFill>
              </a:rPr>
              <a:t>by changing the dimensions and position </a:t>
            </a:r>
            <a:r>
              <a:rPr kumimoji="1" lang="en-US" altLang="ja-JP" sz="2000" dirty="0">
                <a:solidFill>
                  <a:schemeClr val="accent1"/>
                </a:solidFill>
              </a:rPr>
              <a:t>of the additional magnetic plate.</a:t>
            </a:r>
            <a:endParaRPr kumimoji="1" lang="ja-JP" altLang="en-US" sz="2000" dirty="0">
              <a:solidFill>
                <a:schemeClr val="accent1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89B8DA40-B03B-48F0-8B65-C744BBF214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6" t="2110" r="1657" b="-57"/>
          <a:stretch/>
        </p:blipFill>
        <p:spPr>
          <a:xfrm>
            <a:off x="257476" y="2271097"/>
            <a:ext cx="2725210" cy="1825792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DC1716D-3EC1-4A6D-A039-5D007FFC6870}"/>
              </a:ext>
            </a:extLst>
          </p:cNvPr>
          <p:cNvSpPr txBox="1"/>
          <p:nvPr/>
        </p:nvSpPr>
        <p:spPr>
          <a:xfrm>
            <a:off x="5361693" y="1978867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B050"/>
                </a:solidFill>
              </a:rPr>
              <a:t>Beam loss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5E5179C0-A302-463D-BE52-56292C7A2BC9}"/>
              </a:ext>
            </a:extLst>
          </p:cNvPr>
          <p:cNvSpPr/>
          <p:nvPr/>
        </p:nvSpPr>
        <p:spPr>
          <a:xfrm>
            <a:off x="5370472" y="2522611"/>
            <a:ext cx="356901" cy="356901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3E2D6131-616C-4E0E-906C-4F37F10A9CF3}"/>
              </a:ext>
            </a:extLst>
          </p:cNvPr>
          <p:cNvCxnSpPr>
            <a:cxnSpLocks/>
          </p:cNvCxnSpPr>
          <p:nvPr/>
        </p:nvCxnSpPr>
        <p:spPr>
          <a:xfrm flipH="1">
            <a:off x="5701720" y="2271097"/>
            <a:ext cx="242826" cy="25041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矢印: 下 24">
            <a:extLst>
              <a:ext uri="{FF2B5EF4-FFF2-40B4-BE49-F238E27FC236}">
                <a16:creationId xmlns:a16="http://schemas.microsoft.com/office/drawing/2014/main" id="{921C50A1-8CC7-4B75-9C8A-49BAA5B9D2AF}"/>
              </a:ext>
            </a:extLst>
          </p:cNvPr>
          <p:cNvSpPr/>
          <p:nvPr/>
        </p:nvSpPr>
        <p:spPr>
          <a:xfrm>
            <a:off x="4739409" y="3971312"/>
            <a:ext cx="496008" cy="259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991DDB89-5A74-49FB-80A7-3DC15F2891A2}"/>
              </a:ext>
            </a:extLst>
          </p:cNvPr>
          <p:cNvCxnSpPr>
            <a:cxnSpLocks/>
          </p:cNvCxnSpPr>
          <p:nvPr/>
        </p:nvCxnSpPr>
        <p:spPr>
          <a:xfrm>
            <a:off x="3243908" y="2005506"/>
            <a:ext cx="0" cy="44507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CF7B04-18AC-4F6E-BF38-6830D8C64E90}"/>
              </a:ext>
            </a:extLst>
          </p:cNvPr>
          <p:cNvSpPr txBox="1"/>
          <p:nvPr/>
        </p:nvSpPr>
        <p:spPr>
          <a:xfrm>
            <a:off x="257476" y="1529391"/>
            <a:ext cx="28200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Additional magnetic pole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5196ACD-4984-4DFB-9791-868970E6C1B8}"/>
              </a:ext>
            </a:extLst>
          </p:cNvPr>
          <p:cNvSpPr txBox="1"/>
          <p:nvPr/>
        </p:nvSpPr>
        <p:spPr>
          <a:xfrm>
            <a:off x="5647833" y="1491673"/>
            <a:ext cx="28969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Position adjustable plate </a:t>
            </a:r>
            <a:endParaRPr kumimoji="1" lang="ja-JP" altLang="en-US" dirty="0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A7E0687-1A87-441C-AA95-D10F74891C3B}"/>
              </a:ext>
            </a:extLst>
          </p:cNvPr>
          <p:cNvSpPr/>
          <p:nvPr/>
        </p:nvSpPr>
        <p:spPr>
          <a:xfrm>
            <a:off x="267396" y="5415584"/>
            <a:ext cx="2710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Details will be reported 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in Mr. </a:t>
            </a:r>
            <a:r>
              <a:rPr lang="en-US" altLang="ja-JP" dirty="0" err="1">
                <a:solidFill>
                  <a:srgbClr val="FF0000"/>
                </a:solidFill>
              </a:rPr>
              <a:t>Waga’s</a:t>
            </a:r>
            <a:r>
              <a:rPr lang="en-US" altLang="ja-JP" dirty="0">
                <a:solidFill>
                  <a:srgbClr val="FF0000"/>
                </a:solidFill>
              </a:rPr>
              <a:t> presentation.</a:t>
            </a:r>
            <a:endParaRPr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1CEF01C-9D94-4E8D-B1F1-A863A53891CA}"/>
              </a:ext>
            </a:extLst>
          </p:cNvPr>
          <p:cNvSpPr txBox="1"/>
          <p:nvPr/>
        </p:nvSpPr>
        <p:spPr>
          <a:xfrm flipH="1">
            <a:off x="284854" y="4199818"/>
            <a:ext cx="279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002060"/>
                </a:solidFill>
              </a:rPr>
              <a:t>The beam loss was minimized if the</a:t>
            </a:r>
            <a:r>
              <a:rPr lang="en-US" altLang="ja-JP" sz="1600" dirty="0">
                <a:solidFill>
                  <a:srgbClr val="002060"/>
                </a:solidFill>
              </a:rPr>
              <a:t> additional magnetic pole consists of 4 iron plates.</a:t>
            </a:r>
            <a:endParaRPr kumimoji="1" lang="ja-JP" altLang="en-US" dirty="0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C571A9D5-FFF8-43C6-BD75-2613BF4AE370}"/>
              </a:ext>
            </a:extLst>
          </p:cNvPr>
          <p:cNvSpPr/>
          <p:nvPr/>
        </p:nvSpPr>
        <p:spPr>
          <a:xfrm>
            <a:off x="9192590" y="2575882"/>
            <a:ext cx="474094" cy="47409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105334ED-061A-448F-A636-5CC1AE2E5008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9685394" y="2534082"/>
            <a:ext cx="643540" cy="25391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D04C7B7-EA19-4B45-8ECC-54129A5B3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E74C227-7BC9-42F5-913B-5326930D5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F4B58CC7-4387-4A74-8F34-0EDA52626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8806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0BDE46-F21B-4C5D-B5DC-4DE9245BF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60" y="0"/>
            <a:ext cx="3966192" cy="1038867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Beam extraction</a:t>
            </a:r>
            <a:endParaRPr kumimoji="1" lang="ja-JP" altLang="en-US" sz="40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8FB3D0F-774A-4B6D-970A-A75AF0F0E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66" y="1111038"/>
            <a:ext cx="5330425" cy="40854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B2B7FAA-0313-40E1-94AE-77AB5221E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844" y="1254420"/>
            <a:ext cx="5371511" cy="411691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6928BDC-517C-4DF7-8826-F2DF4B67E16E}"/>
              </a:ext>
            </a:extLst>
          </p:cNvPr>
          <p:cNvSpPr txBox="1"/>
          <p:nvPr/>
        </p:nvSpPr>
        <p:spPr>
          <a:xfrm>
            <a:off x="782214" y="5496511"/>
            <a:ext cx="8921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 order to increase the efficiency of beam extraction, </a:t>
            </a:r>
          </a:p>
          <a:p>
            <a:r>
              <a:rPr kumimoji="1" lang="en-US" altLang="ja-JP" dirty="0"/>
              <a:t>the optimization of position and angle of extraction magnetic septum are required.</a:t>
            </a:r>
          </a:p>
          <a:p>
            <a:r>
              <a:rPr lang="en-US" altLang="ja-JP" dirty="0"/>
              <a:t>The optimization will be started in the next beam experiment.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6E372DB-B082-4EE2-AB0D-14AA8AE2E867}"/>
              </a:ext>
            </a:extLst>
          </p:cNvPr>
          <p:cNvSpPr txBox="1"/>
          <p:nvPr/>
        </p:nvSpPr>
        <p:spPr>
          <a:xfrm>
            <a:off x="7494831" y="2161068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163 </a:t>
            </a:r>
            <a:r>
              <a:rPr kumimoji="1" lang="en-US" altLang="ja-JP" dirty="0" err="1">
                <a:solidFill>
                  <a:srgbClr val="FF0000"/>
                </a:solidFill>
              </a:rPr>
              <a:t>pA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1A63B7-3C03-4880-B334-A0BBC2C16BA6}"/>
              </a:ext>
            </a:extLst>
          </p:cNvPr>
          <p:cNvSpPr txBox="1"/>
          <p:nvPr/>
        </p:nvSpPr>
        <p:spPr>
          <a:xfrm>
            <a:off x="8690857" y="2296581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87</a:t>
            </a:r>
            <a:r>
              <a:rPr kumimoji="1" lang="en-US" altLang="ja-JP" sz="1600" dirty="0">
                <a:solidFill>
                  <a:srgbClr val="FF0000"/>
                </a:solidFill>
              </a:rPr>
              <a:t> </a:t>
            </a:r>
            <a:r>
              <a:rPr kumimoji="1" lang="en-US" altLang="ja-JP" sz="1600" dirty="0" err="1">
                <a:solidFill>
                  <a:srgbClr val="FF0000"/>
                </a:solidFill>
              </a:rPr>
              <a:t>pA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F123809-7677-42BB-A302-46A00324A496}"/>
              </a:ext>
            </a:extLst>
          </p:cNvPr>
          <p:cNvSpPr txBox="1"/>
          <p:nvPr/>
        </p:nvSpPr>
        <p:spPr>
          <a:xfrm>
            <a:off x="7943923" y="3978505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Inlet of Extraction septum: </a:t>
            </a:r>
            <a:r>
              <a:rPr kumimoji="1" lang="en-US" altLang="ja-JP" sz="1600" dirty="0">
                <a:solidFill>
                  <a:srgbClr val="FF0000"/>
                </a:solidFill>
              </a:rPr>
              <a:t>36 </a:t>
            </a:r>
            <a:r>
              <a:rPr kumimoji="1" lang="en-US" altLang="ja-JP" sz="1600" dirty="0" err="1">
                <a:solidFill>
                  <a:srgbClr val="FF0000"/>
                </a:solidFill>
              </a:rPr>
              <a:t>pA</a:t>
            </a:r>
            <a:endParaRPr kumimoji="1" lang="en-US" altLang="ja-JP" sz="1600" dirty="0">
              <a:solidFill>
                <a:srgbClr val="FF0000"/>
              </a:solidFill>
            </a:endParaRPr>
          </a:p>
          <a:p>
            <a:r>
              <a:rPr lang="en-US" altLang="ja-JP" sz="1600" dirty="0">
                <a:solidFill>
                  <a:srgbClr val="FF0000"/>
                </a:solidFill>
              </a:rPr>
              <a:t>Extracted beam: 5 ~</a:t>
            </a:r>
            <a:r>
              <a:rPr lang="ja-JP" altLang="en-US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>
                <a:solidFill>
                  <a:srgbClr val="FF0000"/>
                </a:solidFill>
              </a:rPr>
              <a:t>10</a:t>
            </a:r>
            <a:r>
              <a:rPr lang="ja-JP" altLang="en-US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 err="1">
                <a:solidFill>
                  <a:srgbClr val="FF0000"/>
                </a:solidFill>
              </a:rPr>
              <a:t>pA</a:t>
            </a:r>
            <a:r>
              <a:rPr lang="en-US" altLang="ja-JP" sz="1600" dirty="0">
                <a:solidFill>
                  <a:srgbClr val="FF0000"/>
                </a:solidFill>
              </a:rPr>
              <a:t> 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93535B80-2B01-479F-B40C-494BF37FB12D}"/>
              </a:ext>
            </a:extLst>
          </p:cNvPr>
          <p:cNvCxnSpPr>
            <a:cxnSpLocks/>
          </p:cNvCxnSpPr>
          <p:nvPr/>
        </p:nvCxnSpPr>
        <p:spPr>
          <a:xfrm flipH="1">
            <a:off x="8704431" y="2013464"/>
            <a:ext cx="145954" cy="4573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A9AAEFC-CD11-42B6-988C-A559CDD6B013}"/>
              </a:ext>
            </a:extLst>
          </p:cNvPr>
          <p:cNvSpPr txBox="1"/>
          <p:nvPr/>
        </p:nvSpPr>
        <p:spPr>
          <a:xfrm>
            <a:off x="7228469" y="1367133"/>
            <a:ext cx="4161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Beam loss was cased by error field of</a:t>
            </a:r>
            <a:endParaRPr kumimoji="1" lang="en-US" altLang="ja-JP" dirty="0"/>
          </a:p>
          <a:p>
            <a:r>
              <a:rPr lang="en-US" altLang="ja-JP" dirty="0"/>
              <a:t>The e</a:t>
            </a:r>
            <a:r>
              <a:rPr kumimoji="1" lang="en-US" altLang="ja-JP" dirty="0"/>
              <a:t>xtraction </a:t>
            </a:r>
            <a:r>
              <a:rPr lang="en-US" altLang="ja-JP" dirty="0"/>
              <a:t>septum magnet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B2E0314-1E4B-48DF-A2C9-6CB992AB2F7E}"/>
              </a:ext>
            </a:extLst>
          </p:cNvPr>
          <p:cNvSpPr txBox="1"/>
          <p:nvPr/>
        </p:nvSpPr>
        <p:spPr>
          <a:xfrm>
            <a:off x="838200" y="5011227"/>
            <a:ext cx="743344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Beam extraction has been successfully performed. 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33149E8-7E4A-4302-AF4D-5CF56797C6F6}"/>
              </a:ext>
            </a:extLst>
          </p:cNvPr>
          <p:cNvSpPr txBox="1"/>
          <p:nvPr/>
        </p:nvSpPr>
        <p:spPr>
          <a:xfrm>
            <a:off x="9403952" y="2187763"/>
            <a:ext cx="955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accent2"/>
                </a:solidFill>
              </a:rPr>
              <a:t>Flat top </a:t>
            </a:r>
          </a:p>
          <a:p>
            <a:r>
              <a:rPr kumimoji="1" lang="en-US" altLang="ja-JP" sz="1400" dirty="0">
                <a:solidFill>
                  <a:schemeClr val="accent2"/>
                </a:solidFill>
              </a:rPr>
              <a:t>(75 MeV)</a:t>
            </a:r>
            <a:endParaRPr kumimoji="1" lang="ja-JP" altLang="en-US" sz="1400" dirty="0">
              <a:solidFill>
                <a:schemeClr val="accent2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1A5DB6-F26D-45A4-8F86-56B2A0855843}"/>
              </a:ext>
            </a:extLst>
          </p:cNvPr>
          <p:cNvSpPr txBox="1"/>
          <p:nvPr/>
        </p:nvSpPr>
        <p:spPr>
          <a:xfrm>
            <a:off x="682828" y="782961"/>
            <a:ext cx="9119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The extraction septum magnet and extraction kicker are excited.</a:t>
            </a:r>
          </a:p>
          <a:p>
            <a:r>
              <a:rPr kumimoji="1" lang="en-US" altLang="ja-JP" dirty="0">
                <a:solidFill>
                  <a:srgbClr val="0070C0"/>
                </a:solidFill>
              </a:rPr>
              <a:t>The extracted </a:t>
            </a:r>
            <a:r>
              <a:rPr lang="en-US" altLang="ja-JP" dirty="0">
                <a:solidFill>
                  <a:srgbClr val="0070C0"/>
                </a:solidFill>
              </a:rPr>
              <a:t>beam current </a:t>
            </a:r>
            <a:r>
              <a:rPr kumimoji="1" lang="en-US" altLang="ja-JP" dirty="0">
                <a:solidFill>
                  <a:srgbClr val="0070C0"/>
                </a:solidFill>
              </a:rPr>
              <a:t> is measured with current monitor at the extraction port.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47A284F1-321B-40B2-8848-D1140FDD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11" name="フッター プレースホルダー 10">
            <a:extLst>
              <a:ext uri="{FF2B5EF4-FFF2-40B4-BE49-F238E27FC236}">
                <a16:creationId xmlns:a16="http://schemas.microsoft.com/office/drawing/2014/main" id="{00B291C6-B2C2-4331-AB79-3336326B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7E40318C-91E0-45C9-8F57-7FC5DEC9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5486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C8BC91-DE6C-405E-A497-13948D8A0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05" y="38668"/>
            <a:ext cx="10515600" cy="1325563"/>
          </a:xfrm>
        </p:spPr>
        <p:txBody>
          <a:bodyPr/>
          <a:lstStyle/>
          <a:p>
            <a:r>
              <a:rPr lang="en-US" altLang="ja-JP" dirty="0"/>
              <a:t>Future plan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8C9CB7-57AA-4B1F-9996-1DC2ECEC1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439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b="1" dirty="0"/>
              <a:t>Improvement of</a:t>
            </a:r>
            <a:r>
              <a:rPr kumimoji="1" lang="en-US" altLang="ja-JP" b="1" dirty="0"/>
              <a:t> the magnets of the main ring</a:t>
            </a:r>
          </a:p>
          <a:p>
            <a:pPr lvl="1"/>
            <a:r>
              <a:rPr lang="en-US" altLang="ja-JP" dirty="0"/>
              <a:t>Additional return yoke</a:t>
            </a:r>
          </a:p>
          <a:p>
            <a:pPr lvl="1"/>
            <a:r>
              <a:rPr lang="en-US" altLang="ja-JP" dirty="0"/>
              <a:t>Magnetic shield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b="1" dirty="0"/>
              <a:t>Expansion of e</a:t>
            </a:r>
            <a:r>
              <a:rPr kumimoji="1" lang="en-US" altLang="ja-JP" b="1" dirty="0"/>
              <a:t>xperimental hall</a:t>
            </a:r>
          </a:p>
          <a:p>
            <a:pPr lvl="1"/>
            <a:r>
              <a:rPr lang="en-US" altLang="ja-JP" dirty="0"/>
              <a:t>Construction of proton and neutron Irradiation room 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Neutron source with the modified ERIT ring</a:t>
            </a:r>
          </a:p>
          <a:p>
            <a:pPr marL="457200" lvl="1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b="1" dirty="0"/>
              <a:t>Demonstration of heavy Ion acceleration with FFA</a:t>
            </a:r>
          </a:p>
          <a:p>
            <a:pPr lvl="1"/>
            <a:endParaRPr lang="en-US" altLang="ja-JP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4339DC5-DCA3-4AD3-9356-1401C48CCC0E}"/>
              </a:ext>
            </a:extLst>
          </p:cNvPr>
          <p:cNvSpPr txBox="1"/>
          <p:nvPr/>
        </p:nvSpPr>
        <p:spPr>
          <a:xfrm>
            <a:off x="838200" y="1052645"/>
            <a:ext cx="9212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70C0"/>
                </a:solidFill>
              </a:rPr>
              <a:t>In </a:t>
            </a:r>
            <a:r>
              <a:rPr lang="en-US" altLang="ja-JP" sz="2400" dirty="0">
                <a:solidFill>
                  <a:srgbClr val="0070C0"/>
                </a:solidFill>
              </a:rPr>
              <a:t>Kyushu University, s</a:t>
            </a:r>
            <a:r>
              <a:rPr kumimoji="1" lang="en-US" altLang="ja-JP" sz="2400" dirty="0">
                <a:solidFill>
                  <a:srgbClr val="0070C0"/>
                </a:solidFill>
              </a:rPr>
              <a:t>everal</a:t>
            </a:r>
            <a:r>
              <a:rPr kumimoji="1" lang="ja-JP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ja-JP" sz="2400" dirty="0">
                <a:solidFill>
                  <a:srgbClr val="0070C0"/>
                </a:solidFill>
              </a:rPr>
              <a:t>projects are planned in the future.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53CC0B1-75E4-4D24-89EB-457B1FF81EE0}"/>
              </a:ext>
            </a:extLst>
          </p:cNvPr>
          <p:cNvSpPr/>
          <p:nvPr/>
        </p:nvSpPr>
        <p:spPr>
          <a:xfrm>
            <a:off x="3551394" y="470616"/>
            <a:ext cx="3482043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Applying for a budget </a:t>
            </a:r>
            <a:endParaRPr lang="ja-JP" altLang="en-US" sz="24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E01E44-F25C-4419-8C83-D133A3262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40F764EA-EB72-44D0-B3B2-56F8D1ADE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5384247-DE11-4562-A2A0-92980C8D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964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E579AE-2679-4360-9512-10323530B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862" y="22322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AD05F73-5D58-4E81-B8CC-A9082169B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00" y="1548788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ja-JP" dirty="0"/>
              <a:t>Overview</a:t>
            </a:r>
            <a:r>
              <a:rPr kumimoji="1" lang="en-US" altLang="ja-JP" dirty="0"/>
              <a:t> of accelerator facility of Kyushu University</a:t>
            </a:r>
          </a:p>
          <a:p>
            <a:endParaRPr lang="en-US" altLang="ja-JP" dirty="0"/>
          </a:p>
          <a:p>
            <a:r>
              <a:rPr lang="en-US" altLang="ja-JP" dirty="0"/>
              <a:t>Status of beam commissioning</a:t>
            </a:r>
          </a:p>
          <a:p>
            <a:pPr marL="457200" lvl="1" indent="0">
              <a:buNone/>
            </a:pPr>
            <a:endParaRPr lang="en-US" altLang="ja-JP" dirty="0"/>
          </a:p>
          <a:p>
            <a:r>
              <a:rPr lang="en-US" altLang="ja-JP" dirty="0"/>
              <a:t>Experimental results of beam extraction</a:t>
            </a:r>
          </a:p>
          <a:p>
            <a:endParaRPr lang="en-US" altLang="ja-JP" dirty="0"/>
          </a:p>
          <a:p>
            <a:r>
              <a:rPr kumimoji="1" lang="en-US" altLang="ja-JP" dirty="0"/>
              <a:t>Summary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83461A1-244B-49CD-B699-6E6D0BC84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3D544E-66DB-4B44-8F2A-AE2BBA1A6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4242518-F52B-4554-BDDC-703AD8124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5155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8F480C-81FA-4501-8EAD-16F84333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83" y="235584"/>
            <a:ext cx="6418277" cy="982884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Improvement of the magnet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425C9F-267D-42C6-99FC-0EB4F4700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6760" y="2065870"/>
            <a:ext cx="3692558" cy="887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/>
              <a:t>Additional return yoke and Magnetic shield</a:t>
            </a:r>
          </a:p>
        </p:txBody>
      </p:sp>
      <p:pic>
        <p:nvPicPr>
          <p:cNvPr id="4" name="図 3" descr="図形, 矢印&#10;&#10;自動的に生成された説明">
            <a:extLst>
              <a:ext uri="{FF2B5EF4-FFF2-40B4-BE49-F238E27FC236}">
                <a16:creationId xmlns:a16="http://schemas.microsoft.com/office/drawing/2014/main" id="{0E987E4B-A4AA-416A-8796-16CCF4C86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27" y="3032913"/>
            <a:ext cx="2099524" cy="2170642"/>
          </a:xfrm>
          <a:prstGeom prst="rect">
            <a:avLst/>
          </a:prstGeom>
        </p:spPr>
      </p:pic>
      <p:pic>
        <p:nvPicPr>
          <p:cNvPr id="5" name="図 4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75C2388E-9D9A-497C-A050-F27B7FBD8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70" y="3032913"/>
            <a:ext cx="2111496" cy="2170642"/>
          </a:xfrm>
          <a:prstGeom prst="rect">
            <a:avLst/>
          </a:prstGeom>
        </p:spPr>
      </p:pic>
      <p:sp>
        <p:nvSpPr>
          <p:cNvPr id="6" name="矢印: 右 5">
            <a:extLst>
              <a:ext uri="{FF2B5EF4-FFF2-40B4-BE49-F238E27FC236}">
                <a16:creationId xmlns:a16="http://schemas.microsoft.com/office/drawing/2014/main" id="{080D181E-575E-46C9-AFA8-BCCFDED8437C}"/>
              </a:ext>
            </a:extLst>
          </p:cNvPr>
          <p:cNvSpPr/>
          <p:nvPr/>
        </p:nvSpPr>
        <p:spPr>
          <a:xfrm>
            <a:off x="8346565" y="3594368"/>
            <a:ext cx="1074190" cy="7221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73C9FD3-925D-479A-90ED-8FCF79F5147E}"/>
              </a:ext>
            </a:extLst>
          </p:cNvPr>
          <p:cNvGrpSpPr/>
          <p:nvPr/>
        </p:nvGrpSpPr>
        <p:grpSpPr>
          <a:xfrm>
            <a:off x="487077" y="2953641"/>
            <a:ext cx="2538842" cy="2300675"/>
            <a:chOff x="37221" y="1251167"/>
            <a:chExt cx="4485753" cy="3879119"/>
          </a:xfrm>
        </p:grpSpPr>
        <p:pic>
          <p:nvPicPr>
            <p:cNvPr id="10" name="図 9" descr="設計図&#10;&#10;自動的に生成された説明">
              <a:extLst>
                <a:ext uri="{FF2B5EF4-FFF2-40B4-BE49-F238E27FC236}">
                  <a16:creationId xmlns:a16="http://schemas.microsoft.com/office/drawing/2014/main" id="{A2C0781D-CB97-4425-8DF8-014DAB68DF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" t="3468" r="630" b="483"/>
            <a:stretch/>
          </p:blipFill>
          <p:spPr>
            <a:xfrm>
              <a:off x="37221" y="1251167"/>
              <a:ext cx="4485753" cy="3879119"/>
            </a:xfrm>
            <a:prstGeom prst="rect">
              <a:avLst/>
            </a:prstGeom>
          </p:spPr>
        </p:pic>
        <p:sp>
          <p:nvSpPr>
            <p:cNvPr id="11" name="平行四辺形 10">
              <a:extLst>
                <a:ext uri="{FF2B5EF4-FFF2-40B4-BE49-F238E27FC236}">
                  <a16:creationId xmlns:a16="http://schemas.microsoft.com/office/drawing/2014/main" id="{D1F305BE-FAC4-4A27-BC4C-4159CBF9D746}"/>
                </a:ext>
              </a:extLst>
            </p:cNvPr>
            <p:cNvSpPr/>
            <p:nvPr/>
          </p:nvSpPr>
          <p:spPr>
            <a:xfrm rot="5400000" flipH="1">
              <a:off x="2544478" y="3202062"/>
              <a:ext cx="707009" cy="1024959"/>
            </a:xfrm>
            <a:prstGeom prst="parallelogram">
              <a:avLst>
                <a:gd name="adj" fmla="val 47510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1350"/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F96E9AF6-5DB9-4554-978A-146FFC2A8B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18013" t="5484" b="9835"/>
          <a:stretch/>
        </p:blipFill>
        <p:spPr>
          <a:xfrm flipH="1">
            <a:off x="3153179" y="3808978"/>
            <a:ext cx="2398676" cy="126372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2F45ED3-AE39-4DFA-9236-F3E24035AA29}"/>
              </a:ext>
            </a:extLst>
          </p:cNvPr>
          <p:cNvSpPr/>
          <p:nvPr/>
        </p:nvSpPr>
        <p:spPr>
          <a:xfrm>
            <a:off x="719173" y="2101344"/>
            <a:ext cx="477282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/>
              <a:t>Optimization of shape of additional magnetic pole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5AC7A12-1B96-4088-8B1F-6CB9C8F71F6E}"/>
              </a:ext>
            </a:extLst>
          </p:cNvPr>
          <p:cNvSpPr/>
          <p:nvPr/>
        </p:nvSpPr>
        <p:spPr>
          <a:xfrm>
            <a:off x="1668420" y="5832045"/>
            <a:ext cx="8598829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Details will be reported in Mr. </a:t>
            </a:r>
            <a:r>
              <a:rPr lang="en-US" altLang="ja-JP" sz="2800" dirty="0" err="1">
                <a:solidFill>
                  <a:srgbClr val="FF0000"/>
                </a:solidFill>
              </a:rPr>
              <a:t>Waga’s</a:t>
            </a:r>
            <a:r>
              <a:rPr lang="en-US" altLang="ja-JP" sz="2800" dirty="0">
                <a:solidFill>
                  <a:srgbClr val="FF0000"/>
                </a:solidFill>
              </a:rPr>
              <a:t> presentation</a:t>
            </a:r>
            <a:endParaRPr lang="ja-JP" altLang="en-US" sz="28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4520D66-4CCD-47CB-AB0C-8F73D0A7664B}"/>
              </a:ext>
            </a:extLst>
          </p:cNvPr>
          <p:cNvSpPr txBox="1"/>
          <p:nvPr/>
        </p:nvSpPr>
        <p:spPr>
          <a:xfrm>
            <a:off x="781046" y="1239768"/>
            <a:ext cx="9742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002060"/>
                </a:solidFill>
              </a:rPr>
              <a:t>In order to reduce the tune variation, </a:t>
            </a:r>
          </a:p>
          <a:p>
            <a:r>
              <a:rPr kumimoji="1" lang="en-US" altLang="ja-JP" sz="2000" dirty="0">
                <a:solidFill>
                  <a:srgbClr val="002060"/>
                </a:solidFill>
              </a:rPr>
              <a:t>the study on the improvement of magnet of 150 MeV FFA </a:t>
            </a:r>
            <a:r>
              <a:rPr lang="en-US" altLang="ja-JP" sz="2000" dirty="0">
                <a:solidFill>
                  <a:srgbClr val="002060"/>
                </a:solidFill>
              </a:rPr>
              <a:t>has been </a:t>
            </a:r>
            <a:r>
              <a:rPr kumimoji="1" lang="en-US" altLang="ja-JP" sz="2000" dirty="0">
                <a:solidFill>
                  <a:srgbClr val="002060"/>
                </a:solidFill>
              </a:rPr>
              <a:t>conducted. 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sp>
        <p:nvSpPr>
          <p:cNvPr id="14" name="日付プレースホルダー 13">
            <a:extLst>
              <a:ext uri="{FF2B5EF4-FFF2-40B4-BE49-F238E27FC236}">
                <a16:creationId xmlns:a16="http://schemas.microsoft.com/office/drawing/2014/main" id="{89075207-4948-47DB-BE50-FA8EC6BF0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15" name="フッター プレースホルダー 14">
            <a:extLst>
              <a:ext uri="{FF2B5EF4-FFF2-40B4-BE49-F238E27FC236}">
                <a16:creationId xmlns:a16="http://schemas.microsoft.com/office/drawing/2014/main" id="{A6C9EC0A-4782-4BB4-9116-834A6A0F6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E0E306B9-91F4-4750-9BD4-CAABFBBC1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0961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9D43E3-A719-435F-B258-5C394E560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95" y="92509"/>
            <a:ext cx="8668258" cy="855447"/>
          </a:xfrm>
        </p:spPr>
        <p:txBody>
          <a:bodyPr>
            <a:normAutofit/>
          </a:bodyPr>
          <a:lstStyle/>
          <a:p>
            <a:r>
              <a:rPr kumimoji="1" lang="en-US" altLang="ja-JP" sz="3600" dirty="0"/>
              <a:t>Neutron source </a:t>
            </a:r>
            <a:r>
              <a:rPr lang="en-US" altLang="ja-JP" sz="3600" dirty="0"/>
              <a:t>with</a:t>
            </a:r>
            <a:r>
              <a:rPr kumimoji="1" lang="en-US" altLang="ja-JP" sz="3600" dirty="0"/>
              <a:t> 100 MeV ERIT ring</a:t>
            </a:r>
            <a:endParaRPr kumimoji="1" lang="ja-JP" altLang="en-US" sz="3600" dirty="0"/>
          </a:p>
        </p:txBody>
      </p:sp>
      <p:pic>
        <p:nvPicPr>
          <p:cNvPr id="4" name="コンテンツ プレースホルダー 7">
            <a:extLst>
              <a:ext uri="{FF2B5EF4-FFF2-40B4-BE49-F238E27FC236}">
                <a16:creationId xmlns:a16="http://schemas.microsoft.com/office/drawing/2014/main" id="{DEB7141C-4D62-4164-8794-10BF5E395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189" y="1863475"/>
            <a:ext cx="6098027" cy="4114782"/>
          </a:xfrm>
          <a:prstGeom prst="rect">
            <a:avLst/>
          </a:prstGeom>
        </p:spPr>
      </p:pic>
      <p:sp>
        <p:nvSpPr>
          <p:cNvPr id="7" name="円/楕円 2">
            <a:extLst>
              <a:ext uri="{FF2B5EF4-FFF2-40B4-BE49-F238E27FC236}">
                <a16:creationId xmlns:a16="http://schemas.microsoft.com/office/drawing/2014/main" id="{1CD97598-9A1D-4292-BAB5-C481B4BB5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206" y="2419848"/>
            <a:ext cx="784747" cy="78474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kumimoji="0" lang="ja-JP" altLang="en-US" sz="240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A1DF4AD-304C-429D-BCA7-F50E17F6F9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49"/>
          <a:stretch/>
        </p:blipFill>
        <p:spPr>
          <a:xfrm>
            <a:off x="7559512" y="2116628"/>
            <a:ext cx="3523458" cy="17715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498C3DA-9999-4793-A5D2-91B45EDB2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472" y="4186812"/>
            <a:ext cx="2844923" cy="2143895"/>
          </a:xfrm>
          <a:prstGeom prst="rect">
            <a:avLst/>
          </a:prstGeom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D9A444B1-DE7F-41D0-9294-F37C619B0AAF}"/>
              </a:ext>
            </a:extLst>
          </p:cNvPr>
          <p:cNvCxnSpPr/>
          <p:nvPr/>
        </p:nvCxnSpPr>
        <p:spPr>
          <a:xfrm>
            <a:off x="7934328" y="1979934"/>
            <a:ext cx="1575589" cy="1366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5A700FE-9154-4439-989B-0324B6F7A5D9}"/>
              </a:ext>
            </a:extLst>
          </p:cNvPr>
          <p:cNvSpPr txBox="1"/>
          <p:nvPr/>
        </p:nvSpPr>
        <p:spPr>
          <a:xfrm rot="291898">
            <a:off x="7805673" y="1691957"/>
            <a:ext cx="2199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P</a:t>
            </a:r>
            <a:r>
              <a:rPr kumimoji="1" lang="en-US" altLang="ja-JP" sz="1400" dirty="0"/>
              <a:t>roton beam from  FFA</a:t>
            </a:r>
            <a:endParaRPr kumimoji="1" lang="ja-JP" altLang="en-US" sz="1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AD966DE-512D-4633-99C3-5C5DB4D87E1C}"/>
              </a:ext>
            </a:extLst>
          </p:cNvPr>
          <p:cNvSpPr txBox="1"/>
          <p:nvPr/>
        </p:nvSpPr>
        <p:spPr>
          <a:xfrm>
            <a:off x="282795" y="809629"/>
            <a:ext cx="10681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</a:rPr>
              <a:t>To promote study of nuclear physics, neutron science and medical field,</a:t>
            </a:r>
          </a:p>
          <a:p>
            <a:r>
              <a:rPr lang="en-US" altLang="ja-JP" sz="2000" dirty="0">
                <a:solidFill>
                  <a:srgbClr val="0070C0"/>
                </a:solidFill>
              </a:rPr>
              <a:t>we are planning to relocate the ERIT ring from Kyoto University to Kyushu University </a:t>
            </a:r>
          </a:p>
          <a:p>
            <a:r>
              <a:rPr lang="en-US" altLang="ja-JP" sz="2000" dirty="0">
                <a:solidFill>
                  <a:srgbClr val="0070C0"/>
                </a:solidFill>
              </a:rPr>
              <a:t>and remodel it to the 100 MeV ERIT ring.</a:t>
            </a:r>
            <a:endParaRPr kumimoji="1" lang="en-US" altLang="ja-JP" sz="2000" dirty="0">
              <a:solidFill>
                <a:srgbClr val="0070C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A82C43C-4844-4BCA-98EA-6A123709846A}"/>
              </a:ext>
            </a:extLst>
          </p:cNvPr>
          <p:cNvSpPr/>
          <p:nvPr/>
        </p:nvSpPr>
        <p:spPr>
          <a:xfrm>
            <a:off x="1055744" y="5936471"/>
            <a:ext cx="6587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A budget for relocation has been applied for.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B55CA2E-8FBC-4485-BC41-DCC6DC5EE97E}"/>
              </a:ext>
            </a:extLst>
          </p:cNvPr>
          <p:cNvSpPr/>
          <p:nvPr/>
        </p:nvSpPr>
        <p:spPr>
          <a:xfrm>
            <a:off x="6096000" y="2116628"/>
            <a:ext cx="180209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</a:rPr>
              <a:t>100 MeV ERIT ring</a:t>
            </a:r>
            <a:endParaRPr lang="ja-JP" altLang="en-US" sz="1400" b="1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F01B1DA-BB43-4ABA-9E4A-B60BC523D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A9276AD1-4E80-42D9-8E70-1D8D12BB6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C3710EE9-49F4-442E-8BFE-1D6A471E5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6379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09A595-C833-4909-86A5-F4AB2194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07" y="150593"/>
            <a:ext cx="8753806" cy="1067883"/>
          </a:xfrm>
        </p:spPr>
        <p:txBody>
          <a:bodyPr>
            <a:normAutofit fontScale="90000"/>
          </a:bodyPr>
          <a:lstStyle/>
          <a:p>
            <a:r>
              <a:rPr lang="en-US" altLang="ja-JP" sz="4000" dirty="0"/>
              <a:t>Demonstration of heavy Ion acceleration</a:t>
            </a:r>
            <a:br>
              <a:rPr lang="en-US" altLang="ja-JP" sz="4000" dirty="0"/>
            </a:br>
            <a:r>
              <a:rPr lang="en-US" altLang="ja-JP" sz="4000" dirty="0"/>
              <a:t>with FFA accelerator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E695BA-B91A-426A-B675-181DFDF3B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507" y="2248465"/>
            <a:ext cx="8042711" cy="3894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>
                <a:solidFill>
                  <a:schemeClr val="accent2"/>
                </a:solidFill>
              </a:rPr>
              <a:t>Injector: 8 MV tandem accelerator</a:t>
            </a:r>
          </a:p>
          <a:p>
            <a:pPr marL="0" indent="0">
              <a:buNone/>
            </a:pPr>
            <a:r>
              <a:rPr kumimoji="1" lang="en-US" altLang="ja-JP" dirty="0">
                <a:solidFill>
                  <a:schemeClr val="accent2"/>
                </a:solidFill>
              </a:rPr>
              <a:t>Charge exchange injection </a:t>
            </a:r>
            <a:r>
              <a:rPr kumimoji="1" lang="ja-JP" altLang="en-US" dirty="0">
                <a:solidFill>
                  <a:schemeClr val="accent2"/>
                </a:solidFill>
              </a:rPr>
              <a:t>（</a:t>
            </a:r>
            <a:r>
              <a:rPr kumimoji="1" lang="en-US" altLang="ja-JP" dirty="0">
                <a:solidFill>
                  <a:schemeClr val="accent2"/>
                </a:solidFill>
              </a:rPr>
              <a:t>He</a:t>
            </a:r>
            <a:r>
              <a:rPr kumimoji="1" lang="en-US" altLang="ja-JP" baseline="30000" dirty="0">
                <a:solidFill>
                  <a:schemeClr val="accent2"/>
                </a:solidFill>
              </a:rPr>
              <a:t>1+</a:t>
            </a:r>
            <a:r>
              <a:rPr kumimoji="1" lang="ja-JP" altLang="en-US" baseline="30000" dirty="0">
                <a:solidFill>
                  <a:schemeClr val="accent2"/>
                </a:solidFill>
              </a:rPr>
              <a:t>　</a:t>
            </a:r>
            <a:r>
              <a:rPr lang="en-US" altLang="ja-JP" dirty="0">
                <a:solidFill>
                  <a:schemeClr val="accent2"/>
                </a:solidFill>
                <a:sym typeface="Wingdings" panose="05000000000000000000" pitchFamily="2" charset="2"/>
              </a:rPr>
              <a:t></a:t>
            </a:r>
            <a:r>
              <a:rPr lang="en-US" altLang="ja-JP" baseline="30000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kumimoji="1" lang="en-US" altLang="ja-JP" dirty="0">
                <a:solidFill>
                  <a:schemeClr val="accent2"/>
                </a:solidFill>
              </a:rPr>
              <a:t>He</a:t>
            </a:r>
            <a:r>
              <a:rPr kumimoji="1" lang="en-US" altLang="ja-JP" baseline="30000" dirty="0">
                <a:solidFill>
                  <a:schemeClr val="accent2"/>
                </a:solidFill>
              </a:rPr>
              <a:t>2+</a:t>
            </a:r>
            <a:r>
              <a:rPr lang="ja-JP" altLang="en-US" dirty="0">
                <a:solidFill>
                  <a:schemeClr val="accent2"/>
                </a:solidFill>
              </a:rPr>
              <a:t>）</a:t>
            </a:r>
            <a:endParaRPr kumimoji="1" lang="en-US" altLang="ja-JP" baseline="300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chemeClr val="accent2"/>
                </a:solidFill>
              </a:rPr>
              <a:t>Injection Energy of He</a:t>
            </a:r>
            <a:r>
              <a:rPr lang="en-US" altLang="ja-JP" baseline="30000" dirty="0">
                <a:solidFill>
                  <a:schemeClr val="accent2"/>
                </a:solidFill>
              </a:rPr>
              <a:t>1+ </a:t>
            </a:r>
            <a:r>
              <a:rPr lang="en-US" altLang="ja-JP" dirty="0">
                <a:solidFill>
                  <a:schemeClr val="accent2"/>
                </a:solidFill>
              </a:rPr>
              <a:t>:  14 MeV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</a:p>
          <a:p>
            <a:r>
              <a:rPr lang="en-US" altLang="ja-JP" sz="2800" dirty="0"/>
              <a:t>Performance test of Heavy </a:t>
            </a:r>
            <a:r>
              <a:rPr kumimoji="1" lang="en-US" altLang="ja-JP" sz="2800" dirty="0"/>
              <a:t>Ion source has been almost completed.</a:t>
            </a:r>
            <a:endParaRPr lang="en-US" altLang="ja-JP" sz="2800" dirty="0"/>
          </a:p>
          <a:p>
            <a:r>
              <a:rPr lang="en-US" altLang="ja-JP" dirty="0"/>
              <a:t>Mechanical design of charge converting film</a:t>
            </a:r>
            <a:r>
              <a:rPr lang="ja-JP" altLang="en-US" dirty="0"/>
              <a:t> </a:t>
            </a:r>
            <a:r>
              <a:rPr lang="en-US" altLang="ja-JP" dirty="0"/>
              <a:t>will be started.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362D86F-D18C-4418-B36A-8E52EDBDC481}"/>
              </a:ext>
            </a:extLst>
          </p:cNvPr>
          <p:cNvGrpSpPr/>
          <p:nvPr/>
        </p:nvGrpSpPr>
        <p:grpSpPr>
          <a:xfrm>
            <a:off x="8148235" y="1929174"/>
            <a:ext cx="3174844" cy="4121081"/>
            <a:chOff x="1838587" y="2344239"/>
            <a:chExt cx="2847444" cy="3696102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4E8B61EC-7275-4581-8405-13B5B19DD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88" t="8771" r="29525" b="46657"/>
            <a:stretch/>
          </p:blipFill>
          <p:spPr>
            <a:xfrm>
              <a:off x="2606800" y="2713571"/>
              <a:ext cx="2079231" cy="332677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126B0FAE-45A0-4180-A124-23D58FB11A91}"/>
                </a:ext>
              </a:extLst>
            </p:cNvPr>
            <p:cNvSpPr txBox="1"/>
            <p:nvPr/>
          </p:nvSpPr>
          <p:spPr>
            <a:xfrm>
              <a:off x="3120704" y="2344239"/>
              <a:ext cx="6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He</a:t>
              </a:r>
              <a:r>
                <a:rPr kumimoji="1" lang="en-US" altLang="ja-JP" baseline="30000" dirty="0"/>
                <a:t>1+</a:t>
              </a:r>
              <a:endParaRPr kumimoji="1" lang="ja-JP" altLang="en-US" baseline="30000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D826574-82E6-4A4F-94F4-F50616509528}"/>
                </a:ext>
              </a:extLst>
            </p:cNvPr>
            <p:cNvSpPr txBox="1"/>
            <p:nvPr/>
          </p:nvSpPr>
          <p:spPr>
            <a:xfrm>
              <a:off x="1838587" y="3164047"/>
              <a:ext cx="6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He</a:t>
              </a:r>
              <a:r>
                <a:rPr lang="en-US" altLang="ja-JP" baseline="30000" dirty="0"/>
                <a:t>2</a:t>
              </a:r>
              <a:r>
                <a:rPr kumimoji="1" lang="en-US" altLang="ja-JP" baseline="30000" dirty="0"/>
                <a:t>+</a:t>
              </a:r>
              <a:endParaRPr kumimoji="1" lang="ja-JP" altLang="en-US" baseline="30000" dirty="0"/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BA9DD9-7BD4-4FAE-8540-9CAC0B637D55}"/>
              </a:ext>
            </a:extLst>
          </p:cNvPr>
          <p:cNvSpPr txBox="1"/>
          <p:nvPr/>
        </p:nvSpPr>
        <p:spPr>
          <a:xfrm>
            <a:off x="567143" y="1201405"/>
            <a:ext cx="10370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In order to measure double differential cross section of compound nucleus in low energy region,</a:t>
            </a:r>
          </a:p>
          <a:p>
            <a:r>
              <a:rPr lang="en-US" altLang="ja-JP" dirty="0">
                <a:solidFill>
                  <a:srgbClr val="0070C0"/>
                </a:solidFill>
              </a:rPr>
              <a:t>we are planning to accelerate heavy ion beam with the 150 MeV FFA accelerator.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43EFBA2-0AE0-40D9-905B-6295939C5CA3}"/>
              </a:ext>
            </a:extLst>
          </p:cNvPr>
          <p:cNvSpPr/>
          <p:nvPr/>
        </p:nvSpPr>
        <p:spPr>
          <a:xfrm>
            <a:off x="10337737" y="5758952"/>
            <a:ext cx="388392" cy="98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CA509E4-2EAC-430C-8A2A-A9702CE9EBDB}"/>
              </a:ext>
            </a:extLst>
          </p:cNvPr>
          <p:cNvSpPr txBox="1"/>
          <p:nvPr/>
        </p:nvSpPr>
        <p:spPr>
          <a:xfrm>
            <a:off x="8338227" y="5395903"/>
            <a:ext cx="1429535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Charge converting Film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F07D7A6B-3976-42CF-B01A-ACFBB653E83A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9767762" y="5808260"/>
            <a:ext cx="503798" cy="493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付プレースホルダー 10">
            <a:extLst>
              <a:ext uri="{FF2B5EF4-FFF2-40B4-BE49-F238E27FC236}">
                <a16:creationId xmlns:a16="http://schemas.microsoft.com/office/drawing/2014/main" id="{FE592C45-2417-43AB-B1F8-5823ED78A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13" name="フッター プレースホルダー 12">
            <a:extLst>
              <a:ext uri="{FF2B5EF4-FFF2-40B4-BE49-F238E27FC236}">
                <a16:creationId xmlns:a16="http://schemas.microsoft.com/office/drawing/2014/main" id="{22A190AB-E951-4A38-BEFA-D6A5AD12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3CC2A3DB-EC90-4B02-932F-307BC35EE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963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タイトル 1"/>
          <p:cNvSpPr>
            <a:spLocks noGrp="1"/>
          </p:cNvSpPr>
          <p:nvPr>
            <p:ph type="title"/>
          </p:nvPr>
        </p:nvSpPr>
        <p:spPr>
          <a:xfrm>
            <a:off x="391487" y="335558"/>
            <a:ext cx="10824594" cy="648073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Construction of proton and neutron Irradiation room </a:t>
            </a:r>
          </a:p>
        </p:txBody>
      </p:sp>
      <p:pic>
        <p:nvPicPr>
          <p:cNvPr id="53253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301" y="1646462"/>
            <a:ext cx="6646876" cy="4485130"/>
          </a:xfrm>
        </p:spPr>
      </p:pic>
      <p:sp>
        <p:nvSpPr>
          <p:cNvPr id="53254" name="円/楕円 2"/>
          <p:cNvSpPr>
            <a:spLocks noChangeArrowheads="1"/>
          </p:cNvSpPr>
          <p:nvPr/>
        </p:nvSpPr>
        <p:spPr bwMode="auto">
          <a:xfrm>
            <a:off x="4323710" y="2522207"/>
            <a:ext cx="1046163" cy="104616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kumimoji="1"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kumimoji="0" lang="ja-JP" altLang="en-US" sz="2400"/>
          </a:p>
        </p:txBody>
      </p:sp>
      <p:pic>
        <p:nvPicPr>
          <p:cNvPr id="53255" name="コンテンツ プレースホルダ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094" y="1968014"/>
            <a:ext cx="3452813" cy="2499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53256" name="直線矢印コネクタ 4"/>
          <p:cNvCxnSpPr>
            <a:cxnSpLocks noChangeShapeType="1"/>
          </p:cNvCxnSpPr>
          <p:nvPr/>
        </p:nvCxnSpPr>
        <p:spPr bwMode="auto">
          <a:xfrm flipH="1">
            <a:off x="5369873" y="3045288"/>
            <a:ext cx="2331221" cy="11148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3F9207-8EC9-4579-A51D-6D3EA323D76D}"/>
              </a:ext>
            </a:extLst>
          </p:cNvPr>
          <p:cNvSpPr txBox="1"/>
          <p:nvPr/>
        </p:nvSpPr>
        <p:spPr>
          <a:xfrm>
            <a:off x="538707" y="1014074"/>
            <a:ext cx="10023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The irradiation room will be used in the field of  life science, m</a:t>
            </a:r>
            <a:r>
              <a:rPr kumimoji="1" lang="en-US" altLang="ja-JP" dirty="0">
                <a:solidFill>
                  <a:srgbClr val="0070C0"/>
                </a:solidFill>
              </a:rPr>
              <a:t>aterial science, agriculture and neutron science.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953CC79-1A18-449F-99F2-76125428FC48}"/>
              </a:ext>
            </a:extLst>
          </p:cNvPr>
          <p:cNvSpPr/>
          <p:nvPr/>
        </p:nvSpPr>
        <p:spPr>
          <a:xfrm>
            <a:off x="7655552" y="4898623"/>
            <a:ext cx="3560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A budget for construction has been applied for.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C24895B-91F5-41D9-BDE3-23B10D9C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95C9B2D-20A2-4518-8DC7-CE0129F9B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FFA'20 workshop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27D9BA-5B7A-4DE8-AD70-D5BB431D6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6703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B3653C-159F-437A-B5AA-ADB993693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0A596D-DB99-4EC9-A852-56321FE71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99" y="1541929"/>
            <a:ext cx="11241254" cy="43722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000" dirty="0">
                <a:solidFill>
                  <a:srgbClr val="FF0000"/>
                </a:solidFill>
              </a:rPr>
              <a:t>Beam extraction has been successfully performed.</a:t>
            </a:r>
          </a:p>
          <a:p>
            <a:pPr marL="0" indent="0">
              <a:buNone/>
            </a:pPr>
            <a:endParaRPr lang="en-US" altLang="ja-JP" sz="3000" dirty="0"/>
          </a:p>
          <a:p>
            <a:pPr marL="0" indent="0">
              <a:buNone/>
            </a:pPr>
            <a:r>
              <a:rPr lang="en-US" altLang="ja-JP" sz="3000" dirty="0"/>
              <a:t>Beam loss has significantly been reduced with the additional magnetic poles. </a:t>
            </a:r>
          </a:p>
          <a:p>
            <a:endParaRPr lang="en-US" altLang="ja-JP" sz="3000" dirty="0"/>
          </a:p>
          <a:p>
            <a:pPr marL="0" indent="0">
              <a:buNone/>
            </a:pPr>
            <a:r>
              <a:rPr lang="en-US" altLang="ja-JP" sz="3000" dirty="0"/>
              <a:t>In order to increase the efficiency of beam extraction, </a:t>
            </a:r>
          </a:p>
          <a:p>
            <a:pPr marL="0" indent="0">
              <a:buNone/>
            </a:pPr>
            <a:r>
              <a:rPr lang="en-US" altLang="ja-JP" sz="3000" dirty="0"/>
              <a:t>optimization of position and angle of extraction septum is required. 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8BA3F2D-3DF3-40B4-B65F-79C2D246A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BFAC7E3-A9C7-401A-A5EF-184A0D7C3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B3D727A-F601-4380-B39B-87E19118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95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7075" y="40656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Overview of Accelerator Facility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2564222" y="1490066"/>
            <a:ext cx="7864395" cy="4861039"/>
            <a:chOff x="179859" y="934289"/>
            <a:chExt cx="9609458" cy="5939674"/>
          </a:xfrm>
        </p:grpSpPr>
        <p:sp>
          <p:nvSpPr>
            <p:cNvPr id="5" name="円/楕円 3"/>
            <p:cNvSpPr/>
            <p:nvPr/>
          </p:nvSpPr>
          <p:spPr>
            <a:xfrm>
              <a:off x="832211" y="1675135"/>
              <a:ext cx="1080120" cy="108012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582619" y="2176377"/>
              <a:ext cx="684076" cy="776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1266695" y="2107182"/>
              <a:ext cx="216024" cy="21602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8" name="直線矢印コネクタ 7"/>
            <p:cNvCxnSpPr/>
            <p:nvPr/>
          </p:nvCxnSpPr>
          <p:spPr>
            <a:xfrm>
              <a:off x="873525" y="1631814"/>
              <a:ext cx="398397" cy="5008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179859" y="934289"/>
              <a:ext cx="1694667" cy="7897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Internal </a:t>
              </a:r>
            </a:p>
            <a:p>
              <a:r>
                <a:rPr lang="en-US" altLang="ja-JP" b="1" dirty="0"/>
                <a:t>Ion Source</a:t>
              </a:r>
              <a:endParaRPr lang="ja-JP" altLang="en-US" b="1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04148" y="2917535"/>
              <a:ext cx="1688792" cy="488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/>
                <a:t>Cyclotron</a:t>
              </a:r>
            </a:p>
          </p:txBody>
        </p:sp>
        <p:cxnSp>
          <p:nvCxnSpPr>
            <p:cNvPr id="11" name="直線コネクタ 10"/>
            <p:cNvCxnSpPr>
              <a:stCxn id="5" idx="0"/>
              <a:endCxn id="12" idx="0"/>
            </p:cNvCxnSpPr>
            <p:nvPr/>
          </p:nvCxnSpPr>
          <p:spPr>
            <a:xfrm>
              <a:off x="1372271" y="1675135"/>
              <a:ext cx="2802611" cy="12811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円/楕円 19"/>
            <p:cNvSpPr/>
            <p:nvPr/>
          </p:nvSpPr>
          <p:spPr>
            <a:xfrm>
              <a:off x="3048960" y="1687946"/>
              <a:ext cx="2251844" cy="225184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829119" y="1167637"/>
              <a:ext cx="2166714" cy="451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10 MeV Proton</a:t>
              </a:r>
              <a:endParaRPr lang="ja-JP" altLang="en-US" dirty="0"/>
            </a:p>
          </p:txBody>
        </p:sp>
        <p:cxnSp>
          <p:nvCxnSpPr>
            <p:cNvPr id="14" name="直線矢印コネクタ 13"/>
            <p:cNvCxnSpPr>
              <a:stCxn id="12" idx="0"/>
            </p:cNvCxnSpPr>
            <p:nvPr/>
          </p:nvCxnSpPr>
          <p:spPr>
            <a:xfrm>
              <a:off x="4174883" y="1687946"/>
              <a:ext cx="3210575" cy="16281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7623642" y="1905939"/>
              <a:ext cx="2117747" cy="864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Experimental</a:t>
              </a:r>
            </a:p>
            <a:p>
              <a:r>
                <a:rPr lang="en-US" altLang="ja-JP" sz="2000" dirty="0"/>
                <a:t> Hall</a:t>
              </a:r>
              <a:endParaRPr lang="ja-JP" altLang="en-US" sz="2000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4792701" y="1176714"/>
              <a:ext cx="2323411" cy="451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125 MeV Proton</a:t>
              </a:r>
              <a:endParaRPr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7575714" y="1329162"/>
              <a:ext cx="2213603" cy="246649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1402474" y="5476071"/>
              <a:ext cx="1962171" cy="79208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673298" y="6385071"/>
              <a:ext cx="4186133" cy="488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/>
                <a:t>8 MV Tandem Accelerator</a:t>
              </a:r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924657" y="4614797"/>
              <a:ext cx="309608" cy="129457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角丸四角形 20"/>
            <p:cNvSpPr/>
            <p:nvPr/>
          </p:nvSpPr>
          <p:spPr>
            <a:xfrm>
              <a:off x="684463" y="4047117"/>
              <a:ext cx="480388" cy="56768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234266" y="3961625"/>
              <a:ext cx="2229392" cy="789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/>
                <a:t>Ion Source</a:t>
              </a:r>
            </a:p>
            <a:p>
              <a:r>
                <a:rPr lang="en-US" altLang="ja-JP" sz="1600" b="1" dirty="0"/>
                <a:t>(p, d, Heavy Ion)</a:t>
              </a:r>
            </a:p>
          </p:txBody>
        </p:sp>
        <p:sp>
          <p:nvSpPr>
            <p:cNvPr id="23" name="正方形/長方形 22"/>
            <p:cNvSpPr/>
            <p:nvPr/>
          </p:nvSpPr>
          <p:spPr>
            <a:xfrm rot="17148218">
              <a:off x="3356134" y="4558039"/>
              <a:ext cx="1955174" cy="7145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/>
                <a:t>12 MeV Proton</a:t>
              </a:r>
            </a:p>
            <a:p>
              <a:r>
                <a:rPr lang="en-US" altLang="ja-JP" sz="1600" dirty="0"/>
                <a:t>or Heavy Ion</a:t>
              </a:r>
              <a:endParaRPr lang="ja-JP" altLang="en-US" sz="16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5235505" y="1923378"/>
              <a:ext cx="2403859" cy="714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/>
                <a:t>150MeV Proton or Heavy Ion  beam</a:t>
              </a:r>
              <a:endParaRPr lang="ja-JP" altLang="en-US" sz="1600" dirty="0"/>
            </a:p>
          </p:txBody>
        </p:sp>
        <p:cxnSp>
          <p:nvCxnSpPr>
            <p:cNvPr id="25" name="直線矢印コネクタ 24"/>
            <p:cNvCxnSpPr>
              <a:endCxn id="12" idx="4"/>
            </p:cNvCxnSpPr>
            <p:nvPr/>
          </p:nvCxnSpPr>
          <p:spPr>
            <a:xfrm flipV="1">
              <a:off x="3579960" y="3939790"/>
              <a:ext cx="594923" cy="196958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V="1">
              <a:off x="1219302" y="5908080"/>
              <a:ext cx="2360658" cy="129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/>
            <p:cNvCxnSpPr/>
            <p:nvPr/>
          </p:nvCxnSpPr>
          <p:spPr>
            <a:xfrm flipV="1">
              <a:off x="4860032" y="1873510"/>
              <a:ext cx="2487185" cy="871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4FFE999-9212-448B-B67C-2EDE2BFF34F1}"/>
              </a:ext>
            </a:extLst>
          </p:cNvPr>
          <p:cNvSpPr txBox="1"/>
          <p:nvPr/>
        </p:nvSpPr>
        <p:spPr>
          <a:xfrm>
            <a:off x="5191472" y="2660626"/>
            <a:ext cx="12715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150 MeV</a:t>
            </a:r>
          </a:p>
          <a:p>
            <a:r>
              <a:rPr lang="en-US" altLang="ja-JP" sz="2000" b="1" dirty="0"/>
              <a:t>FFA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0F153DC-599C-4B14-A762-A9BFB0E55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29" name="フッター プレースホルダー 28">
            <a:extLst>
              <a:ext uri="{FF2B5EF4-FFF2-40B4-BE49-F238E27FC236}">
                <a16:creationId xmlns:a16="http://schemas.microsoft.com/office/drawing/2014/main" id="{984EFA20-7FD4-4D9E-A874-0B6B940F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31" name="スライド番号プレースホルダー 30">
            <a:extLst>
              <a:ext uri="{FF2B5EF4-FFF2-40B4-BE49-F238E27FC236}">
                <a16:creationId xmlns:a16="http://schemas.microsoft.com/office/drawing/2014/main" id="{3CB76B2F-5BE1-45C6-B302-88636F307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3378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1848" y="133406"/>
            <a:ext cx="8070365" cy="799719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Construction status</a:t>
            </a:r>
            <a:r>
              <a:rPr lang="ja-JP" altLang="en-US" sz="3200" dirty="0"/>
              <a:t> </a:t>
            </a:r>
            <a:r>
              <a:rPr lang="en-US" altLang="ja-JP" sz="3200" dirty="0"/>
              <a:t>of accelerator facility</a:t>
            </a:r>
            <a:endParaRPr lang="ja-JP" altLang="en-US" sz="3200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6066" y="424311"/>
            <a:ext cx="4005801" cy="6124022"/>
          </a:xfrm>
        </p:spPr>
      </p:pic>
      <p:sp>
        <p:nvSpPr>
          <p:cNvPr id="38" name="楕円 37"/>
          <p:cNvSpPr/>
          <p:nvPr/>
        </p:nvSpPr>
        <p:spPr>
          <a:xfrm>
            <a:off x="5424053" y="1915615"/>
            <a:ext cx="834194" cy="834194"/>
          </a:xfrm>
          <a:prstGeom prst="ellipse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01153" y="2472811"/>
            <a:ext cx="1259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solidFill>
                  <a:srgbClr val="FF0000"/>
                </a:solidFill>
              </a:rPr>
              <a:t>150 MeV FFA</a:t>
            </a:r>
            <a:endParaRPr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61826" y="1883890"/>
            <a:ext cx="1487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solidFill>
                  <a:srgbClr val="FF0000"/>
                </a:solidFill>
              </a:rPr>
              <a:t>Experimental hall</a:t>
            </a:r>
            <a:endParaRPr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4050206-3458-4A10-AA6A-A32CEBA989B5}"/>
              </a:ext>
            </a:extLst>
          </p:cNvPr>
          <p:cNvSpPr txBox="1"/>
          <p:nvPr/>
        </p:nvSpPr>
        <p:spPr>
          <a:xfrm>
            <a:off x="6364079" y="1057045"/>
            <a:ext cx="511068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1</a:t>
            </a:r>
            <a:r>
              <a:rPr lang="en-US" altLang="ja-JP" sz="2000" b="1" baseline="30000" dirty="0">
                <a:solidFill>
                  <a:srgbClr val="FF0000"/>
                </a:solidFill>
              </a:rPr>
              <a:t>st</a:t>
            </a:r>
            <a:r>
              <a:rPr lang="en-US" altLang="ja-JP" sz="2000" b="1" dirty="0">
                <a:solidFill>
                  <a:srgbClr val="FF0000"/>
                </a:solidFill>
              </a:rPr>
              <a:t> Stage</a:t>
            </a:r>
          </a:p>
          <a:p>
            <a:r>
              <a:rPr lang="en-US" altLang="ja-JP" sz="2000" b="1" dirty="0"/>
              <a:t>Almost completed</a:t>
            </a:r>
          </a:p>
          <a:p>
            <a:r>
              <a:rPr lang="en-US" altLang="ja-JP" dirty="0"/>
              <a:t>Beam commissioning of the 150 MeV FFA accelerator and the t</a:t>
            </a:r>
            <a:r>
              <a:rPr kumimoji="1" lang="en-US" altLang="ja-JP" dirty="0"/>
              <a:t>andem accele</a:t>
            </a:r>
            <a:r>
              <a:rPr lang="en-US" altLang="ja-JP" dirty="0"/>
              <a:t>rator have been completed. In order to increase beam energy and current, optimization of operating parameters and improvements of equipment have been carried out. 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D4A3C07-2155-467A-86BA-83AB482A599E}"/>
              </a:ext>
            </a:extLst>
          </p:cNvPr>
          <p:cNvSpPr/>
          <p:nvPr/>
        </p:nvSpPr>
        <p:spPr>
          <a:xfrm>
            <a:off x="6339944" y="3470396"/>
            <a:ext cx="2856872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ja-JP" sz="2000" b="1" baseline="30000" dirty="0">
                <a:solidFill>
                  <a:schemeClr val="accent6">
                    <a:lumMod val="75000"/>
                  </a:schemeClr>
                </a:solidFill>
              </a:rPr>
              <a:t>nd</a:t>
            </a:r>
            <a:r>
              <a:rPr lang="en-US" altLang="ja-JP" sz="2000" b="1" dirty="0">
                <a:solidFill>
                  <a:schemeClr val="accent6">
                    <a:lumMod val="75000"/>
                  </a:schemeClr>
                </a:solidFill>
              </a:rPr>
              <a:t> Stage</a:t>
            </a:r>
          </a:p>
          <a:p>
            <a:pPr algn="ctr"/>
            <a:r>
              <a:rPr lang="en-US" altLang="ja-JP" sz="2000" b="1" dirty="0"/>
              <a:t>Applying for a budget</a:t>
            </a:r>
          </a:p>
          <a:p>
            <a:pPr algn="ctr"/>
            <a:endParaRPr lang="en-US" altLang="ja-JP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BED3F8F-2AB9-4EA5-B54F-408FA2B0173E}"/>
              </a:ext>
            </a:extLst>
          </p:cNvPr>
          <p:cNvSpPr/>
          <p:nvPr/>
        </p:nvSpPr>
        <p:spPr>
          <a:xfrm>
            <a:off x="6258247" y="4153098"/>
            <a:ext cx="5742663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Several projects are planned in the future.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The improvement of the magnets of the main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the expansion of experimental hall</a:t>
            </a:r>
          </a:p>
          <a:p>
            <a:pPr lvl="1"/>
            <a:r>
              <a:rPr lang="en-US" altLang="ja-JP" sz="1600" dirty="0"/>
              <a:t>Construction of proton and neutron Irradiation room </a:t>
            </a:r>
          </a:p>
          <a:p>
            <a:pPr lvl="1"/>
            <a:r>
              <a:rPr lang="en-US" altLang="ja-JP" sz="1600" dirty="0"/>
              <a:t>Neutron source with the modified ERIT ring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the demonstration of heavy ion injection and acceleration with FFA accelerator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015747A-2ECF-47A6-9EE3-DBAC963DCBE3}"/>
              </a:ext>
            </a:extLst>
          </p:cNvPr>
          <p:cNvSpPr txBox="1"/>
          <p:nvPr/>
        </p:nvSpPr>
        <p:spPr>
          <a:xfrm>
            <a:off x="3467517" y="3426925"/>
            <a:ext cx="1739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solidFill>
                  <a:srgbClr val="FF0000"/>
                </a:solidFill>
              </a:rPr>
              <a:t>Tandem accelerator</a:t>
            </a:r>
            <a:endParaRPr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8AF616D-7A83-4A0D-B3DB-AD4BF281B792}"/>
              </a:ext>
            </a:extLst>
          </p:cNvPr>
          <p:cNvSpPr txBox="1"/>
          <p:nvPr/>
        </p:nvSpPr>
        <p:spPr>
          <a:xfrm>
            <a:off x="5472062" y="6015341"/>
            <a:ext cx="5881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Details will be reported later in my presentation.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29E0F7B-E240-422B-8C90-B5C7E188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6FB4F8C6-F3FB-4DC6-A09C-0F01E070C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C409F644-0BEA-487B-A7EA-EE1B7712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8069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F4FF6E-FCB7-431C-A58A-EE0F4E041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64" y="127947"/>
            <a:ext cx="7804478" cy="703074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Status of Beam Commissioning(1)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CDB083-8552-41DB-A808-D33249E21617}"/>
              </a:ext>
            </a:extLst>
          </p:cNvPr>
          <p:cNvSpPr txBox="1"/>
          <p:nvPr/>
        </p:nvSpPr>
        <p:spPr>
          <a:xfrm>
            <a:off x="338931" y="796521"/>
            <a:ext cx="2183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2016-2018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E7110A1-DB0D-47BC-8EE0-06404EC9B4AE}"/>
              </a:ext>
            </a:extLst>
          </p:cNvPr>
          <p:cNvSpPr/>
          <p:nvPr/>
        </p:nvSpPr>
        <p:spPr>
          <a:xfrm>
            <a:off x="2556764" y="860788"/>
            <a:ext cx="91835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/>
              <a:t>Construction and operation test of the beam extraction system</a:t>
            </a:r>
          </a:p>
          <a:p>
            <a:r>
              <a:rPr lang="en-US" altLang="ja-JP" sz="2000" dirty="0"/>
              <a:t>operation test of the extraction kicker and the extraction septum has been successfully performed. All technical troubles of power sources and water-cooling system were resolved by repairing or replacing failed devices. </a:t>
            </a:r>
          </a:p>
          <a:p>
            <a:r>
              <a:rPr lang="en-US" altLang="ja-JP" sz="2000" dirty="0"/>
              <a:t>(reported in FFA workshop 2018)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D99A1D5-A7F5-42E6-BD9A-A58DD6944C9C}"/>
              </a:ext>
            </a:extLst>
          </p:cNvPr>
          <p:cNvSpPr txBox="1"/>
          <p:nvPr/>
        </p:nvSpPr>
        <p:spPr>
          <a:xfrm>
            <a:off x="458623" y="2584992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2019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E5D2903-C1B5-462B-8FF6-730D6786BC5F}"/>
              </a:ext>
            </a:extLst>
          </p:cNvPr>
          <p:cNvSpPr/>
          <p:nvPr/>
        </p:nvSpPr>
        <p:spPr>
          <a:xfrm>
            <a:off x="1834181" y="2497556"/>
            <a:ext cx="19223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/>
              <a:t>Jan. – May</a:t>
            </a:r>
            <a:endParaRPr lang="ja-JP" altLang="en-US" sz="28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0C6F908-3266-46AF-8AD5-7187670946D1}"/>
              </a:ext>
            </a:extLst>
          </p:cNvPr>
          <p:cNvSpPr/>
          <p:nvPr/>
        </p:nvSpPr>
        <p:spPr>
          <a:xfrm>
            <a:off x="4043778" y="2559111"/>
            <a:ext cx="6546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Beam acceleration test / Tune measurement</a:t>
            </a:r>
            <a:endParaRPr lang="ja-JP" altLang="en-US" sz="2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8D4C6A9-7DD5-4D9E-AF9D-5CC92193585E}"/>
              </a:ext>
            </a:extLst>
          </p:cNvPr>
          <p:cNvSpPr/>
          <p:nvPr/>
        </p:nvSpPr>
        <p:spPr>
          <a:xfrm>
            <a:off x="2833815" y="3050543"/>
            <a:ext cx="838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/>
              <a:t>Jun.</a:t>
            </a:r>
            <a:endParaRPr lang="ja-JP" altLang="en-US" sz="2800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FE6028E-ECE5-4657-87F5-50AF546D43F1}"/>
              </a:ext>
            </a:extLst>
          </p:cNvPr>
          <p:cNvSpPr/>
          <p:nvPr/>
        </p:nvSpPr>
        <p:spPr>
          <a:xfrm>
            <a:off x="4043778" y="3050068"/>
            <a:ext cx="66625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/>
              <a:t>Installing  additional magnetic pole</a:t>
            </a:r>
          </a:p>
          <a:p>
            <a:r>
              <a:rPr lang="en-US" altLang="ja-JP" sz="2400" dirty="0"/>
              <a:t>(tune correction patch)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4E58032-6C72-4AC8-9061-55E585F65B26}"/>
              </a:ext>
            </a:extLst>
          </p:cNvPr>
          <p:cNvSpPr/>
          <p:nvPr/>
        </p:nvSpPr>
        <p:spPr>
          <a:xfrm>
            <a:off x="4079068" y="3920467"/>
            <a:ext cx="28248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Beam acceleration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E006852-564B-4B72-A84A-9AD62E910110}"/>
              </a:ext>
            </a:extLst>
          </p:cNvPr>
          <p:cNvSpPr/>
          <p:nvPr/>
        </p:nvSpPr>
        <p:spPr>
          <a:xfrm>
            <a:off x="2833814" y="3842777"/>
            <a:ext cx="724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/>
              <a:t>Jul.</a:t>
            </a:r>
            <a:endParaRPr lang="ja-JP" altLang="en-US" sz="2800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9ACC923-CF53-435F-AAD6-F4D8B7BAC318}"/>
              </a:ext>
            </a:extLst>
          </p:cNvPr>
          <p:cNvSpPr/>
          <p:nvPr/>
        </p:nvSpPr>
        <p:spPr>
          <a:xfrm>
            <a:off x="2792135" y="4258276"/>
            <a:ext cx="915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/>
              <a:t>Aug.</a:t>
            </a:r>
            <a:endParaRPr lang="ja-JP" altLang="en-US" sz="2800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36684AA-E829-4EDA-96CC-702CA1DA8FA5}"/>
              </a:ext>
            </a:extLst>
          </p:cNvPr>
          <p:cNvSpPr/>
          <p:nvPr/>
        </p:nvSpPr>
        <p:spPr>
          <a:xfrm>
            <a:off x="4031495" y="4365997"/>
            <a:ext cx="77018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Driver amplifier broke down, and it was temporarily replaced with an amplifier with low output power.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F1F1749-066F-4A53-81E1-BBD884F4003D}"/>
              </a:ext>
            </a:extLst>
          </p:cNvPr>
          <p:cNvSpPr/>
          <p:nvPr/>
        </p:nvSpPr>
        <p:spPr>
          <a:xfrm>
            <a:off x="2760077" y="5187998"/>
            <a:ext cx="912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/>
              <a:t>Sep.</a:t>
            </a:r>
            <a:endParaRPr lang="ja-JP" altLang="en-US" sz="2800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68CA961-8026-4D43-B6E1-490055FF1CB8}"/>
              </a:ext>
            </a:extLst>
          </p:cNvPr>
          <p:cNvSpPr/>
          <p:nvPr/>
        </p:nvSpPr>
        <p:spPr>
          <a:xfrm>
            <a:off x="3983048" y="5196441"/>
            <a:ext cx="58416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Beam acceleration up to final energy</a:t>
            </a:r>
          </a:p>
          <a:p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Position adjustment of extraction kicker</a:t>
            </a:r>
          </a:p>
          <a:p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Optimization of timing system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0C3A874-0755-4DDC-AEDF-45E908EE087D}"/>
              </a:ext>
            </a:extLst>
          </p:cNvPr>
          <p:cNvSpPr txBox="1"/>
          <p:nvPr/>
        </p:nvSpPr>
        <p:spPr>
          <a:xfrm>
            <a:off x="353134" y="3380712"/>
            <a:ext cx="2191325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Operation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time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i</a:t>
            </a:r>
            <a:r>
              <a:rPr kumimoji="1" lang="en-US" altLang="ja-JP" dirty="0">
                <a:solidFill>
                  <a:srgbClr val="FF0000"/>
                </a:solidFill>
              </a:rPr>
              <a:t>n 2019 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b="1" dirty="0">
                <a:solidFill>
                  <a:srgbClr val="FF0000"/>
                </a:solidFill>
              </a:rPr>
              <a:t>~ about 27 days</a:t>
            </a:r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479AE853-12A2-421B-930F-08E89CF9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2D4E51C6-3BD1-4EE0-8E29-2A7C0A685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id="{8C7EEF83-F29E-4E21-8CF8-2D4860C6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4443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5B6704-E0B6-4CB2-9ACF-1248287A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85" y="6422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Status of Beam Commissioning(2)</a:t>
            </a:r>
            <a:endParaRPr kumimoji="1" lang="ja-JP" altLang="en-US" sz="4000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EE9DBFB-3C33-4940-8FB3-71EBB017D93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4358" y="1233551"/>
            <a:ext cx="2638864" cy="11117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kumimoji="1" lang="en-US" altLang="ja-JP" sz="3200" dirty="0"/>
              <a:t>2019    </a:t>
            </a:r>
            <a:r>
              <a:rPr kumimoji="1" lang="en-US" altLang="ja-JP" dirty="0"/>
              <a:t>Oct. – 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en-US" altLang="ja-JP" sz="3200" dirty="0"/>
              <a:t>2020    </a:t>
            </a:r>
            <a:r>
              <a:rPr kumimoji="1" lang="en-US" altLang="ja-JP" dirty="0"/>
              <a:t>Feb.</a:t>
            </a:r>
            <a:endParaRPr kumimoji="1" lang="en-US" altLang="ja-JP" sz="32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3D9B9A4-5CE4-4FF7-BA57-FAA0EBED5CF2}"/>
              </a:ext>
            </a:extLst>
          </p:cNvPr>
          <p:cNvSpPr/>
          <p:nvPr/>
        </p:nvSpPr>
        <p:spPr>
          <a:xfrm>
            <a:off x="4385410" y="1121087"/>
            <a:ext cx="7116051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Installation of additional beam monitor</a:t>
            </a:r>
          </a:p>
          <a:p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Hight power test of extraction septum and kicker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Beam extraction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2813759-92D3-4CDA-A82F-1DE4D7C9496B}"/>
              </a:ext>
            </a:extLst>
          </p:cNvPr>
          <p:cNvSpPr txBox="1"/>
          <p:nvPr/>
        </p:nvSpPr>
        <p:spPr>
          <a:xfrm>
            <a:off x="4306375" y="3361505"/>
            <a:ext cx="717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Operation was suspended due to Covid-19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6A0EEF1-198C-4EBB-A7A6-7098F32FA6A0}"/>
              </a:ext>
            </a:extLst>
          </p:cNvPr>
          <p:cNvSpPr/>
          <p:nvPr/>
        </p:nvSpPr>
        <p:spPr>
          <a:xfrm>
            <a:off x="2032139" y="3295625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Apr. – Aug.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6E9431C-4593-4123-93CD-626DEFF01AE1}"/>
              </a:ext>
            </a:extLst>
          </p:cNvPr>
          <p:cNvSpPr/>
          <p:nvPr/>
        </p:nvSpPr>
        <p:spPr>
          <a:xfrm>
            <a:off x="1960003" y="3877994"/>
            <a:ext cx="20361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/>
              <a:t>Sep. – Nov.</a:t>
            </a:r>
            <a:endParaRPr lang="ja-JP" altLang="en-US" sz="2800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6A4EFFF-D0FF-4540-882F-D4C4C4FE0E28}"/>
              </a:ext>
            </a:extLst>
          </p:cNvPr>
          <p:cNvSpPr/>
          <p:nvPr/>
        </p:nvSpPr>
        <p:spPr>
          <a:xfrm>
            <a:off x="4362578" y="3952635"/>
            <a:ext cx="46955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Maintenance period</a:t>
            </a:r>
          </a:p>
          <a:p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Repair of water-cooling system 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D93FA4E-2A67-424A-AE48-7FAF1DF8DF86}"/>
              </a:ext>
            </a:extLst>
          </p:cNvPr>
          <p:cNvSpPr/>
          <p:nvPr/>
        </p:nvSpPr>
        <p:spPr>
          <a:xfrm>
            <a:off x="1983790" y="2503706"/>
            <a:ext cx="938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/>
              <a:t>Mar.</a:t>
            </a:r>
            <a:endParaRPr lang="ja-JP" altLang="en-US" sz="28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116269C-6873-49A5-BF7B-5A17D46056FE}"/>
              </a:ext>
            </a:extLst>
          </p:cNvPr>
          <p:cNvSpPr txBox="1"/>
          <p:nvPr/>
        </p:nvSpPr>
        <p:spPr>
          <a:xfrm>
            <a:off x="4306375" y="2481156"/>
            <a:ext cx="6404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Water-cooling system of injector cyclotron broke down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22D446A9-5E27-47FC-92C9-02B217FFF3F4}"/>
              </a:ext>
            </a:extLst>
          </p:cNvPr>
          <p:cNvCxnSpPr>
            <a:cxnSpLocks/>
          </p:cNvCxnSpPr>
          <p:nvPr/>
        </p:nvCxnSpPr>
        <p:spPr>
          <a:xfrm>
            <a:off x="495551" y="5098594"/>
            <a:ext cx="10320867" cy="443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A9BD988-FC0E-453C-8993-3BA64EF26292}"/>
              </a:ext>
            </a:extLst>
          </p:cNvPr>
          <p:cNvSpPr txBox="1"/>
          <p:nvPr/>
        </p:nvSpPr>
        <p:spPr>
          <a:xfrm>
            <a:off x="3419595" y="4858044"/>
            <a:ext cx="43935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chemeClr val="accent1">
                    <a:lumMod val="75000"/>
                  </a:schemeClr>
                </a:solidFill>
              </a:rPr>
              <a:t>Commissioning schedule</a:t>
            </a:r>
            <a:endParaRPr kumimoji="1" lang="ja-JP" alt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B17C5A1-8082-4FC0-9CC3-ABC75A9123E8}"/>
              </a:ext>
            </a:extLst>
          </p:cNvPr>
          <p:cNvSpPr/>
          <p:nvPr/>
        </p:nvSpPr>
        <p:spPr>
          <a:xfrm>
            <a:off x="1936051" y="5954912"/>
            <a:ext cx="1739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/>
              <a:t>Jan.-Mar.</a:t>
            </a:r>
            <a:endParaRPr lang="ja-JP" altLang="en-US" sz="28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F1BFB16-B5C5-484A-8034-7364104F69B2}"/>
              </a:ext>
            </a:extLst>
          </p:cNvPr>
          <p:cNvSpPr txBox="1"/>
          <p:nvPr/>
        </p:nvSpPr>
        <p:spPr>
          <a:xfrm>
            <a:off x="473155" y="5930765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2021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E4A3463-496D-46A9-B46F-A1EC10EEB29F}"/>
              </a:ext>
            </a:extLst>
          </p:cNvPr>
          <p:cNvSpPr/>
          <p:nvPr/>
        </p:nvSpPr>
        <p:spPr>
          <a:xfrm>
            <a:off x="1983790" y="5345990"/>
            <a:ext cx="931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/>
              <a:t>Dec.</a:t>
            </a:r>
            <a:endParaRPr lang="ja-JP" altLang="en-US" sz="28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706AF1B-6B35-4C8A-AAB3-89DF68BE44B2}"/>
              </a:ext>
            </a:extLst>
          </p:cNvPr>
          <p:cNvSpPr txBox="1"/>
          <p:nvPr/>
        </p:nvSpPr>
        <p:spPr>
          <a:xfrm>
            <a:off x="4215529" y="5452675"/>
            <a:ext cx="3201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Beam </a:t>
            </a:r>
            <a:r>
              <a:rPr lang="en-US" altLang="ja-JP" sz="2400" dirty="0"/>
              <a:t>commissioning</a:t>
            </a:r>
            <a:endParaRPr kumimoji="1" lang="ja-JP" altLang="en-US" sz="24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B86157A-6363-4649-8451-583945DBE9C7}"/>
              </a:ext>
            </a:extLst>
          </p:cNvPr>
          <p:cNvSpPr txBox="1"/>
          <p:nvPr/>
        </p:nvSpPr>
        <p:spPr>
          <a:xfrm>
            <a:off x="4195865" y="5985689"/>
            <a:ext cx="4657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Beam experiment </a:t>
            </a:r>
            <a:r>
              <a:rPr lang="en-US" altLang="ja-JP" sz="2400" dirty="0"/>
              <a:t>for </a:t>
            </a:r>
            <a:r>
              <a:rPr kumimoji="1" lang="en-US" altLang="ja-JP" sz="2400" dirty="0"/>
              <a:t>extraction</a:t>
            </a:r>
            <a:endParaRPr kumimoji="1" lang="ja-JP" altLang="en-US" sz="2400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0EF9B05-980A-4090-935F-29C7EA8D1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F83691-6048-4F3E-9402-6D5E7FE9C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CD81147-2C36-40A1-8E16-CF31C9DE0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9458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7E509C-7910-4015-A308-D814EAAB0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47" y="582561"/>
            <a:ext cx="11832905" cy="751290"/>
          </a:xfrm>
        </p:spPr>
        <p:txBody>
          <a:bodyPr>
            <a:normAutofit fontScale="90000"/>
          </a:bodyPr>
          <a:lstStyle/>
          <a:p>
            <a:r>
              <a:rPr lang="en-US" altLang="ja-JP" sz="4000" dirty="0"/>
              <a:t>Experimental condition of beam extraction</a:t>
            </a:r>
            <a:br>
              <a:rPr lang="en-US" altLang="ja-JP" sz="4000" dirty="0"/>
            </a:br>
            <a:endParaRPr lang="en-US" altLang="ja-JP" sz="4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7E573F-8F3E-49CE-840D-DAC61040E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454" y="1570352"/>
            <a:ext cx="10574906" cy="2352351"/>
          </a:xfrm>
        </p:spPr>
        <p:txBody>
          <a:bodyPr>
            <a:normAutofit/>
          </a:bodyPr>
          <a:lstStyle/>
          <a:p>
            <a:r>
              <a:rPr lang="en-US" altLang="ja-JP" dirty="0"/>
              <a:t>Particle: Proton from injector cyclotron</a:t>
            </a:r>
          </a:p>
          <a:p>
            <a:r>
              <a:rPr lang="en-US" altLang="ja-JP" dirty="0"/>
              <a:t>Injection energy: 10 MeV</a:t>
            </a:r>
          </a:p>
          <a:p>
            <a:r>
              <a:rPr kumimoji="1" lang="en-US" altLang="ja-JP" dirty="0"/>
              <a:t>Extraction energy: 75 MeV ( 1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 Stage), 100 MeV (2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 Stage)</a:t>
            </a:r>
          </a:p>
          <a:p>
            <a:r>
              <a:rPr kumimoji="1" lang="en-US" altLang="ja-JP" dirty="0"/>
              <a:t>Repetition rate: 20 Hz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99FBAA8-9795-4C73-952E-052984D0F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CE9F69E-AF79-4B28-A3EF-17A2DFCF1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CB180D7-1A76-4AAE-9ADE-D32EE93C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8412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0639" y="271746"/>
            <a:ext cx="9727809" cy="792088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Configuration </a:t>
            </a:r>
            <a:r>
              <a:rPr kumimoji="1" lang="en-US" altLang="ja-JP" dirty="0"/>
              <a:t>of Beam Extraction System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412776"/>
            <a:ext cx="4296994" cy="4032448"/>
          </a:xfrm>
        </p:spPr>
      </p:pic>
      <p:cxnSp>
        <p:nvCxnSpPr>
          <p:cNvPr id="4" name="直線矢印コネクタ 3"/>
          <p:cNvCxnSpPr/>
          <p:nvPr/>
        </p:nvCxnSpPr>
        <p:spPr>
          <a:xfrm flipV="1">
            <a:off x="6384032" y="2276872"/>
            <a:ext cx="0" cy="280831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>
            <a:off x="5735960" y="4725144"/>
            <a:ext cx="4752528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Freeform 32"/>
          <p:cNvSpPr>
            <a:spLocks/>
          </p:cNvSpPr>
          <p:nvPr/>
        </p:nvSpPr>
        <p:spPr bwMode="auto">
          <a:xfrm>
            <a:off x="5735960" y="2655481"/>
            <a:ext cx="4392488" cy="1648264"/>
          </a:xfrm>
          <a:custGeom>
            <a:avLst/>
            <a:gdLst>
              <a:gd name="T0" fmla="*/ 0 w 3555"/>
              <a:gd name="T1" fmla="*/ 827 h 1334"/>
              <a:gd name="T2" fmla="*/ 703 w 3555"/>
              <a:gd name="T3" fmla="*/ 784 h 1334"/>
              <a:gd name="T4" fmla="*/ 1272 w 3555"/>
              <a:gd name="T5" fmla="*/ 333 h 1334"/>
              <a:gd name="T6" fmla="*/ 2027 w 3555"/>
              <a:gd name="T7" fmla="*/ 1322 h 1334"/>
              <a:gd name="T8" fmla="*/ 2626 w 3555"/>
              <a:gd name="T9" fmla="*/ 403 h 1334"/>
              <a:gd name="T10" fmla="*/ 3104 w 3555"/>
              <a:gd name="T11" fmla="*/ 250 h 1334"/>
              <a:gd name="T12" fmla="*/ 3555 w 3555"/>
              <a:gd name="T13" fmla="*/ 0 h 1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55" h="1334">
                <a:moveTo>
                  <a:pt x="0" y="827"/>
                </a:moveTo>
                <a:cubicBezTo>
                  <a:pt x="117" y="820"/>
                  <a:pt x="491" y="866"/>
                  <a:pt x="703" y="784"/>
                </a:cubicBezTo>
                <a:cubicBezTo>
                  <a:pt x="915" y="702"/>
                  <a:pt x="1051" y="243"/>
                  <a:pt x="1272" y="333"/>
                </a:cubicBezTo>
                <a:cubicBezTo>
                  <a:pt x="1493" y="423"/>
                  <a:pt x="1801" y="1310"/>
                  <a:pt x="2027" y="1322"/>
                </a:cubicBezTo>
                <a:cubicBezTo>
                  <a:pt x="2253" y="1334"/>
                  <a:pt x="2447" y="582"/>
                  <a:pt x="2626" y="403"/>
                </a:cubicBezTo>
                <a:cubicBezTo>
                  <a:pt x="2805" y="224"/>
                  <a:pt x="2949" y="317"/>
                  <a:pt x="3104" y="250"/>
                </a:cubicBezTo>
                <a:cubicBezTo>
                  <a:pt x="3259" y="183"/>
                  <a:pt x="3461" y="52"/>
                  <a:pt x="3555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048328" y="4797152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Phase [deg.]</a:t>
            </a:r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 rot="16200000">
            <a:off x="5766198" y="263941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x [m]</a:t>
            </a:r>
            <a:endParaRPr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6204012" y="3552192"/>
            <a:ext cx="360040" cy="25767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9501718" y="2655481"/>
            <a:ext cx="432048" cy="46941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97642" y="3824328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Extraction</a:t>
            </a:r>
          </a:p>
          <a:p>
            <a:r>
              <a:rPr lang="en-US" altLang="ja-JP" dirty="0">
                <a:solidFill>
                  <a:schemeClr val="tx2"/>
                </a:solidFill>
              </a:rPr>
              <a:t>Kicker</a:t>
            </a:r>
            <a:endParaRPr lang="ja-JP" altLang="en-US" dirty="0">
              <a:solidFill>
                <a:schemeClr val="tx2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152138" y="3229027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Extraction</a:t>
            </a:r>
          </a:p>
          <a:p>
            <a:r>
              <a:rPr lang="en-US" altLang="ja-JP" dirty="0">
                <a:solidFill>
                  <a:schemeClr val="tx2"/>
                </a:solidFill>
              </a:rPr>
              <a:t>Septum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10498" y="5479893"/>
            <a:ext cx="9850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Extraction method : Fast extraction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Phase advance between kicker and septum: 440 deg.(4 cells)  </a:t>
            </a:r>
            <a:r>
              <a:rPr lang="ja-JP" altLang="en-US" sz="2400" dirty="0">
                <a:solidFill>
                  <a:srgbClr val="FF0000"/>
                </a:solidFill>
              </a:rPr>
              <a:t>≅ </a:t>
            </a:r>
            <a:r>
              <a:rPr lang="en-US" altLang="ja-JP" sz="2400" dirty="0">
                <a:solidFill>
                  <a:srgbClr val="FF0000"/>
                </a:solidFill>
              </a:rPr>
              <a:t>3 </a:t>
            </a:r>
            <a:r>
              <a:rPr lang="en-US" altLang="ja-JP" sz="2400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1ED0469-CE84-4F34-A998-34512D84D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BE070A-1CA4-4792-BB87-F1C9E6127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178D57D-9E90-4F46-B68C-8039A81D4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2537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E8D90B-7B98-4BC7-9017-591D778E2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1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Timing chart of beam acceleration and Extraction</a:t>
            </a:r>
            <a:endParaRPr kumimoji="1" lang="ja-JP" altLang="en-US" sz="3600" dirty="0"/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E468467B-F7FB-42A6-9AE0-B43EBC7BF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640273"/>
              </p:ext>
            </p:extLst>
          </p:nvPr>
        </p:nvGraphicFramePr>
        <p:xfrm>
          <a:off x="5869650" y="5273314"/>
          <a:ext cx="4567500" cy="96278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679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7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92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Gap Voltage </a:t>
                      </a:r>
                      <a:endParaRPr lang="ja-JP" sz="20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146515" marR="14651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900" kern="800" dirty="0">
                          <a:effectLst/>
                        </a:rPr>
                        <a:t> 3 .0 kV/cavity</a:t>
                      </a:r>
                      <a:endParaRPr lang="ja-JP" sz="21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146515" marR="14651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945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RF frequency</a:t>
                      </a:r>
                      <a:endParaRPr lang="ja-JP" sz="20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146515" marR="14651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900" kern="800" dirty="0">
                          <a:effectLst/>
                        </a:rPr>
                        <a:t> 1.5 – 4.2 MHz</a:t>
                      </a:r>
                    </a:p>
                  </a:txBody>
                  <a:tcPr marL="146515" marR="14651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945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ja-JP" sz="2000" dirty="0">
                          <a:effectLst/>
                          <a:latin typeface="+mn-lt"/>
                          <a:ea typeface="ＭＳ 明朝"/>
                          <a:cs typeface="Times New Roman" panose="02020603050405020304" pitchFamily="18" charset="0"/>
                        </a:rPr>
                        <a:t>Synchronous Phase </a:t>
                      </a:r>
                      <a:endParaRPr lang="ja-JP" sz="2000" dirty="0">
                        <a:effectLst/>
                        <a:latin typeface="+mn-lt"/>
                        <a:ea typeface="ＭＳ 明朝"/>
                        <a:cs typeface="Times New Roman" panose="02020603050405020304" pitchFamily="18" charset="0"/>
                      </a:endParaRPr>
                    </a:p>
                  </a:txBody>
                  <a:tcPr marL="146515" marR="14651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900" kern="800" dirty="0">
                          <a:effectLst/>
                        </a:rPr>
                        <a:t>20 deg.</a:t>
                      </a:r>
                    </a:p>
                  </a:txBody>
                  <a:tcPr marL="146515" marR="146515" marT="0" marB="0"/>
                </a:tc>
                <a:extLst>
                  <a:ext uri="{0D108BD9-81ED-4DB2-BD59-A6C34878D82A}">
                    <a16:rowId xmlns:a16="http://schemas.microsoft.com/office/drawing/2014/main" val="294347834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942B61-7D0E-4031-87AD-3593C9A8E397}"/>
              </a:ext>
            </a:extLst>
          </p:cNvPr>
          <p:cNvSpPr txBox="1"/>
          <p:nvPr/>
        </p:nvSpPr>
        <p:spPr>
          <a:xfrm>
            <a:off x="9433262" y="1325563"/>
            <a:ext cx="2085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Repetition rate: </a:t>
            </a:r>
          </a:p>
          <a:p>
            <a:r>
              <a:rPr kumimoji="1" lang="en-US" altLang="ja-JP" sz="2000" dirty="0"/>
              <a:t>20 Hz</a:t>
            </a:r>
            <a:endParaRPr kumimoji="1" lang="ja-JP" altLang="en-US" sz="2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E74E423-9F1E-41D9-A219-B3440B8B502E}"/>
              </a:ext>
            </a:extLst>
          </p:cNvPr>
          <p:cNvSpPr txBox="1"/>
          <p:nvPr/>
        </p:nvSpPr>
        <p:spPr>
          <a:xfrm>
            <a:off x="9433262" y="2138059"/>
            <a:ext cx="2478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Acceleration cycle: </a:t>
            </a:r>
          </a:p>
          <a:p>
            <a:r>
              <a:rPr lang="en-US" altLang="ja-JP" sz="2000" dirty="0"/>
              <a:t>5</a:t>
            </a:r>
            <a:r>
              <a:rPr kumimoji="1" lang="en-US" altLang="ja-JP" sz="2000" dirty="0"/>
              <a:t>0 Hz (20 </a:t>
            </a:r>
            <a:r>
              <a:rPr kumimoji="1" lang="en-US" altLang="ja-JP" sz="2000" dirty="0" err="1"/>
              <a:t>ms</a:t>
            </a:r>
            <a:r>
              <a:rPr kumimoji="1" lang="en-US" altLang="ja-JP" sz="2000" dirty="0"/>
              <a:t>)</a:t>
            </a:r>
            <a:endParaRPr kumimoji="1" lang="ja-JP" altLang="en-US" sz="2000" dirty="0"/>
          </a:p>
        </p:txBody>
      </p:sp>
      <p:pic>
        <p:nvPicPr>
          <p:cNvPr id="14" name="コンテンツ プレースホルダー 13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306AA937-5550-413F-8637-C14D4DE70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87" y="1105341"/>
            <a:ext cx="8531206" cy="4255224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CE2D7AF-4DCE-4C98-B9A9-5D16DB2C6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2020/11/30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B19077-71FF-4A04-A11F-9B0CDBEE4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FFA'20 workshop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60DFA767-0F06-42B5-899C-76AEE5CA7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760-7B12-4086-B02A-80B253403E29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31D6D2-F9F1-4E7F-B9C4-339AF2D6FCF2}"/>
              </a:ext>
            </a:extLst>
          </p:cNvPr>
          <p:cNvSpPr txBox="1"/>
          <p:nvPr/>
        </p:nvSpPr>
        <p:spPr>
          <a:xfrm>
            <a:off x="7001435" y="1879560"/>
            <a:ext cx="81785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75 MeV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01086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3807</TotalTime>
  <Words>1457</Words>
  <Application>Microsoft Office PowerPoint</Application>
  <PresentationFormat>ワイド画面</PresentationFormat>
  <Paragraphs>321</Paragraphs>
  <Slides>24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1" baseType="lpstr">
      <vt:lpstr>游ゴシック</vt:lpstr>
      <vt:lpstr>游ゴシック Light</vt:lpstr>
      <vt:lpstr>游明朝</vt:lpstr>
      <vt:lpstr>Arial</vt:lpstr>
      <vt:lpstr>Symbol</vt:lpstr>
      <vt:lpstr>Times New Roman</vt:lpstr>
      <vt:lpstr>Office テーマ</vt:lpstr>
      <vt:lpstr>Status of FFA accelerator  in Kyushu University</vt:lpstr>
      <vt:lpstr>Contents</vt:lpstr>
      <vt:lpstr>Overview of Accelerator Facility</vt:lpstr>
      <vt:lpstr>Construction status of accelerator facility</vt:lpstr>
      <vt:lpstr>Status of Beam Commissioning(1)</vt:lpstr>
      <vt:lpstr>Status of Beam Commissioning(2)</vt:lpstr>
      <vt:lpstr>Experimental condition of beam extraction </vt:lpstr>
      <vt:lpstr>Configuration of Beam Extraction System</vt:lpstr>
      <vt:lpstr>Timing chart of beam acceleration and Extraction</vt:lpstr>
      <vt:lpstr>Timing system</vt:lpstr>
      <vt:lpstr>Layout of beam monitors</vt:lpstr>
      <vt:lpstr>Beam profile monitor at extraction septum</vt:lpstr>
      <vt:lpstr>Vertical tune monitor</vt:lpstr>
      <vt:lpstr>Position adjustment system of extraction kicker</vt:lpstr>
      <vt:lpstr>Optimization of position and  excitation timing of extraction kicker magnet</vt:lpstr>
      <vt:lpstr>Optimization of position and dimensions of additional magnetic pole</vt:lpstr>
      <vt:lpstr>Experimental results</vt:lpstr>
      <vt:lpstr>Beam extraction</vt:lpstr>
      <vt:lpstr>Future plan</vt:lpstr>
      <vt:lpstr>Improvement of the magnet</vt:lpstr>
      <vt:lpstr>Neutron source with 100 MeV ERIT ring</vt:lpstr>
      <vt:lpstr>Demonstration of heavy Ion acceleration with FFA accelerator</vt:lpstr>
      <vt:lpstr>Construction of proton and neutron Irradiation room 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YONEMURA YUJIRO</dc:creator>
  <cp:lastModifiedBy>YONEMURA YUJIRO</cp:lastModifiedBy>
  <cp:revision>146</cp:revision>
  <dcterms:created xsi:type="dcterms:W3CDTF">2020-11-22T10:13:40Z</dcterms:created>
  <dcterms:modified xsi:type="dcterms:W3CDTF">2020-11-27T01:21:50Z</dcterms:modified>
</cp:coreProperties>
</file>