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363" r:id="rId4"/>
    <p:sldId id="356" r:id="rId5"/>
    <p:sldId id="287" r:id="rId6"/>
    <p:sldId id="259" r:id="rId7"/>
    <p:sldId id="262" r:id="rId8"/>
    <p:sldId id="362" r:id="rId9"/>
    <p:sldId id="261" r:id="rId10"/>
    <p:sldId id="263" r:id="rId11"/>
    <p:sldId id="264" r:id="rId12"/>
    <p:sldId id="279" r:id="rId13"/>
    <p:sldId id="280" r:id="rId14"/>
    <p:sldId id="289" r:id="rId15"/>
    <p:sldId id="281" r:id="rId16"/>
    <p:sldId id="282" r:id="rId17"/>
    <p:sldId id="359" r:id="rId18"/>
    <p:sldId id="350" r:id="rId19"/>
    <p:sldId id="284" r:id="rId20"/>
    <p:sldId id="277" r:id="rId21"/>
    <p:sldId id="361" r:id="rId22"/>
    <p:sldId id="285" r:id="rId23"/>
    <p:sldId id="344" r:id="rId24"/>
    <p:sldId id="290" r:id="rId25"/>
    <p:sldId id="345" r:id="rId26"/>
    <p:sldId id="296" r:id="rId27"/>
    <p:sldId id="283" r:id="rId28"/>
    <p:sldId id="297" r:id="rId29"/>
    <p:sldId id="346" r:id="rId30"/>
    <p:sldId id="360" r:id="rId31"/>
    <p:sldId id="2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14"/>
  </p:normalViewPr>
  <p:slideViewPr>
    <p:cSldViewPr snapToGrid="0" snapToObjects="1">
      <p:cViewPr varScale="1">
        <p:scale>
          <a:sx n="118" d="100"/>
          <a:sy n="118" d="100"/>
        </p:scale>
        <p:origin x="36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FB0A6-D0CF-4543-817A-8734BFD12CD0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5447E-D49D-F943-94BE-C574B1321F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487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D727B-AB83-DC4C-95C2-2A40E0BBE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054FC0-914C-1746-B761-5473F9A13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7BEC9-6AD3-3444-A630-BA384619E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4581-D282-E340-A36E-6BFA440F95D2}" type="datetime1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FF5B8-0F07-C842-AC49-9D2B1AB8F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216A7-3084-B244-B53B-C4BC5D92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121031-96E8-9140-9ED5-0EC6EF1ACC34}"/>
              </a:ext>
            </a:extLst>
          </p:cNvPr>
          <p:cNvGrpSpPr/>
          <p:nvPr userDrawn="1"/>
        </p:nvGrpSpPr>
        <p:grpSpPr>
          <a:xfrm>
            <a:off x="0" y="6060356"/>
            <a:ext cx="12192000" cy="797644"/>
            <a:chOff x="-1" y="6060356"/>
            <a:chExt cx="12212449" cy="7976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E6A2EB-D545-EC4B-B9FB-EF62EC221E62}"/>
                </a:ext>
              </a:extLst>
            </p:cNvPr>
            <p:cNvSpPr/>
            <p:nvPr/>
          </p:nvSpPr>
          <p:spPr>
            <a:xfrm>
              <a:off x="-1" y="6060356"/>
              <a:ext cx="12212449" cy="797644"/>
            </a:xfrm>
            <a:prstGeom prst="rect">
              <a:avLst/>
            </a:prstGeom>
            <a:solidFill>
              <a:srgbClr val="1B366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Bildergebnis für john adams institute logo">
              <a:extLst>
                <a:ext uri="{FF2B5EF4-FFF2-40B4-BE49-F238E27FC236}">
                  <a16:creationId xmlns:a16="http://schemas.microsoft.com/office/drawing/2014/main" id="{9E68D737-7866-2643-BE06-E0A1AA41FB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073860"/>
              <a:ext cx="2625139" cy="746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0" descr="Bildergebnis für university of oxford logo">
            <a:extLst>
              <a:ext uri="{FF2B5EF4-FFF2-40B4-BE49-F238E27FC236}">
                <a16:creationId xmlns:a16="http://schemas.microsoft.com/office/drawing/2014/main" id="{26AD27CC-DE9A-304D-B693-3C3EAD8C1C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260" y="6059492"/>
            <a:ext cx="2600739" cy="79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170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7AAF8-D7DC-E345-87D0-485BE9512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AEB30-8D8B-4447-BE05-BC63E00B4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DC4A5-6E87-0043-9BEA-881457315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2B5E-84B4-764E-9B08-12446D33F926}" type="datetime1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FFC52-5CDA-7745-9835-E91A11ABA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9BC0A-BAA2-8643-9A0F-929C7CE3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671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8DAA26-77C6-4F46-8CFF-430DBE39E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A25909-5C14-B949-82F3-770AC6A27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01985-78ED-3B43-8D14-4EA817DB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6D05-F2A5-0E40-A16B-E847D4E196E2}" type="datetime1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D222F-9128-5D47-9F56-E68094297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3423B-7E28-D241-A59B-1AFD1EBFC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322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8A61ED0-5797-6745-B03E-E36049AB10B3}"/>
              </a:ext>
            </a:extLst>
          </p:cNvPr>
          <p:cNvGrpSpPr/>
          <p:nvPr userDrawn="1"/>
        </p:nvGrpSpPr>
        <p:grpSpPr>
          <a:xfrm>
            <a:off x="0" y="6060356"/>
            <a:ext cx="12192000" cy="797644"/>
            <a:chOff x="-1" y="6060356"/>
            <a:chExt cx="12212449" cy="7976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E648EBB-B932-E94F-A1F9-2F5F98B84D8A}"/>
                </a:ext>
              </a:extLst>
            </p:cNvPr>
            <p:cNvSpPr/>
            <p:nvPr/>
          </p:nvSpPr>
          <p:spPr>
            <a:xfrm>
              <a:off x="-1" y="6060356"/>
              <a:ext cx="12212449" cy="797644"/>
            </a:xfrm>
            <a:prstGeom prst="rect">
              <a:avLst/>
            </a:prstGeom>
            <a:solidFill>
              <a:srgbClr val="1B366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Bildergebnis für john adams institute logo">
              <a:extLst>
                <a:ext uri="{FF2B5EF4-FFF2-40B4-BE49-F238E27FC236}">
                  <a16:creationId xmlns:a16="http://schemas.microsoft.com/office/drawing/2014/main" id="{6505BCDA-A160-984C-AF9A-0D730ED15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073860"/>
              <a:ext cx="2625139" cy="746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0" descr="Bildergebnis für university of oxford logo">
            <a:extLst>
              <a:ext uri="{FF2B5EF4-FFF2-40B4-BE49-F238E27FC236}">
                <a16:creationId xmlns:a16="http://schemas.microsoft.com/office/drawing/2014/main" id="{D8D82A39-AE66-F146-8D25-1409F6F59C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260" y="6059492"/>
            <a:ext cx="2600739" cy="79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2A69EB-DFFE-5943-B0B6-A928BF865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2F425-ECCE-6447-8728-11CC57624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26E0A-4407-4645-A0AA-CFD0E1FB1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28801" y="6356350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0BA54841-EB09-F84E-B4BE-AD676FC75598}" type="datetime1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1BB67-A1FC-0D43-86CB-9F799674E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FE839-9EE7-DF47-A090-B9191299C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9B4EE688-E13E-3541-A54F-7AF217CBC60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43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1784-BFF1-E644-96B3-725B3B61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8A0D6-8C90-284D-939B-A679314B1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719FC-A986-8541-B143-8023DF140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83A4E-5414-204C-996F-AA724E085EDF}" type="datetime1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1B2B6-1FF0-A14B-9A5E-6411905F9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C8D59-A8AB-4149-AD54-0CE77B27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54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A6E7E-7F55-104F-8277-CFA3831EB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503A5-E9A9-4D4A-BD4E-91291F1B2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65899-CD7E-7541-B0CD-1BADA51A3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53F72-A4B2-7647-8723-616F95A3A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D547-618A-554F-8552-D3B64BFFD0D3}" type="datetime1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0A990-33FF-4948-B425-260853D5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6FB5F-A466-1C48-9F60-3B16B4051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43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A5E66-1627-384B-A9AD-ED9FC6E5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7CEE0-CF5E-F14C-A805-24F04D8BC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CD59E-34F3-E046-8DDB-37FDFB62E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AE4BFB-D52C-8547-A5F8-2FC42A0DF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9C3FE-50AF-E34C-8F29-012A732C6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3F3D30-13F2-DA4B-B540-7CD5CE2A2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7017-9F89-0044-A644-547CE4C373B0}" type="datetime1">
              <a:rPr lang="en-GB" smtClean="0"/>
              <a:t>22/11/2020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D04134-149B-C34A-8F35-27702010E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57FA46-3725-6D46-BF6C-75620FC18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08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E47FE-2751-784A-B9CA-26DAD90D2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5F492-9B96-0F44-953A-E3A7F1DA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075E-B5C7-7741-9784-DFB4FD6CCA4A}" type="datetime1">
              <a:rPr lang="en-GB" smtClean="0"/>
              <a:t>22/11/2020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003D32-54C7-A941-A852-42C36D67B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B3198-694F-A84F-9A19-87F9D8F1D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26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41116F-1DE2-E047-BCD9-E9AF0314F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89128-00EA-344A-A742-24943F075EAD}" type="datetime1">
              <a:rPr lang="en-GB" smtClean="0"/>
              <a:t>22/11/2020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C58DF-D0AF-9E48-93FF-1E26126A2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A3349-EFEF-4843-B46A-EC564E59D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706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0D9DB-3D45-BB4B-BBB0-0F78446F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488BC-6A24-1540-857F-E26695241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BA6A8E-BE0E-2346-99F3-C6FF45B7D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1ED6E-17E7-F647-B6F6-2D5995622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486B-5D09-6D47-8D26-C01EBD8FBE29}" type="datetime1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0A6A62-8F19-C249-9779-432F138E6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67960-A82F-AD44-8135-C331A8A2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800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4D7B0-8E2E-464C-A109-51F4856D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C288F2-221F-DC4B-AFAE-2C1DB9B7D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EAA81-D6FC-764D-BBAD-181ED8DB4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E0349-193A-C24F-9F99-E4DC8886E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3899-FAE4-F341-A46F-CED2A5CFD72D}" type="datetime1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88C5D-55DC-A845-AE3A-3CA88CB7D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2DCB3-A518-3D40-9A4A-6B3C4D6F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071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1ABC39-B03C-B14F-A403-31C03813D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5C2AB-CA84-814E-B7DF-7A35699D1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B1912-F5EB-864D-8F50-21672D15B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D65BF-0E8A-894B-9BA5-3C2EC6E3831E}" type="datetime1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B4D86-0934-334D-9BCF-0CD9D8451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Lucy Martin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C6E0D-5D84-A341-AF11-A3B9AA83C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EE688-E13E-3541-A54F-7AF217CBC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05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d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d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ake.flowerdew@physics.ox.ac.uk" TargetMode="Externa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cds.cern.ch/record/94131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F5FBD-70BA-6D41-80ED-75DE757989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Experimental Investigation of Accelerator Beam Dynamics with a Linear Paul Trap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D2910F-A43B-5342-9D86-C9AD908552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Lucy Martin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FFA 2020</a:t>
            </a:r>
          </a:p>
        </p:txBody>
      </p:sp>
    </p:spTree>
    <p:extLst>
      <p:ext uri="{BB962C8B-B14F-4D97-AF65-F5344CB8AC3E}">
        <p14:creationId xmlns:p14="http://schemas.microsoft.com/office/powerpoint/2010/main" val="1151019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406A9D8-0A30-8445-9C8C-DE3F393EB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677" y="3626816"/>
            <a:ext cx="5423845" cy="2319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B8EC52-6E4A-204E-BFCF-9F9A13A5F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8" y="954154"/>
            <a:ext cx="6577034" cy="49810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27221A0-F545-6841-A930-3277834C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577" y="165346"/>
            <a:ext cx="6175513" cy="602282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Linear Paul Trap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945C5-E0DC-3444-8C65-1D856970B469}"/>
              </a:ext>
            </a:extLst>
          </p:cNvPr>
          <p:cNvSpPr txBox="1"/>
          <p:nvPr/>
        </p:nvSpPr>
        <p:spPr>
          <a:xfrm>
            <a:off x="6677512" y="2831075"/>
            <a:ext cx="6787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Ions confined longitudinally with </a:t>
            </a:r>
            <a:r>
              <a:rPr lang="en-US" sz="2000" dirty="0">
                <a:solidFill>
                  <a:srgbClr val="FF0000"/>
                </a:solidFill>
              </a:rPr>
              <a:t>end caps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57DA1C-AAC7-A54C-8A9E-04E1A278F516}"/>
              </a:ext>
            </a:extLst>
          </p:cNvPr>
          <p:cNvSpPr txBox="1"/>
          <p:nvPr/>
        </p:nvSpPr>
        <p:spPr>
          <a:xfrm>
            <a:off x="6677512" y="969223"/>
            <a:ext cx="5390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Argon gas introduced to vessel at ~10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-7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mbar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D87F7A-2081-A24F-9EFF-A16D39BFC26E}"/>
              </a:ext>
            </a:extLst>
          </p:cNvPr>
          <p:cNvSpPr txBox="1"/>
          <p:nvPr/>
        </p:nvSpPr>
        <p:spPr>
          <a:xfrm>
            <a:off x="6677512" y="1561944"/>
            <a:ext cx="6073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en-US" sz="2000" dirty="0">
                <a:solidFill>
                  <a:srgbClr val="FF0000"/>
                </a:solidFill>
              </a:rPr>
              <a:t>Electron gun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ionises Ar in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trapping region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575EF7-572C-D34C-95CD-40ABFD7B5231}"/>
              </a:ext>
            </a:extLst>
          </p:cNvPr>
          <p:cNvSpPr/>
          <p:nvPr/>
        </p:nvSpPr>
        <p:spPr>
          <a:xfrm>
            <a:off x="6677512" y="2205670"/>
            <a:ext cx="53188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Ions confined transversely via </a:t>
            </a:r>
            <a:r>
              <a:rPr lang="en-US" sz="2000" dirty="0">
                <a:solidFill>
                  <a:srgbClr val="FF0000"/>
                </a:solidFill>
              </a:rPr>
              <a:t>4 cylindrical rods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0EB1974C-258E-E448-A46B-4F2598F19958}"/>
              </a:ext>
            </a:extLst>
          </p:cNvPr>
          <p:cNvSpPr/>
          <p:nvPr/>
        </p:nvSpPr>
        <p:spPr>
          <a:xfrm>
            <a:off x="8852822" y="2635251"/>
            <a:ext cx="197268" cy="1572808"/>
          </a:xfrm>
          <a:prstGeom prst="downArrow">
            <a:avLst>
              <a:gd name="adj1" fmla="val 58544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976ED549-2C0D-004A-85D1-E1B2E8729B9E}"/>
              </a:ext>
            </a:extLst>
          </p:cNvPr>
          <p:cNvSpPr/>
          <p:nvPr/>
        </p:nvSpPr>
        <p:spPr>
          <a:xfrm rot="2739199">
            <a:off x="10295206" y="3130402"/>
            <a:ext cx="240450" cy="1132680"/>
          </a:xfrm>
          <a:prstGeom prst="downArrow">
            <a:avLst>
              <a:gd name="adj1" fmla="val 58544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6F5F76-57B0-F942-B1CC-E9AE177B0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2C05-0A19-AD4A-BC2A-8B36ADD44034}" type="datetime1">
              <a:rPr lang="en-GB" smtClean="0"/>
              <a:t>22/11/2020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AD205C-83FE-9E4C-A686-133ABA051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E5F7B-F50B-894D-8B03-A1754FB0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EFCC6-1FC9-B64B-9E76-32C7CEABD3A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2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A1CA8-C02F-8C4A-BB6E-42106FEE55F1}"/>
              </a:ext>
            </a:extLst>
          </p:cNvPr>
          <p:cNvSpPr/>
          <p:nvPr/>
        </p:nvSpPr>
        <p:spPr>
          <a:xfrm>
            <a:off x="224141" y="1547241"/>
            <a:ext cx="7620000" cy="2962975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8F1752-0B6B-A641-A24C-42B52BFCF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48" y="182990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Past experiments on LPTs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DED943-3125-B848-A202-4F68F2250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41" y="1749214"/>
            <a:ext cx="10515600" cy="2814693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Coherent motion</a:t>
            </a: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Excitation of dipole and quadrupole resonances</a:t>
            </a: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Study of how resonances interact at half integer tunes</a:t>
            </a: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Studying resonance crossing for FFAs*</a:t>
            </a: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Halo and beam size growth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87676-8FC0-1E4F-A573-1E22C31C2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23" y="2585049"/>
            <a:ext cx="4395536" cy="329665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8BF74F-D85E-9F4C-934C-A611F2F81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749F-8F0D-2B41-9F1E-0CE6CAFB36C9}" type="datetime1">
              <a:rPr lang="en-GB" smtClean="0"/>
              <a:t>22/11/2020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6E1F5A-D8EF-7649-81E0-4E3A5E9DB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AA4070E-AEDB-AF41-9DBC-AF2AC810C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8996A0-71B6-5F4F-AAEA-4DAAB820F180}"/>
              </a:ext>
            </a:extLst>
          </p:cNvPr>
          <p:cNvSpPr/>
          <p:nvPr/>
        </p:nvSpPr>
        <p:spPr>
          <a:xfrm>
            <a:off x="0" y="5697035"/>
            <a:ext cx="5345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*https://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doi.org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/10.1103/PhysRevSTAB.18.034001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66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2DE91-382B-F044-B122-3F58BBB99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123" y="107289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Experimental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1BD45-03FE-9F41-B0B4-7379B1AF4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6" y="1432852"/>
            <a:ext cx="10976811" cy="5118184"/>
          </a:xfrm>
        </p:spPr>
        <p:txBody>
          <a:bodyPr/>
          <a:lstStyle/>
          <a:p>
            <a:pPr>
              <a:buClr>
                <a:srgbClr val="0070C0"/>
              </a:buClr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simple </a:t>
            </a:r>
            <a:r>
              <a:rPr lang="en-GB" dirty="0">
                <a:solidFill>
                  <a:srgbClr val="0070C0"/>
                </a:solidFill>
              </a:rPr>
              <a:t>FODO cell</a:t>
            </a:r>
            <a:r>
              <a:rPr lang="en-GB" dirty="0"/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created using a </a:t>
            </a:r>
            <a:r>
              <a:rPr lang="en-GB" dirty="0">
                <a:solidFill>
                  <a:srgbClr val="0070C0"/>
                </a:solidFill>
              </a:rPr>
              <a:t>sine wave</a:t>
            </a:r>
          </a:p>
          <a:p>
            <a:pPr lvl="1">
              <a:buClr>
                <a:srgbClr val="0070C0"/>
              </a:buClr>
            </a:pPr>
            <a:r>
              <a:rPr lang="en-GB" dirty="0">
                <a:solidFill>
                  <a:srgbClr val="0070C0"/>
                </a:solidFill>
              </a:rPr>
              <a:t>1 MHz</a:t>
            </a:r>
          </a:p>
          <a:p>
            <a:pPr>
              <a:buClr>
                <a:srgbClr val="0070C0"/>
              </a:buClr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System scans across a</a:t>
            </a:r>
            <a:r>
              <a:rPr lang="en-GB" dirty="0"/>
              <a:t> </a:t>
            </a:r>
            <a:r>
              <a:rPr lang="en-GB" dirty="0">
                <a:solidFill>
                  <a:srgbClr val="0070C0"/>
                </a:solidFill>
              </a:rPr>
              <a:t>large range of tunes</a:t>
            </a:r>
          </a:p>
          <a:p>
            <a:pPr>
              <a:buClr>
                <a:srgbClr val="0070C0"/>
              </a:buClr>
            </a:pPr>
            <a:endParaRPr lang="en-GB" dirty="0">
              <a:solidFill>
                <a:srgbClr val="0070C0"/>
              </a:solidFill>
            </a:endParaRP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Ions are created at the optimal tune </a:t>
            </a: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Tune is then changed to the desired operating point by </a:t>
            </a:r>
            <a:r>
              <a:rPr lang="en-GB" dirty="0">
                <a:solidFill>
                  <a:srgbClr val="FF0000"/>
                </a:solidFill>
              </a:rPr>
              <a:t>changing voltage</a:t>
            </a: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this tune </a:t>
            </a:r>
            <a:r>
              <a:rPr lang="en-GB" dirty="0">
                <a:solidFill>
                  <a:srgbClr val="FF0000"/>
                </a:solidFill>
              </a:rPr>
              <a:t>ions are stored for a given time (</a:t>
            </a:r>
            <a:r>
              <a:rPr lang="en-GB" dirty="0" err="1">
                <a:solidFill>
                  <a:srgbClr val="FF0000"/>
                </a:solidFill>
              </a:rPr>
              <a:t>eg.</a:t>
            </a:r>
            <a:r>
              <a:rPr lang="en-GB" dirty="0">
                <a:solidFill>
                  <a:srgbClr val="FF0000"/>
                </a:solidFill>
              </a:rPr>
              <a:t> 100ms) </a:t>
            </a: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Ions are then </a:t>
            </a:r>
            <a:r>
              <a:rPr lang="en-GB" dirty="0">
                <a:solidFill>
                  <a:srgbClr val="FF0000"/>
                </a:solidFill>
              </a:rPr>
              <a:t>extracted onto an Micro Channel Plate (MCP)</a:t>
            </a:r>
            <a:r>
              <a:rPr lang="en-GB" dirty="0"/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 a Faraday cup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1371C-ED0B-2E40-83CD-EF5190CB9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" r="6750" b="8935"/>
          <a:stretch/>
        </p:blipFill>
        <p:spPr>
          <a:xfrm>
            <a:off x="8034579" y="1009935"/>
            <a:ext cx="3780431" cy="257781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EDAD0-438B-7145-826D-9514A4EE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83F7-B213-EC43-BB2E-D9B81377B5D3}" type="datetime1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0DD438-99C9-EB41-8593-C596230A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02EA2-8183-134F-8029-76C9F3B95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655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817CB91-1975-EE41-8969-D7B37F497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480"/>
            <a:ext cx="6423996" cy="4817997"/>
          </a:xfr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90990FA4-A1E6-5847-BA7C-E88BCF27D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297" y="390560"/>
            <a:ext cx="10515600" cy="660111"/>
          </a:xfrm>
        </p:spPr>
        <p:txBody>
          <a:bodyPr>
            <a:noAutofit/>
          </a:bodyPr>
          <a:lstStyle/>
          <a:p>
            <a:pPr algn="ctr"/>
            <a:r>
              <a:rPr lang="en-GB" dirty="0"/>
              <a:t>Diagnostics and Calibration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C73EC-2ABE-5645-A13A-339EA1202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822" y="1642304"/>
            <a:ext cx="3009663" cy="2257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1FF134-D54E-8B43-9FB9-861BAA8D21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29" t="12793" r="10407" b="11713"/>
          <a:stretch/>
        </p:blipFill>
        <p:spPr>
          <a:xfrm>
            <a:off x="9062462" y="1634833"/>
            <a:ext cx="3044315" cy="2257247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9579DCE-358B-4D43-BE4F-FE1A0DDC5448}"/>
              </a:ext>
            </a:extLst>
          </p:cNvPr>
          <p:cNvSpPr/>
          <p:nvPr/>
        </p:nvSpPr>
        <p:spPr>
          <a:xfrm>
            <a:off x="8504523" y="2476459"/>
            <a:ext cx="1115878" cy="5889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93E85F-3BEF-A341-9F36-60862D4B36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0" t="7897" b="50253"/>
          <a:stretch/>
        </p:blipFill>
        <p:spPr>
          <a:xfrm>
            <a:off x="6228097" y="4422379"/>
            <a:ext cx="5485850" cy="13984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2386A7-D2B0-7F4E-9F23-79A6053A52E1}"/>
              </a:ext>
            </a:extLst>
          </p:cNvPr>
          <p:cNvSpPr txBox="1"/>
          <p:nvPr/>
        </p:nvSpPr>
        <p:spPr>
          <a:xfrm>
            <a:off x="7039352" y="1177210"/>
            <a:ext cx="3863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MCP image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CF295-2F2F-7341-A4A0-0A241D46F681}"/>
              </a:ext>
            </a:extLst>
          </p:cNvPr>
          <p:cNvSpPr txBox="1"/>
          <p:nvPr/>
        </p:nvSpPr>
        <p:spPr>
          <a:xfrm>
            <a:off x="7039352" y="3978584"/>
            <a:ext cx="3863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Faraday cup signal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CCD60-B0A4-3748-81F3-CE8553D8EC1F}"/>
              </a:ext>
            </a:extLst>
          </p:cNvPr>
          <p:cNvSpPr/>
          <p:nvPr/>
        </p:nvSpPr>
        <p:spPr>
          <a:xfrm>
            <a:off x="3006508" y="5705591"/>
            <a:ext cx="789709" cy="230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E495D7-4BC4-184B-8AC9-F4036F21B807}"/>
              </a:ext>
            </a:extLst>
          </p:cNvPr>
          <p:cNvSpPr txBox="1"/>
          <p:nvPr/>
        </p:nvSpPr>
        <p:spPr>
          <a:xfrm>
            <a:off x="2893440" y="5666984"/>
            <a:ext cx="2213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Cell tune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82DAFE-CDE9-EA4B-8477-A77715A9BB47}"/>
              </a:ext>
            </a:extLst>
          </p:cNvPr>
          <p:cNvCxnSpPr>
            <a:cxnSpLocks/>
          </p:cNvCxnSpPr>
          <p:nvPr/>
        </p:nvCxnSpPr>
        <p:spPr>
          <a:xfrm>
            <a:off x="9715500" y="2098439"/>
            <a:ext cx="1891146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8C4ECFC-1657-E34F-9162-6418B66BF8C0}"/>
              </a:ext>
            </a:extLst>
          </p:cNvPr>
          <p:cNvSpPr txBox="1"/>
          <p:nvPr/>
        </p:nvSpPr>
        <p:spPr>
          <a:xfrm>
            <a:off x="10363938" y="1788721"/>
            <a:ext cx="1009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17 mm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8F01DB-20AF-F34B-9087-08C07491C5C9}"/>
              </a:ext>
            </a:extLst>
          </p:cNvPr>
          <p:cNvCxnSpPr/>
          <p:nvPr/>
        </p:nvCxnSpPr>
        <p:spPr>
          <a:xfrm>
            <a:off x="1163782" y="1527464"/>
            <a:ext cx="4364182" cy="0"/>
          </a:xfrm>
          <a:prstGeom prst="straightConnector1">
            <a:avLst/>
          </a:prstGeom>
          <a:ln w="2222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17698DE-90B7-0C40-8B6B-27E7486E7064}"/>
              </a:ext>
            </a:extLst>
          </p:cNvPr>
          <p:cNvSpPr txBox="1"/>
          <p:nvPr/>
        </p:nvSpPr>
        <p:spPr>
          <a:xfrm>
            <a:off x="2282537" y="1244773"/>
            <a:ext cx="3813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Tune scan takes ~ 2 hours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8E5A35-BF4D-8847-ADA9-D9EB21A80AF6}"/>
              </a:ext>
            </a:extLst>
          </p:cNvPr>
          <p:cNvCxnSpPr>
            <a:cxnSpLocks/>
          </p:cNvCxnSpPr>
          <p:nvPr/>
        </p:nvCxnSpPr>
        <p:spPr>
          <a:xfrm>
            <a:off x="7692887" y="4924466"/>
            <a:ext cx="496956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A63E5F7-8281-A942-9F1E-D3FA77FA8C33}"/>
              </a:ext>
            </a:extLst>
          </p:cNvPr>
          <p:cNvSpPr txBox="1"/>
          <p:nvPr/>
        </p:nvSpPr>
        <p:spPr>
          <a:xfrm>
            <a:off x="7836171" y="4576267"/>
            <a:ext cx="1009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200 </a:t>
            </a:r>
            <a:r>
              <a:rPr lang="en-GB" sz="14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GB" sz="14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0CDA24-13B3-6C4C-86F1-459F5DE6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D1CB7-1415-2E4A-B344-5C0D8C233DCB}" type="datetime1">
              <a:rPr lang="en-GB" smtClean="0"/>
              <a:t>22/11/2020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3F13D77-339B-C247-95D9-2E43C90AB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046200C-C20C-D444-9011-D99E71BE0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227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4502-D789-8C4A-8FA5-B223DB861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5634"/>
            <a:ext cx="10515600" cy="340725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want to know the location of (and understand!) dangerous resonances to help with the understanding and operation of current machines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want to investigate novel schemes for storing high intensity beams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52AF08AC-0D10-EB46-A354-AC1660FDA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53" y="748089"/>
            <a:ext cx="10515600" cy="660111"/>
          </a:xfrm>
        </p:spPr>
        <p:txBody>
          <a:bodyPr>
            <a:noAutofit/>
          </a:bodyPr>
          <a:lstStyle/>
          <a:p>
            <a:pPr algn="ctr"/>
            <a:r>
              <a:rPr lang="en-GB" dirty="0"/>
              <a:t>What can we discover using IBEX?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992A7A-4EDF-C146-943E-6287F26C6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72D-8B71-4B40-A2E4-DE4348533459}" type="datetime1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1961D-5DF4-BF45-8EA4-6062BF19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03D53-1EC0-0947-B2B0-3D557A05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391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B13E32-9F8E-4543-A594-1C0240526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3520"/>
            <a:ext cx="10515600" cy="924029"/>
          </a:xfrm>
        </p:spPr>
        <p:txBody>
          <a:bodyPr/>
          <a:lstStyle/>
          <a:p>
            <a:pPr marL="742950" indent="-742950" algn="ctr">
              <a:buFont typeface="+mj-lt"/>
              <a:buAutoNum type="arabicPeriod"/>
            </a:pPr>
            <a:r>
              <a:rPr lang="en-GB" dirty="0"/>
              <a:t>Resonant conditions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B86670-4085-584E-81EF-F8C801182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86" y="1052437"/>
            <a:ext cx="10967113" cy="503906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Incoherent resonant condition:</a:t>
            </a:r>
          </a:p>
          <a:p>
            <a:pPr marL="0" indent="0">
              <a:buNone/>
            </a:pPr>
            <a:endParaRPr lang="en-GB" sz="2400" dirty="0"/>
          </a:p>
          <a:p>
            <a:pPr>
              <a:buClr>
                <a:srgbClr val="FF0000"/>
              </a:buClr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a small multipole perturbation of </a:t>
            </a:r>
            <a:r>
              <a:rPr lang="en-GB" sz="2400" dirty="0">
                <a:solidFill>
                  <a:srgbClr val="FF0000"/>
                </a:solidFill>
              </a:rPr>
              <a:t>order m</a:t>
            </a:r>
            <a:r>
              <a:rPr lang="en-GB" sz="2400" dirty="0"/>
              <a:t> 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FF0000"/>
                </a:solidFill>
              </a:rPr>
              <a:t>harmonic n</a:t>
            </a:r>
            <a:endParaRPr lang="en-GB" sz="2400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  <a:p>
            <a:pPr>
              <a:buClr>
                <a:srgbClr val="FF0000"/>
              </a:buClr>
            </a:pPr>
            <a:r>
              <a:rPr lang="en-GB" sz="24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GB" sz="2400" dirty="0">
                <a:solidFill>
                  <a:srgbClr val="FF0000"/>
                </a:solidFill>
              </a:rPr>
              <a:t>Q</a:t>
            </a:r>
            <a:r>
              <a:rPr lang="en-GB" sz="2400" dirty="0"/>
              <a:t> =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incoherent tune shift</a:t>
            </a:r>
          </a:p>
          <a:p>
            <a:pPr>
              <a:buClr>
                <a:srgbClr val="FF0000"/>
              </a:buClr>
            </a:pPr>
            <a:r>
              <a:rPr lang="en-GB" sz="2400" dirty="0">
                <a:solidFill>
                  <a:srgbClr val="FF0000"/>
                </a:solidFill>
              </a:rPr>
              <a:t>Q</a:t>
            </a:r>
            <a:r>
              <a:rPr lang="en-GB" sz="2400" baseline="-25000" dirty="0">
                <a:solidFill>
                  <a:srgbClr val="FF0000"/>
                </a:solidFill>
              </a:rPr>
              <a:t>0</a:t>
            </a:r>
            <a:r>
              <a:rPr lang="en-GB" sz="2400" dirty="0"/>
              <a:t> =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tune set by accelerator (bare tune)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too simple: In high intensity case beam size changes</a:t>
            </a: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Needs to be solved </a:t>
            </a:r>
            <a:r>
              <a:rPr lang="en-GB" sz="2400" dirty="0">
                <a:solidFill>
                  <a:srgbClr val="FF0000"/>
                </a:solidFill>
              </a:rPr>
              <a:t>self consistently</a:t>
            </a:r>
            <a:r>
              <a:rPr lang="en-GB" sz="2400" baseline="30000" dirty="0">
                <a:solidFill>
                  <a:srgbClr val="FF0000"/>
                </a:solidFill>
              </a:rPr>
              <a:t>1</a:t>
            </a:r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Solutions for m=2 can be found from the envelope equations describing beam size</a:t>
            </a: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But more generally the system is solved using linearized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Vlasov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Poisson equations: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7096B5-94E9-444A-ABB8-9A34B398D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34" y="932311"/>
            <a:ext cx="2645557" cy="7591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A6F7EF-27B2-B94F-9EFA-F702C2F80741}"/>
              </a:ext>
            </a:extLst>
          </p:cNvPr>
          <p:cNvGrpSpPr/>
          <p:nvPr/>
        </p:nvGrpSpPr>
        <p:grpSpPr>
          <a:xfrm>
            <a:off x="8490534" y="1059513"/>
            <a:ext cx="2387421" cy="441766"/>
            <a:chOff x="4706911" y="1484026"/>
            <a:chExt cx="2968053" cy="58313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F19C5E6-FB52-6441-AE29-EB19E410EC62}"/>
                </a:ext>
              </a:extLst>
            </p:cNvPr>
            <p:cNvCxnSpPr/>
            <p:nvPr/>
          </p:nvCxnSpPr>
          <p:spPr>
            <a:xfrm>
              <a:off x="4706911" y="1484026"/>
              <a:ext cx="2968053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B51E8EF-CAF2-4C40-B8C9-D3554C3D3871}"/>
                </a:ext>
              </a:extLst>
            </p:cNvPr>
            <p:cNvCxnSpPr/>
            <p:nvPr/>
          </p:nvCxnSpPr>
          <p:spPr>
            <a:xfrm>
              <a:off x="4706911" y="2067156"/>
              <a:ext cx="2968053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541D144-BDB2-864A-9DD8-D926F7FBEFBC}"/>
                </a:ext>
              </a:extLst>
            </p:cNvPr>
            <p:cNvSpPr/>
            <p:nvPr/>
          </p:nvSpPr>
          <p:spPr>
            <a:xfrm>
              <a:off x="4706911" y="1664152"/>
              <a:ext cx="314793" cy="25483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084E90F-14E0-504F-8A97-5A96E50B38C8}"/>
                </a:ext>
              </a:extLst>
            </p:cNvPr>
            <p:cNvSpPr/>
            <p:nvPr/>
          </p:nvSpPr>
          <p:spPr>
            <a:xfrm>
              <a:off x="5021704" y="1630092"/>
              <a:ext cx="2001188" cy="288893"/>
            </a:xfrm>
            <a:custGeom>
              <a:avLst/>
              <a:gdLst>
                <a:gd name="connsiteX0" fmla="*/ 0 w 4841822"/>
                <a:gd name="connsiteY0" fmla="*/ 1211229 h 2021020"/>
                <a:gd name="connsiteX1" fmla="*/ 944380 w 4841822"/>
                <a:gd name="connsiteY1" fmla="*/ 176908 h 2021020"/>
                <a:gd name="connsiteX2" fmla="*/ 2338465 w 4841822"/>
                <a:gd name="connsiteY2" fmla="*/ 2020698 h 2021020"/>
                <a:gd name="connsiteX3" fmla="*/ 3912432 w 4841822"/>
                <a:gd name="connsiteY3" fmla="*/ 12016 h 2021020"/>
                <a:gd name="connsiteX4" fmla="*/ 4841822 w 4841822"/>
                <a:gd name="connsiteY4" fmla="*/ 1181249 h 202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1822" h="2021020">
                  <a:moveTo>
                    <a:pt x="0" y="1211229"/>
                  </a:moveTo>
                  <a:cubicBezTo>
                    <a:pt x="277318" y="626612"/>
                    <a:pt x="554636" y="41996"/>
                    <a:pt x="944380" y="176908"/>
                  </a:cubicBezTo>
                  <a:cubicBezTo>
                    <a:pt x="1334124" y="311819"/>
                    <a:pt x="1843790" y="2048180"/>
                    <a:pt x="2338465" y="2020698"/>
                  </a:cubicBezTo>
                  <a:cubicBezTo>
                    <a:pt x="2833140" y="1993216"/>
                    <a:pt x="3495206" y="151924"/>
                    <a:pt x="3912432" y="12016"/>
                  </a:cubicBezTo>
                  <a:cubicBezTo>
                    <a:pt x="4329658" y="-127892"/>
                    <a:pt x="4606976" y="996370"/>
                    <a:pt x="4841822" y="118124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26D7C573-60AA-C945-AF07-6F1C5E93E42E}"/>
                </a:ext>
              </a:extLst>
            </p:cNvPr>
            <p:cNvSpPr/>
            <p:nvPr/>
          </p:nvSpPr>
          <p:spPr>
            <a:xfrm rot="5400000">
              <a:off x="6992910" y="1648174"/>
              <a:ext cx="329787" cy="26982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D356BF-2A00-924C-818D-710437F826D6}"/>
              </a:ext>
            </a:extLst>
          </p:cNvPr>
          <p:cNvGrpSpPr/>
          <p:nvPr/>
        </p:nvGrpSpPr>
        <p:grpSpPr>
          <a:xfrm>
            <a:off x="8606447" y="3429000"/>
            <a:ext cx="1963841" cy="853559"/>
            <a:chOff x="869430" y="1499016"/>
            <a:chExt cx="2638268" cy="113628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EE44DE9-F37A-094C-B6B4-F787FA61A341}"/>
                </a:ext>
              </a:extLst>
            </p:cNvPr>
            <p:cNvGrpSpPr/>
            <p:nvPr/>
          </p:nvGrpSpPr>
          <p:grpSpPr>
            <a:xfrm>
              <a:off x="869430" y="1499016"/>
              <a:ext cx="2638268" cy="1136280"/>
              <a:chOff x="869430" y="932364"/>
              <a:chExt cx="4841822" cy="1702932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EFE9058-744F-2441-A1A5-D2B2930B4979}"/>
                  </a:ext>
                </a:extLst>
              </p:cNvPr>
              <p:cNvSpPr/>
              <p:nvPr/>
            </p:nvSpPr>
            <p:spPr>
              <a:xfrm>
                <a:off x="869430" y="932364"/>
                <a:ext cx="4841822" cy="851466"/>
              </a:xfrm>
              <a:custGeom>
                <a:avLst/>
                <a:gdLst>
                  <a:gd name="connsiteX0" fmla="*/ 0 w 4841822"/>
                  <a:gd name="connsiteY0" fmla="*/ 1211229 h 2021020"/>
                  <a:gd name="connsiteX1" fmla="*/ 944380 w 4841822"/>
                  <a:gd name="connsiteY1" fmla="*/ 176908 h 2021020"/>
                  <a:gd name="connsiteX2" fmla="*/ 2338465 w 4841822"/>
                  <a:gd name="connsiteY2" fmla="*/ 2020698 h 2021020"/>
                  <a:gd name="connsiteX3" fmla="*/ 3912432 w 4841822"/>
                  <a:gd name="connsiteY3" fmla="*/ 12016 h 2021020"/>
                  <a:gd name="connsiteX4" fmla="*/ 4841822 w 4841822"/>
                  <a:gd name="connsiteY4" fmla="*/ 1181249 h 202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822" h="2021020">
                    <a:moveTo>
                      <a:pt x="0" y="1211229"/>
                    </a:moveTo>
                    <a:cubicBezTo>
                      <a:pt x="277318" y="626612"/>
                      <a:pt x="554636" y="41996"/>
                      <a:pt x="944380" y="176908"/>
                    </a:cubicBezTo>
                    <a:cubicBezTo>
                      <a:pt x="1334124" y="311819"/>
                      <a:pt x="1843790" y="2048180"/>
                      <a:pt x="2338465" y="2020698"/>
                    </a:cubicBezTo>
                    <a:cubicBezTo>
                      <a:pt x="2833140" y="1993216"/>
                      <a:pt x="3495206" y="151924"/>
                      <a:pt x="3912432" y="12016"/>
                    </a:cubicBezTo>
                    <a:cubicBezTo>
                      <a:pt x="4329658" y="-127892"/>
                      <a:pt x="4606976" y="996370"/>
                      <a:pt x="4841822" y="1181249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B505E38-DDDD-6D45-B2C9-FFFDD296F406}"/>
                  </a:ext>
                </a:extLst>
              </p:cNvPr>
              <p:cNvSpPr/>
              <p:nvPr/>
            </p:nvSpPr>
            <p:spPr>
              <a:xfrm>
                <a:off x="869430" y="1783830"/>
                <a:ext cx="4841822" cy="851466"/>
              </a:xfrm>
              <a:custGeom>
                <a:avLst/>
                <a:gdLst>
                  <a:gd name="connsiteX0" fmla="*/ 0 w 4841822"/>
                  <a:gd name="connsiteY0" fmla="*/ 1211229 h 2021020"/>
                  <a:gd name="connsiteX1" fmla="*/ 944380 w 4841822"/>
                  <a:gd name="connsiteY1" fmla="*/ 176908 h 2021020"/>
                  <a:gd name="connsiteX2" fmla="*/ 2338465 w 4841822"/>
                  <a:gd name="connsiteY2" fmla="*/ 2020698 h 2021020"/>
                  <a:gd name="connsiteX3" fmla="*/ 3912432 w 4841822"/>
                  <a:gd name="connsiteY3" fmla="*/ 12016 h 2021020"/>
                  <a:gd name="connsiteX4" fmla="*/ 4841822 w 4841822"/>
                  <a:gd name="connsiteY4" fmla="*/ 1181249 h 202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822" h="2021020">
                    <a:moveTo>
                      <a:pt x="0" y="1211229"/>
                    </a:moveTo>
                    <a:cubicBezTo>
                      <a:pt x="277318" y="626612"/>
                      <a:pt x="554636" y="41996"/>
                      <a:pt x="944380" y="176908"/>
                    </a:cubicBezTo>
                    <a:cubicBezTo>
                      <a:pt x="1334124" y="311819"/>
                      <a:pt x="1843790" y="2048180"/>
                      <a:pt x="2338465" y="2020698"/>
                    </a:cubicBezTo>
                    <a:cubicBezTo>
                      <a:pt x="2833140" y="1993216"/>
                      <a:pt x="3495206" y="151924"/>
                      <a:pt x="3912432" y="12016"/>
                    </a:cubicBezTo>
                    <a:cubicBezTo>
                      <a:pt x="4329658" y="-127892"/>
                      <a:pt x="4606976" y="996370"/>
                      <a:pt x="4841822" y="1181249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C6BBE87-83FB-9B40-8AAD-38DA15B2470B}"/>
                  </a:ext>
                </a:extLst>
              </p:cNvPr>
              <p:cNvSpPr/>
              <p:nvPr/>
            </p:nvSpPr>
            <p:spPr>
              <a:xfrm>
                <a:off x="869430" y="1358097"/>
                <a:ext cx="284813" cy="28481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5096DF4-5CC7-2A41-852C-5200F76CDFE8}"/>
                  </a:ext>
                </a:extLst>
              </p:cNvPr>
              <p:cNvSpPr/>
              <p:nvPr/>
            </p:nvSpPr>
            <p:spPr>
              <a:xfrm>
                <a:off x="1154243" y="1215691"/>
                <a:ext cx="284813" cy="28481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05E11E9-253B-B440-ACA6-CD0CF6AB8E86}"/>
                  </a:ext>
                </a:extLst>
              </p:cNvPr>
              <p:cNvSpPr/>
              <p:nvPr/>
            </p:nvSpPr>
            <p:spPr>
              <a:xfrm>
                <a:off x="1139253" y="1499761"/>
                <a:ext cx="284813" cy="28481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BE5F2AE-F3DA-2F4F-AD8B-1F7BD5CCE7C9}"/>
                  </a:ext>
                </a:extLst>
              </p:cNvPr>
              <p:cNvSpPr/>
              <p:nvPr/>
            </p:nvSpPr>
            <p:spPr>
              <a:xfrm>
                <a:off x="869430" y="1641424"/>
                <a:ext cx="284813" cy="28481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2B6F373-5BA6-C24F-9265-5211CE0F34C8}"/>
                  </a:ext>
                </a:extLst>
              </p:cNvPr>
              <p:cNvSpPr/>
              <p:nvPr/>
            </p:nvSpPr>
            <p:spPr>
              <a:xfrm>
                <a:off x="1409076" y="1020077"/>
                <a:ext cx="284813" cy="28481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6D598CB-61A3-E943-898C-D780D2D6A0AF}"/>
                  </a:ext>
                </a:extLst>
              </p:cNvPr>
              <p:cNvSpPr/>
              <p:nvPr/>
            </p:nvSpPr>
            <p:spPr>
              <a:xfrm>
                <a:off x="1439056" y="1285408"/>
                <a:ext cx="284813" cy="28481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FBA3AC3-F6E8-B742-80AA-E7E7473C753F}"/>
                  </a:ext>
                </a:extLst>
              </p:cNvPr>
              <p:cNvSpPr/>
              <p:nvPr/>
            </p:nvSpPr>
            <p:spPr>
              <a:xfrm>
                <a:off x="1424066" y="1570221"/>
                <a:ext cx="284813" cy="28481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76636D1-36E5-DF42-A3D9-CD70A7E617A9}"/>
                </a:ext>
              </a:extLst>
            </p:cNvPr>
            <p:cNvSpPr/>
            <p:nvPr/>
          </p:nvSpPr>
          <p:spPr>
            <a:xfrm>
              <a:off x="1322197" y="1925938"/>
              <a:ext cx="155192" cy="19004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855BF3F-D59E-AB41-A3D3-C8D3FF5FBF00}"/>
                </a:ext>
              </a:extLst>
            </p:cNvPr>
            <p:cNvSpPr/>
            <p:nvPr/>
          </p:nvSpPr>
          <p:spPr>
            <a:xfrm>
              <a:off x="1379932" y="1749695"/>
              <a:ext cx="155192" cy="19004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527E522-929A-D84A-A540-9D9D63908ABA}"/>
                </a:ext>
              </a:extLst>
            </p:cNvPr>
            <p:cNvSpPr/>
            <p:nvPr/>
          </p:nvSpPr>
          <p:spPr>
            <a:xfrm>
              <a:off x="1310504" y="1604060"/>
              <a:ext cx="155192" cy="19004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DF9C362-0D60-5349-909C-FC7AD5B9BDCC}"/>
                </a:ext>
              </a:extLst>
            </p:cNvPr>
            <p:cNvSpPr/>
            <p:nvPr/>
          </p:nvSpPr>
          <p:spPr>
            <a:xfrm>
              <a:off x="1473862" y="2002104"/>
              <a:ext cx="155192" cy="19004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B2E7E1E-5320-134A-AA3E-76B8FC63FB2B}"/>
                </a:ext>
              </a:extLst>
            </p:cNvPr>
            <p:cNvSpPr/>
            <p:nvPr/>
          </p:nvSpPr>
          <p:spPr>
            <a:xfrm>
              <a:off x="1550344" y="1823965"/>
              <a:ext cx="155192" cy="19004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F39171E-58A8-F348-A8F1-1BE992E82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815" y="5072365"/>
            <a:ext cx="3784600" cy="8382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8E48039-DAE1-5A49-878D-BF58B66EBBC4}"/>
              </a:ext>
            </a:extLst>
          </p:cNvPr>
          <p:cNvGrpSpPr/>
          <p:nvPr/>
        </p:nvGrpSpPr>
        <p:grpSpPr>
          <a:xfrm>
            <a:off x="9226872" y="5209357"/>
            <a:ext cx="2126927" cy="648528"/>
            <a:chOff x="7227137" y="1334213"/>
            <a:chExt cx="2126927" cy="64852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0AEF65-772E-5B47-B725-BEBA4A0D8312}"/>
                </a:ext>
              </a:extLst>
            </p:cNvPr>
            <p:cNvSpPr/>
            <p:nvPr/>
          </p:nvSpPr>
          <p:spPr>
            <a:xfrm>
              <a:off x="7352089" y="1609789"/>
              <a:ext cx="124953" cy="16485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863DA51-D996-0047-A91F-0D90FB60632D}"/>
                </a:ext>
              </a:extLst>
            </p:cNvPr>
            <p:cNvSpPr/>
            <p:nvPr/>
          </p:nvSpPr>
          <p:spPr>
            <a:xfrm>
              <a:off x="7352089" y="1432013"/>
              <a:ext cx="124953" cy="16485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51C026C-8F73-2140-84CF-2107C0BCCA43}"/>
                </a:ext>
              </a:extLst>
            </p:cNvPr>
            <p:cNvSpPr/>
            <p:nvPr/>
          </p:nvSpPr>
          <p:spPr>
            <a:xfrm>
              <a:off x="7498985" y="1628878"/>
              <a:ext cx="124953" cy="16485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7A32905-6CFD-FB40-A925-B3289F4FD124}"/>
                </a:ext>
              </a:extLst>
            </p:cNvPr>
            <p:cNvGrpSpPr/>
            <p:nvPr/>
          </p:nvGrpSpPr>
          <p:grpSpPr>
            <a:xfrm>
              <a:off x="7227137" y="1334213"/>
              <a:ext cx="2126927" cy="648528"/>
              <a:chOff x="7227137" y="1334213"/>
              <a:chExt cx="2126927" cy="648528"/>
            </a:xfrm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FB2D772A-EF3A-A644-8221-87E3FE29B55B}"/>
                  </a:ext>
                </a:extLst>
              </p:cNvPr>
              <p:cNvSpPr/>
              <p:nvPr/>
            </p:nvSpPr>
            <p:spPr>
              <a:xfrm>
                <a:off x="7229870" y="1334213"/>
                <a:ext cx="2124194" cy="235095"/>
              </a:xfrm>
              <a:custGeom>
                <a:avLst/>
                <a:gdLst>
                  <a:gd name="connsiteX0" fmla="*/ 0 w 4841822"/>
                  <a:gd name="connsiteY0" fmla="*/ 1211229 h 2021020"/>
                  <a:gd name="connsiteX1" fmla="*/ 944380 w 4841822"/>
                  <a:gd name="connsiteY1" fmla="*/ 176908 h 2021020"/>
                  <a:gd name="connsiteX2" fmla="*/ 2338465 w 4841822"/>
                  <a:gd name="connsiteY2" fmla="*/ 2020698 h 2021020"/>
                  <a:gd name="connsiteX3" fmla="*/ 3912432 w 4841822"/>
                  <a:gd name="connsiteY3" fmla="*/ 12016 h 2021020"/>
                  <a:gd name="connsiteX4" fmla="*/ 4841822 w 4841822"/>
                  <a:gd name="connsiteY4" fmla="*/ 1181249 h 202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822" h="2021020">
                    <a:moveTo>
                      <a:pt x="0" y="1211229"/>
                    </a:moveTo>
                    <a:cubicBezTo>
                      <a:pt x="277318" y="626612"/>
                      <a:pt x="554636" y="41996"/>
                      <a:pt x="944380" y="176908"/>
                    </a:cubicBezTo>
                    <a:cubicBezTo>
                      <a:pt x="1334124" y="311819"/>
                      <a:pt x="1843790" y="2048180"/>
                      <a:pt x="2338465" y="2020698"/>
                    </a:cubicBezTo>
                    <a:cubicBezTo>
                      <a:pt x="2833140" y="1993216"/>
                      <a:pt x="3495206" y="151924"/>
                      <a:pt x="3912432" y="12016"/>
                    </a:cubicBezTo>
                    <a:cubicBezTo>
                      <a:pt x="4329658" y="-127892"/>
                      <a:pt x="4606976" y="996370"/>
                      <a:pt x="4841822" y="1181249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41D6C38D-A803-8E4F-BC15-165365B3F63A}"/>
                  </a:ext>
                </a:extLst>
              </p:cNvPr>
              <p:cNvSpPr/>
              <p:nvPr/>
            </p:nvSpPr>
            <p:spPr>
              <a:xfrm flipV="1">
                <a:off x="7229870" y="1779373"/>
                <a:ext cx="2124194" cy="203368"/>
              </a:xfrm>
              <a:custGeom>
                <a:avLst/>
                <a:gdLst>
                  <a:gd name="connsiteX0" fmla="*/ 0 w 4841822"/>
                  <a:gd name="connsiteY0" fmla="*/ 1211229 h 2021020"/>
                  <a:gd name="connsiteX1" fmla="*/ 944380 w 4841822"/>
                  <a:gd name="connsiteY1" fmla="*/ 176908 h 2021020"/>
                  <a:gd name="connsiteX2" fmla="*/ 2338465 w 4841822"/>
                  <a:gd name="connsiteY2" fmla="*/ 2020698 h 2021020"/>
                  <a:gd name="connsiteX3" fmla="*/ 3912432 w 4841822"/>
                  <a:gd name="connsiteY3" fmla="*/ 12016 h 2021020"/>
                  <a:gd name="connsiteX4" fmla="*/ 4841822 w 4841822"/>
                  <a:gd name="connsiteY4" fmla="*/ 1181249 h 202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822" h="2021020">
                    <a:moveTo>
                      <a:pt x="0" y="1211229"/>
                    </a:moveTo>
                    <a:cubicBezTo>
                      <a:pt x="277318" y="626612"/>
                      <a:pt x="554636" y="41996"/>
                      <a:pt x="944380" y="176908"/>
                    </a:cubicBezTo>
                    <a:cubicBezTo>
                      <a:pt x="1334124" y="311819"/>
                      <a:pt x="1843790" y="2048180"/>
                      <a:pt x="2338465" y="2020698"/>
                    </a:cubicBezTo>
                    <a:cubicBezTo>
                      <a:pt x="2833140" y="1993216"/>
                      <a:pt x="3495206" y="151924"/>
                      <a:pt x="3912432" y="12016"/>
                    </a:cubicBezTo>
                    <a:cubicBezTo>
                      <a:pt x="4329658" y="-127892"/>
                      <a:pt x="4606976" y="996370"/>
                      <a:pt x="4841822" y="1181249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CBAEA27-52E1-6647-8A1C-E3E7BACFA7F4}"/>
                  </a:ext>
                </a:extLst>
              </p:cNvPr>
              <p:cNvGrpSpPr/>
              <p:nvPr/>
            </p:nvGrpSpPr>
            <p:grpSpPr>
              <a:xfrm>
                <a:off x="7227137" y="1353682"/>
                <a:ext cx="453298" cy="585187"/>
                <a:chOff x="7227137" y="1353682"/>
                <a:chExt cx="453298" cy="585187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B105AA8E-BD9C-044C-A948-1DBCB037F47E}"/>
                    </a:ext>
                  </a:extLst>
                </p:cNvPr>
                <p:cNvSpPr/>
                <p:nvPr/>
              </p:nvSpPr>
              <p:spPr>
                <a:xfrm>
                  <a:off x="7227137" y="1451468"/>
                  <a:ext cx="124953" cy="16485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EB48A376-0759-F84A-9C0A-1457E36D0303}"/>
                    </a:ext>
                  </a:extLst>
                </p:cNvPr>
                <p:cNvSpPr/>
                <p:nvPr/>
              </p:nvSpPr>
              <p:spPr>
                <a:xfrm>
                  <a:off x="7227137" y="1601597"/>
                  <a:ext cx="124953" cy="16485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8F6BC15C-75F4-F94D-8677-3B9551A50AEC}"/>
                    </a:ext>
                  </a:extLst>
                </p:cNvPr>
                <p:cNvSpPr/>
                <p:nvPr/>
              </p:nvSpPr>
              <p:spPr>
                <a:xfrm>
                  <a:off x="7289613" y="1742943"/>
                  <a:ext cx="124953" cy="16485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B41172C6-10D9-AE40-B4F0-030794B97BF6}"/>
                    </a:ext>
                  </a:extLst>
                </p:cNvPr>
                <p:cNvSpPr/>
                <p:nvPr/>
              </p:nvSpPr>
              <p:spPr>
                <a:xfrm>
                  <a:off x="7436509" y="1353682"/>
                  <a:ext cx="124953" cy="16485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0FDD94FA-D65C-264E-8FC8-28B52FC1977F}"/>
                    </a:ext>
                  </a:extLst>
                </p:cNvPr>
                <p:cNvSpPr/>
                <p:nvPr/>
              </p:nvSpPr>
              <p:spPr>
                <a:xfrm>
                  <a:off x="7454188" y="1522631"/>
                  <a:ext cx="124953" cy="16485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7940D83B-455C-C943-8CEF-FCC57988EE3F}"/>
                    </a:ext>
                  </a:extLst>
                </p:cNvPr>
                <p:cNvSpPr/>
                <p:nvPr/>
              </p:nvSpPr>
              <p:spPr>
                <a:xfrm>
                  <a:off x="7442488" y="1774016"/>
                  <a:ext cx="124953" cy="16485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ACBD3ABF-32DB-CB48-986E-1FE231B25638}"/>
                    </a:ext>
                  </a:extLst>
                </p:cNvPr>
                <p:cNvSpPr/>
                <p:nvPr/>
              </p:nvSpPr>
              <p:spPr>
                <a:xfrm>
                  <a:off x="7555482" y="1769284"/>
                  <a:ext cx="124953" cy="16485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DC9F670-2A17-E848-89FF-C4A3D0E52926}"/>
              </a:ext>
            </a:extLst>
          </p:cNvPr>
          <p:cNvSpPr txBox="1"/>
          <p:nvPr/>
        </p:nvSpPr>
        <p:spPr>
          <a:xfrm>
            <a:off x="6256308" y="5514986"/>
            <a:ext cx="761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rms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B5FD07-68DA-8A41-BCF3-DBC3652E8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50B39-109F-EA40-88A0-3655A8BB0F75}" type="datetime1">
              <a:rPr lang="en-GB" smtClean="0"/>
              <a:t>22/11/2020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0502C-2AE3-D144-9E66-E327AF173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F6010086-7927-4A4B-B540-490EB05D8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228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B88A71-AA7F-A247-B5BB-2971429E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85" y="1248071"/>
            <a:ext cx="11375957" cy="4664765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Index m = azimuthal and k = radial mode, m = k are rigid modes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 (m, k) is driven by terms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k−1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cos(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nθ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with n ≈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mν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dipole resonance C</a:t>
            </a:r>
            <a:r>
              <a:rPr lang="en-GB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0</a:t>
            </a:r>
          </a:p>
          <a:p>
            <a:r>
              <a:rPr lang="en-GB" dirty="0">
                <a:solidFill>
                  <a:srgbClr val="FF0000"/>
                </a:solidFill>
              </a:rPr>
              <a:t>C</a:t>
            </a:r>
            <a:r>
              <a:rPr lang="en-GB" baseline="-25000" dirty="0">
                <a:solidFill>
                  <a:srgbClr val="FF0000"/>
                </a:solidFill>
              </a:rPr>
              <a:t>m</a:t>
            </a:r>
            <a:r>
              <a:rPr lang="en-GB" dirty="0">
                <a:solidFill>
                  <a:srgbClr val="FF0000"/>
                </a:solidFill>
              </a:rPr>
              <a:t> &lt; 1</a:t>
            </a:r>
            <a:r>
              <a:rPr lang="en-GB" dirty="0"/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C</a:t>
            </a:r>
            <a:r>
              <a:rPr lang="en-GB" baseline="-25000" dirty="0">
                <a:solidFill>
                  <a:srgbClr val="FF0000"/>
                </a:solidFill>
              </a:rPr>
              <a:t>1 </a:t>
            </a:r>
            <a:r>
              <a:rPr lang="en-GB" dirty="0">
                <a:solidFill>
                  <a:srgbClr val="FF0000"/>
                </a:solidFill>
              </a:rPr>
              <a:t>&lt; C</a:t>
            </a:r>
            <a:r>
              <a:rPr lang="en-GB" baseline="-25000" dirty="0">
                <a:solidFill>
                  <a:srgbClr val="FF0000"/>
                </a:solidFill>
              </a:rPr>
              <a:t>2</a:t>
            </a:r>
            <a:r>
              <a:rPr lang="en-GB" dirty="0">
                <a:solidFill>
                  <a:srgbClr val="FF0000"/>
                </a:solidFill>
              </a:rPr>
              <a:t>&lt; C</a:t>
            </a:r>
            <a:r>
              <a:rPr lang="en-GB" baseline="-25000" dirty="0">
                <a:solidFill>
                  <a:srgbClr val="FF0000"/>
                </a:solidFill>
              </a:rPr>
              <a:t>3</a:t>
            </a:r>
            <a:r>
              <a:rPr lang="en-GB" dirty="0">
                <a:solidFill>
                  <a:srgbClr val="FF0000"/>
                </a:solidFill>
              </a:rPr>
              <a:t> &lt; C</a:t>
            </a:r>
            <a:r>
              <a:rPr lang="en-GB" baseline="-25000" dirty="0">
                <a:solidFill>
                  <a:srgbClr val="FF0000"/>
                </a:solidFill>
              </a:rPr>
              <a:t>4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is-IS" dirty="0">
                <a:solidFill>
                  <a:srgbClr val="FF0000"/>
                </a:solidFill>
              </a:rPr>
              <a:t>…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H. Okamoto and K. Yokoya’s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paper the theory is extended for SC driven resonances: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smooth approximation is applied to the beta function</a:t>
            </a:r>
          </a:p>
          <a:p>
            <a:endParaRPr lang="en-GB" dirty="0"/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rgbClr val="FF0000"/>
                </a:solidFill>
              </a:rPr>
              <a:t>Aim to measure C</a:t>
            </a:r>
            <a:r>
              <a:rPr lang="en-GB" baseline="-25000" dirty="0">
                <a:solidFill>
                  <a:srgbClr val="FF0000"/>
                </a:solidFill>
              </a:rPr>
              <a:t>m</a:t>
            </a:r>
            <a:r>
              <a:rPr lang="en-GB" dirty="0">
                <a:solidFill>
                  <a:srgbClr val="FF0000"/>
                </a:solidFill>
              </a:rPr>
              <a:t> factor for external and self field driven resonances</a:t>
            </a: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Theoretical values have been calculated (I. Hofmann 1998)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BC361-A02D-4C44-9A00-40D04D553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76" y="3318879"/>
            <a:ext cx="3900506" cy="790787"/>
          </a:xfrm>
          <a:prstGeom prst="rect">
            <a:avLst/>
          </a:prstGeom>
        </p:spPr>
      </p:pic>
      <p:sp>
        <p:nvSpPr>
          <p:cNvPr id="5" name="Donut 4">
            <a:extLst>
              <a:ext uri="{FF2B5EF4-FFF2-40B4-BE49-F238E27FC236}">
                <a16:creationId xmlns:a16="http://schemas.microsoft.com/office/drawing/2014/main" id="{A3346240-A9DD-144A-83CB-A97C1BCE7C50}"/>
              </a:ext>
            </a:extLst>
          </p:cNvPr>
          <p:cNvSpPr/>
          <p:nvPr/>
        </p:nvSpPr>
        <p:spPr>
          <a:xfrm>
            <a:off x="6197600" y="3186745"/>
            <a:ext cx="660400" cy="1055054"/>
          </a:xfrm>
          <a:prstGeom prst="donut">
            <a:avLst>
              <a:gd name="adj" fmla="val 58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4AE97-4EFF-524B-B109-0C6FA4D21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76" y="288623"/>
            <a:ext cx="3784600" cy="838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A1B49B-5980-054A-BC02-09A9F813EB60}"/>
              </a:ext>
            </a:extLst>
          </p:cNvPr>
          <p:cNvSpPr txBox="1"/>
          <p:nvPr/>
        </p:nvSpPr>
        <p:spPr>
          <a:xfrm>
            <a:off x="5766395" y="3801889"/>
            <a:ext cx="761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D508DC-0A0A-3B41-B5C4-48DB2088BBCE}"/>
              </a:ext>
            </a:extLst>
          </p:cNvPr>
          <p:cNvSpPr txBox="1"/>
          <p:nvPr/>
        </p:nvSpPr>
        <p:spPr>
          <a:xfrm>
            <a:off x="6197600" y="709966"/>
            <a:ext cx="761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2C6D1-20C6-8E4A-A826-F46EB7075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227A-70AE-2D4D-8840-5BFD97654C07}" type="datetime1">
              <a:rPr lang="en-GB" smtClean="0"/>
              <a:t>22/11/2020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0289B8E-FBDE-2E49-B476-1ACE1464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35045C-2950-2C4B-8433-23844334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402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79788-EE31-B14F-BA87-58A9F1F4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305"/>
            <a:ext cx="10515600" cy="2127704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Controversial topic, coherent or incoherent? </a:t>
            </a:r>
            <a:br>
              <a:rPr lang="en-GB" dirty="0"/>
            </a:br>
            <a:r>
              <a:rPr lang="en-GB" dirty="0"/>
              <a:t>Landau damping?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A05BE-40F5-FD46-B12E-D94F01ADC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860" y="2394009"/>
            <a:ext cx="6474279" cy="35922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5DFF37-20CB-324B-B2F1-569A546A5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63E1A-06DF-C349-8A54-6357077D8DAA}" type="datetime1">
              <a:rPr lang="en-GB" smtClean="0"/>
              <a:t>22/11/2020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376DD-6363-C345-9E02-05708AF9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8149C-EC80-DD45-BFC9-ADD25E504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48CB8-6025-C141-A2AC-B8CB3F42932C}"/>
              </a:ext>
            </a:extLst>
          </p:cNvPr>
          <p:cNvSpPr txBox="1"/>
          <p:nvPr/>
        </p:nvSpPr>
        <p:spPr>
          <a:xfrm>
            <a:off x="8494938" y="3875382"/>
            <a:ext cx="2858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Red particles gain energy</a:t>
            </a:r>
          </a:p>
          <a:p>
            <a:r>
              <a:rPr lang="en-GB" dirty="0">
                <a:solidFill>
                  <a:srgbClr val="0070C0"/>
                </a:solidFill>
              </a:rPr>
              <a:t>Blue particles lose energy</a:t>
            </a:r>
          </a:p>
        </p:txBody>
      </p:sp>
    </p:spTree>
    <p:extLst>
      <p:ext uri="{BB962C8B-B14F-4D97-AF65-F5344CB8AC3E}">
        <p14:creationId xmlns:p14="http://schemas.microsoft.com/office/powerpoint/2010/main" val="2697937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98C556-A02C-8449-9327-90FDC978C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71" y="1229961"/>
            <a:ext cx="6316315" cy="4737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E99D7C-E243-4C46-91AC-75718075F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080" y="1680786"/>
            <a:ext cx="4330349" cy="32477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58DBA06-40B4-6545-99F3-0ED524F7A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230967"/>
            <a:ext cx="10515600" cy="808767"/>
          </a:xfrm>
        </p:spPr>
        <p:txBody>
          <a:bodyPr/>
          <a:lstStyle/>
          <a:p>
            <a:pPr algn="ctr"/>
            <a:r>
              <a:rPr lang="en-GB" dirty="0"/>
              <a:t>Experiments at Hiroshima University, Japan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5A3E7D-E16A-2F43-97F4-2DF65893B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66C63-48BF-3745-96C7-64E2CE3912AF}" type="datetime1">
              <a:rPr lang="en-GB" smtClean="0"/>
              <a:t>22/11/2020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E1D872-9123-9E41-97BA-E2021D398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CB616-42F5-AB41-9765-5ED370BF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516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91770F49-7DFF-344B-B0F5-E2AF053B1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793" y="1468793"/>
            <a:ext cx="7953477" cy="45266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5F7C57-829F-8541-A01B-DEC709942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45909"/>
            <a:ext cx="10515600" cy="808767"/>
          </a:xfrm>
        </p:spPr>
        <p:txBody>
          <a:bodyPr/>
          <a:lstStyle/>
          <a:p>
            <a:pPr algn="ctr"/>
            <a:r>
              <a:rPr lang="en-GB" dirty="0"/>
              <a:t>Identifying resonances</a:t>
            </a:r>
            <a:r>
              <a:rPr lang="is-IS" dirty="0"/>
              <a:t>…</a:t>
            </a:r>
            <a:endParaRPr lang="en-GB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BAD41BC-E1E0-704F-9F73-EEF18769D89D}"/>
              </a:ext>
            </a:extLst>
          </p:cNvPr>
          <p:cNvCxnSpPr>
            <a:stCxn id="9" idx="3"/>
          </p:cNvCxnSpPr>
          <p:nvPr/>
        </p:nvCxnSpPr>
        <p:spPr>
          <a:xfrm flipV="1">
            <a:off x="2062196" y="4938043"/>
            <a:ext cx="1925897" cy="1542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8E0327B-E734-7F4B-BE71-83BFDA039048}"/>
              </a:ext>
            </a:extLst>
          </p:cNvPr>
          <p:cNvCxnSpPr/>
          <p:nvPr/>
        </p:nvCxnSpPr>
        <p:spPr>
          <a:xfrm>
            <a:off x="1759793" y="3881647"/>
            <a:ext cx="2992579" cy="3751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84D580A-7ED1-6044-BF09-191A4888EAD2}"/>
              </a:ext>
            </a:extLst>
          </p:cNvPr>
          <p:cNvCxnSpPr/>
          <p:nvPr/>
        </p:nvCxnSpPr>
        <p:spPr>
          <a:xfrm>
            <a:off x="1769753" y="2667505"/>
            <a:ext cx="3493762" cy="103661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22ABC6-FFB9-D14F-B709-63CF69ED21EC}"/>
              </a:ext>
            </a:extLst>
          </p:cNvPr>
          <p:cNvCxnSpPr/>
          <p:nvPr/>
        </p:nvCxnSpPr>
        <p:spPr>
          <a:xfrm flipH="1">
            <a:off x="6070711" y="2449471"/>
            <a:ext cx="3584894" cy="20497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9AB537-1C79-8147-BB01-BAFC8526F171}"/>
              </a:ext>
            </a:extLst>
          </p:cNvPr>
          <p:cNvCxnSpPr/>
          <p:nvPr/>
        </p:nvCxnSpPr>
        <p:spPr>
          <a:xfrm flipH="1">
            <a:off x="7255239" y="3664699"/>
            <a:ext cx="2379800" cy="10439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F4E332-743E-1C4B-9C46-ECE95950AFD8}"/>
              </a:ext>
            </a:extLst>
          </p:cNvPr>
          <p:cNvCxnSpPr/>
          <p:nvPr/>
        </p:nvCxnSpPr>
        <p:spPr>
          <a:xfrm flipH="1">
            <a:off x="7736249" y="5054923"/>
            <a:ext cx="1898790" cy="630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6B23D82-6D1B-034F-BDE3-746C2EA066AE}"/>
              </a:ext>
            </a:extLst>
          </p:cNvPr>
          <p:cNvSpPr txBox="1"/>
          <p:nvPr/>
        </p:nvSpPr>
        <p:spPr>
          <a:xfrm>
            <a:off x="253990" y="4630610"/>
            <a:ext cx="1808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At cell tune ~ 1/8</a:t>
            </a:r>
          </a:p>
          <a:p>
            <a:r>
              <a:rPr lang="en-GB" b="1" dirty="0">
                <a:solidFill>
                  <a:srgbClr val="0070C0"/>
                </a:solidFill>
              </a:rPr>
              <a:t>SC</a:t>
            </a:r>
            <a:r>
              <a:rPr lang="en-GB" dirty="0"/>
              <a:t> n = 1, m = 4</a:t>
            </a:r>
          </a:p>
          <a:p>
            <a:r>
              <a:rPr lang="en-GB" b="1" dirty="0">
                <a:solidFill>
                  <a:srgbClr val="0070C0"/>
                </a:solidFill>
              </a:rPr>
              <a:t>EF</a:t>
            </a:r>
            <a:r>
              <a:rPr lang="en-GB" dirty="0"/>
              <a:t> n = 1, m =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087724-DF21-134E-986A-511E23397714}"/>
              </a:ext>
            </a:extLst>
          </p:cNvPr>
          <p:cNvSpPr txBox="1"/>
          <p:nvPr/>
        </p:nvSpPr>
        <p:spPr>
          <a:xfrm>
            <a:off x="253990" y="3310823"/>
            <a:ext cx="1865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At cell tune ~ 1/6</a:t>
            </a:r>
          </a:p>
          <a:p>
            <a:r>
              <a:rPr lang="en-GB" b="1" dirty="0">
                <a:solidFill>
                  <a:srgbClr val="0070C0"/>
                </a:solidFill>
              </a:rPr>
              <a:t>SC</a:t>
            </a:r>
            <a:r>
              <a:rPr lang="en-GB" dirty="0"/>
              <a:t> n = 1, m = 3</a:t>
            </a:r>
          </a:p>
          <a:p>
            <a:r>
              <a:rPr lang="en-GB" b="1" dirty="0">
                <a:solidFill>
                  <a:srgbClr val="0070C0"/>
                </a:solidFill>
              </a:rPr>
              <a:t>EF</a:t>
            </a:r>
            <a:r>
              <a:rPr lang="en-GB" dirty="0"/>
              <a:t> n = 1, m =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6308CD-B223-E943-A358-DD2294E95A68}"/>
              </a:ext>
            </a:extLst>
          </p:cNvPr>
          <p:cNvSpPr txBox="1"/>
          <p:nvPr/>
        </p:nvSpPr>
        <p:spPr>
          <a:xfrm>
            <a:off x="253990" y="2002867"/>
            <a:ext cx="3031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At cell tune ~1/5</a:t>
            </a:r>
          </a:p>
          <a:p>
            <a:r>
              <a:rPr lang="en-GB" b="1" dirty="0">
                <a:solidFill>
                  <a:srgbClr val="0070C0"/>
                </a:solidFill>
              </a:rPr>
              <a:t>SC</a:t>
            </a:r>
            <a:r>
              <a:rPr lang="en-GB" dirty="0"/>
              <a:t> n = 2, m = 5</a:t>
            </a:r>
          </a:p>
          <a:p>
            <a:r>
              <a:rPr lang="en-GB" b="1" dirty="0">
                <a:solidFill>
                  <a:srgbClr val="0070C0"/>
                </a:solidFill>
              </a:rPr>
              <a:t>EF</a:t>
            </a:r>
            <a:r>
              <a:rPr lang="en-GB" dirty="0"/>
              <a:t> n = 1, m =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92E32A-4DE3-6542-AF6F-8B63AC3AC8B0}"/>
              </a:ext>
            </a:extLst>
          </p:cNvPr>
          <p:cNvSpPr txBox="1"/>
          <p:nvPr/>
        </p:nvSpPr>
        <p:spPr>
          <a:xfrm>
            <a:off x="9655605" y="3333467"/>
            <a:ext cx="2038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At cell tune ~ 1/3</a:t>
            </a:r>
          </a:p>
          <a:p>
            <a:r>
              <a:rPr lang="en-GB" b="1" dirty="0">
                <a:solidFill>
                  <a:srgbClr val="0070C0"/>
                </a:solidFill>
              </a:rPr>
              <a:t>SC</a:t>
            </a:r>
            <a:r>
              <a:rPr lang="en-GB" dirty="0"/>
              <a:t> n = 1, m = 6</a:t>
            </a:r>
          </a:p>
          <a:p>
            <a:r>
              <a:rPr lang="en-GB" b="1" dirty="0">
                <a:solidFill>
                  <a:srgbClr val="0070C0"/>
                </a:solidFill>
              </a:rPr>
              <a:t>EF</a:t>
            </a:r>
            <a:r>
              <a:rPr lang="en-GB" dirty="0"/>
              <a:t> n = 1, m =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781D67-C78B-A042-9274-BEA55C4263A7}"/>
              </a:ext>
            </a:extLst>
          </p:cNvPr>
          <p:cNvSpPr txBox="1"/>
          <p:nvPr/>
        </p:nvSpPr>
        <p:spPr>
          <a:xfrm>
            <a:off x="9655605" y="4678038"/>
            <a:ext cx="2219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At cell tune ~ 3/8</a:t>
            </a:r>
          </a:p>
          <a:p>
            <a:r>
              <a:rPr lang="en-GB" b="1" dirty="0">
                <a:solidFill>
                  <a:srgbClr val="0070C0"/>
                </a:solidFill>
              </a:rPr>
              <a:t>SC</a:t>
            </a:r>
            <a:r>
              <a:rPr lang="en-GB" dirty="0"/>
              <a:t> n = 3, m = 4</a:t>
            </a:r>
          </a:p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DDD9D8-3C78-0B44-BCFB-C4623359A6EC}"/>
              </a:ext>
            </a:extLst>
          </p:cNvPr>
          <p:cNvSpPr txBox="1"/>
          <p:nvPr/>
        </p:nvSpPr>
        <p:spPr>
          <a:xfrm>
            <a:off x="8928908" y="45909"/>
            <a:ext cx="2946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SC</a:t>
            </a:r>
            <a:r>
              <a:rPr lang="en-GB" sz="2000" dirty="0"/>
              <a:t> = space charge driven</a:t>
            </a:r>
          </a:p>
          <a:p>
            <a:r>
              <a:rPr lang="en-GB" sz="2000" b="1" dirty="0">
                <a:solidFill>
                  <a:srgbClr val="0070C0"/>
                </a:solidFill>
              </a:rPr>
              <a:t>EF</a:t>
            </a:r>
            <a:r>
              <a:rPr lang="en-GB" sz="2000" dirty="0"/>
              <a:t> = external field driven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BD3893-D592-874D-AA8C-C311B6FE6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44" y="914063"/>
            <a:ext cx="3784600" cy="838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7AE4EB-AABB-9D4C-9F2F-284CF33B0FA7}"/>
              </a:ext>
            </a:extLst>
          </p:cNvPr>
          <p:cNvSpPr txBox="1"/>
          <p:nvPr/>
        </p:nvSpPr>
        <p:spPr>
          <a:xfrm>
            <a:off x="462480" y="1006356"/>
            <a:ext cx="86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70C0"/>
                </a:solidFill>
              </a:rPr>
              <a:t>EF: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10C22F-C9AC-CC4D-A047-01C95EE2B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452" y="805710"/>
            <a:ext cx="4560094" cy="9245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F9EB3F-574C-A84F-9049-A8BBEFE7A3BA}"/>
              </a:ext>
            </a:extLst>
          </p:cNvPr>
          <p:cNvSpPr txBox="1"/>
          <p:nvPr/>
        </p:nvSpPr>
        <p:spPr>
          <a:xfrm>
            <a:off x="5946536" y="1071553"/>
            <a:ext cx="86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SC: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3F5B2B-962E-C24A-8F02-0293A74CB447}"/>
              </a:ext>
            </a:extLst>
          </p:cNvPr>
          <p:cNvSpPr txBox="1"/>
          <p:nvPr/>
        </p:nvSpPr>
        <p:spPr>
          <a:xfrm>
            <a:off x="9655605" y="1999950"/>
            <a:ext cx="3867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At cell tune ~1/4</a:t>
            </a:r>
          </a:p>
          <a:p>
            <a:r>
              <a:rPr lang="en-GB" b="1" dirty="0">
                <a:solidFill>
                  <a:srgbClr val="0070C0"/>
                </a:solidFill>
              </a:rPr>
              <a:t>SC</a:t>
            </a:r>
            <a:r>
              <a:rPr lang="en-GB" dirty="0"/>
              <a:t> n = 1, m = 2</a:t>
            </a:r>
          </a:p>
          <a:p>
            <a:r>
              <a:rPr lang="en-GB" b="1" dirty="0">
                <a:solidFill>
                  <a:srgbClr val="0070C0"/>
                </a:solidFill>
              </a:rPr>
              <a:t>EF</a:t>
            </a:r>
            <a:r>
              <a:rPr lang="en-GB" dirty="0"/>
              <a:t> n = 1, m = 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76C012-8B7E-8B44-9256-ACF8076D477B}"/>
              </a:ext>
            </a:extLst>
          </p:cNvPr>
          <p:cNvSpPr/>
          <p:nvPr/>
        </p:nvSpPr>
        <p:spPr>
          <a:xfrm>
            <a:off x="5294075" y="5754471"/>
            <a:ext cx="1086678" cy="172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07BC12-38BF-EF44-B8AD-9CB55612D2CD}"/>
              </a:ext>
            </a:extLst>
          </p:cNvPr>
          <p:cNvSpPr txBox="1"/>
          <p:nvPr/>
        </p:nvSpPr>
        <p:spPr>
          <a:xfrm>
            <a:off x="5471751" y="5698590"/>
            <a:ext cx="215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Cell tune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98CCFD15-9B6D-A945-8AF7-2F50A7B09E09}"/>
              </a:ext>
            </a:extLst>
          </p:cNvPr>
          <p:cNvSpPr/>
          <p:nvPr/>
        </p:nvSpPr>
        <p:spPr>
          <a:xfrm>
            <a:off x="4695043" y="5122774"/>
            <a:ext cx="276828" cy="3070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4FFC3BEA-F636-4E42-B2F3-37D7C5CD2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4AC5-32F9-1D47-969F-074E4A3674B5}" type="datetime1">
              <a:rPr lang="en-GB" smtClean="0"/>
              <a:t>22/11/2020</a:t>
            </a:fld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04EBDCC-54C7-BF4A-BB20-70CAFC00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FDF4624-935D-3F43-AA14-DBDA08E4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46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A3999-303C-C144-83D0-0D3E0C3BE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968"/>
            <a:ext cx="10515600" cy="63349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407CD-65E7-2D4A-8931-6BFF0D1A4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8464"/>
            <a:ext cx="10515600" cy="4986341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How is a LPT useful for accelerator physics? </a:t>
            </a: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 is a linear Paul trap (LPT) and how do they work? </a:t>
            </a: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Which accelerator physics questions can we answer with a Paul trap?</a:t>
            </a:r>
          </a:p>
          <a:p>
            <a:pPr>
              <a:buClr>
                <a:srgbClr val="FF0000"/>
              </a:buClr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Clr>
                <a:srgbClr val="0070C0"/>
              </a:buClr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 intensity resonance studies.</a:t>
            </a:r>
          </a:p>
          <a:p>
            <a:pPr>
              <a:buClr>
                <a:srgbClr val="0070C0"/>
              </a:buClr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Commissioning of the Intense Beam Experiment (IBEX) at RAL.</a:t>
            </a:r>
          </a:p>
          <a:p>
            <a:pPr>
              <a:buClr>
                <a:srgbClr val="0070C0"/>
              </a:buClr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First experiments using IBEX.</a:t>
            </a:r>
          </a:p>
          <a:p>
            <a:pPr>
              <a:buClr>
                <a:srgbClr val="0070C0"/>
              </a:buClr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Future work.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B196F-F520-C841-BC60-3959D9B6F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C577D-49B7-3544-9302-4E70D68AB678}" type="datetime1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D8010-E138-6244-9C34-EA11AC8F9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005E7-9FE0-EC44-989B-3CFD2CEA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015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12342-5D1D-C245-9C59-B1FB9EC82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184"/>
            <a:ext cx="10515600" cy="744147"/>
          </a:xfrm>
        </p:spPr>
        <p:txBody>
          <a:bodyPr/>
          <a:lstStyle/>
          <a:p>
            <a:pPr algn="ctr"/>
            <a:r>
              <a:rPr lang="en-GB" dirty="0"/>
              <a:t>Incoherent (rms) tune shift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B1DD3A-4273-F24B-8715-3C589DD61591}"/>
              </a:ext>
            </a:extLst>
          </p:cNvPr>
          <p:cNvSpPr txBox="1"/>
          <p:nvPr/>
        </p:nvSpPr>
        <p:spPr>
          <a:xfrm>
            <a:off x="6280878" y="1216195"/>
            <a:ext cx="56363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Arial" charset="0"/>
              <a:buChar char="•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Assume a cylinder of charge</a:t>
            </a:r>
          </a:p>
          <a:p>
            <a:pPr marL="285750" indent="-285750">
              <a:buClr>
                <a:srgbClr val="0070C0"/>
              </a:buClr>
              <a:buFont typeface="Arial" charset="0"/>
              <a:buChar char="•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Charges have Gaussian distribution</a:t>
            </a:r>
          </a:p>
          <a:p>
            <a:pPr marL="285750" indent="-285750">
              <a:buClr>
                <a:srgbClr val="0070C0"/>
              </a:buClr>
              <a:buFont typeface="Arial" charset="0"/>
              <a:buChar char="•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Calculate the first order tune depression </a:t>
            </a:r>
          </a:p>
          <a:p>
            <a:pPr marL="285750" indent="-285750">
              <a:buClr>
                <a:srgbClr val="0070C0"/>
              </a:buClr>
              <a:buFont typeface="Arial" charset="0"/>
              <a:buChar char="•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Motion in Paul trap is non relativistic</a:t>
            </a:r>
          </a:p>
          <a:p>
            <a:pPr marL="285750" indent="-285750">
              <a:buClr>
                <a:srgbClr val="0070C0"/>
              </a:buClr>
              <a:buFont typeface="Arial" charset="0"/>
              <a:buChar char="•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neglect the magnetic fields</a:t>
            </a:r>
            <a:r>
              <a:rPr lang="en-GB" sz="2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815295-ADAC-F843-8D18-6E886BA67630}"/>
              </a:ext>
            </a:extLst>
          </p:cNvPr>
          <p:cNvGrpSpPr/>
          <p:nvPr/>
        </p:nvGrpSpPr>
        <p:grpSpPr>
          <a:xfrm>
            <a:off x="2792206" y="2060025"/>
            <a:ext cx="3242684" cy="2520591"/>
            <a:chOff x="2792206" y="1453385"/>
            <a:chExt cx="3242684" cy="25205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38C7AFA-A338-7A42-B0C9-03A23DB00AC4}"/>
                </a:ext>
              </a:extLst>
            </p:cNvPr>
            <p:cNvGrpSpPr/>
            <p:nvPr/>
          </p:nvGrpSpPr>
          <p:grpSpPr>
            <a:xfrm>
              <a:off x="2792206" y="1453385"/>
              <a:ext cx="3106235" cy="2520591"/>
              <a:chOff x="3279976" y="1503013"/>
              <a:chExt cx="3106235" cy="2520591"/>
            </a:xfrm>
          </p:grpSpPr>
          <p:sp>
            <p:nvSpPr>
              <p:cNvPr id="9" name="Can 8">
                <a:extLst>
                  <a:ext uri="{FF2B5EF4-FFF2-40B4-BE49-F238E27FC236}">
                    <a16:creationId xmlns:a16="http://schemas.microsoft.com/office/drawing/2014/main" id="{C4EEDA6C-5831-8A4C-B320-9A16314F8164}"/>
                  </a:ext>
                </a:extLst>
              </p:cNvPr>
              <p:cNvSpPr/>
              <p:nvPr/>
            </p:nvSpPr>
            <p:spPr>
              <a:xfrm rot="14994743">
                <a:off x="4507264" y="2275522"/>
                <a:ext cx="988906" cy="2198704"/>
              </a:xfrm>
              <a:prstGeom prst="can">
                <a:avLst>
                  <a:gd name="adj" fmla="val 8164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00866633-13AC-754B-A51E-235471D7E699}"/>
                  </a:ext>
                </a:extLst>
              </p:cNvPr>
              <p:cNvCxnSpPr/>
              <p:nvPr/>
            </p:nvCxnSpPr>
            <p:spPr>
              <a:xfrm flipH="1" flipV="1">
                <a:off x="4949653" y="1503013"/>
                <a:ext cx="14990" cy="135145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E6DF2FF4-3319-5E40-84C5-ADB001304A40}"/>
                  </a:ext>
                </a:extLst>
              </p:cNvPr>
              <p:cNvCxnSpPr/>
              <p:nvPr/>
            </p:nvCxnSpPr>
            <p:spPr>
              <a:xfrm flipV="1">
                <a:off x="6021822" y="2785840"/>
                <a:ext cx="364389" cy="137248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73FA179-FA08-6E49-9CAD-8603C8E5B4A1}"/>
                  </a:ext>
                </a:extLst>
              </p:cNvPr>
              <p:cNvCxnSpPr/>
              <p:nvPr/>
            </p:nvCxnSpPr>
            <p:spPr>
              <a:xfrm flipH="1">
                <a:off x="4287187" y="2935748"/>
                <a:ext cx="1710130" cy="685027"/>
              </a:xfrm>
              <a:prstGeom prst="line">
                <a:avLst/>
              </a:prstGeom>
              <a:ln w="34925">
                <a:solidFill>
                  <a:srgbClr val="00206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DD2D5E4-71E6-3840-9D34-A1152A89129A}"/>
                  </a:ext>
                </a:extLst>
              </p:cNvPr>
              <p:cNvCxnSpPr/>
              <p:nvPr/>
            </p:nvCxnSpPr>
            <p:spPr>
              <a:xfrm flipH="1">
                <a:off x="3279976" y="3620775"/>
                <a:ext cx="1007213" cy="402829"/>
              </a:xfrm>
              <a:prstGeom prst="line">
                <a:avLst/>
              </a:prstGeom>
              <a:ln w="34925">
                <a:solidFill>
                  <a:srgbClr val="002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EF1FE01-2284-134F-A7F6-E635FDF56404}"/>
                  </a:ext>
                </a:extLst>
              </p:cNvPr>
              <p:cNvCxnSpPr/>
              <p:nvPr/>
            </p:nvCxnSpPr>
            <p:spPr>
              <a:xfrm>
                <a:off x="4964643" y="2764597"/>
                <a:ext cx="2498" cy="573549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E4DDEFC-86D9-2A47-9898-A36512C6AEA1}"/>
                </a:ext>
              </a:extLst>
            </p:cNvPr>
            <p:cNvCxnSpPr/>
            <p:nvPr/>
          </p:nvCxnSpPr>
          <p:spPr>
            <a:xfrm flipH="1">
              <a:off x="4487471" y="3299923"/>
              <a:ext cx="1020105" cy="0"/>
            </a:xfrm>
            <a:prstGeom prst="line">
              <a:avLst/>
            </a:prstGeom>
            <a:ln w="349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99FF9E0-91C8-BE41-9740-9A87B1A10FBE}"/>
                </a:ext>
              </a:extLst>
            </p:cNvPr>
            <p:cNvCxnSpPr/>
            <p:nvPr/>
          </p:nvCxnSpPr>
          <p:spPr>
            <a:xfrm>
              <a:off x="5551352" y="3295057"/>
              <a:ext cx="483538" cy="97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66AE5F2-7E6F-9440-B5AE-AFC260F7CF87}"/>
              </a:ext>
            </a:extLst>
          </p:cNvPr>
          <p:cNvSpPr txBox="1"/>
          <p:nvPr/>
        </p:nvSpPr>
        <p:spPr>
          <a:xfrm>
            <a:off x="6280878" y="4364065"/>
            <a:ext cx="56363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charset="0"/>
              <a:buChar char="•"/>
              <a:tabLst/>
              <a:defRPr/>
            </a:pP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GB" sz="22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Symbol" charset="2"/>
                <a:cs typeface="Symbol" charset="2"/>
              </a:rPr>
              <a:t>RF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ea typeface="Symbol" charset="2"/>
                <a:cs typeface="Symbol" charset="2"/>
              </a:rPr>
              <a:t> = the RF wavelength of the trap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charset="0"/>
              <a:buChar char="•"/>
              <a:tabLst/>
              <a:defRPr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ea typeface="Symbol" charset="2"/>
                <a:cs typeface="Symbol" charset="2"/>
              </a:rPr>
              <a:t>N = Ion number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charset="0"/>
              <a:buChar char="•"/>
              <a:tabLst/>
              <a:defRPr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ea typeface="Symbol" charset="2"/>
                <a:cs typeface="Symbol" charset="2"/>
              </a:rPr>
              <a:t>L = effective plasma length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charset="0"/>
              <a:buChar char="•"/>
              <a:tabLst/>
              <a:defRPr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ea typeface="Symbol" charset="2"/>
                <a:cs typeface="Symbol" charset="2"/>
              </a:rPr>
              <a:t> = emittance 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EED0637-4ED7-BD4F-940C-701F7545D652}"/>
              </a:ext>
            </a:extLst>
          </p:cNvPr>
          <p:cNvGrpSpPr/>
          <p:nvPr/>
        </p:nvGrpSpPr>
        <p:grpSpPr>
          <a:xfrm>
            <a:off x="36637" y="1247450"/>
            <a:ext cx="2795747" cy="3807502"/>
            <a:chOff x="5627109" y="0"/>
            <a:chExt cx="5403764" cy="879953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3B5BCC6-DE71-2944-9AE6-C4A627DBCA9F}"/>
                </a:ext>
              </a:extLst>
            </p:cNvPr>
            <p:cNvGrpSpPr/>
            <p:nvPr/>
          </p:nvGrpSpPr>
          <p:grpSpPr>
            <a:xfrm>
              <a:off x="5627109" y="0"/>
              <a:ext cx="5403764" cy="5051686"/>
              <a:chOff x="5627109" y="0"/>
              <a:chExt cx="5403764" cy="505168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0A21E32-3DF1-5C47-8623-72F037BAE0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3137" r="52823" b="81979"/>
              <a:stretch/>
            </p:blipFill>
            <p:spPr>
              <a:xfrm>
                <a:off x="5627109" y="0"/>
                <a:ext cx="5403764" cy="5051686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B99B239-811A-9C4E-954C-48B789CABAD8}"/>
                  </a:ext>
                </a:extLst>
              </p:cNvPr>
              <p:cNvSpPr/>
              <p:nvPr/>
            </p:nvSpPr>
            <p:spPr>
              <a:xfrm>
                <a:off x="5731237" y="3767779"/>
                <a:ext cx="1149248" cy="11565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DF3684F-DC05-ED45-A47C-6EFB48B5BC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46760" y="0"/>
              <a:ext cx="16124" cy="8799535"/>
            </a:xfrm>
            <a:prstGeom prst="straightConnector1">
              <a:avLst/>
            </a:prstGeom>
            <a:ln w="222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EE0BB3C-4294-8044-AEFE-ABA34400A720}"/>
                </a:ext>
              </a:extLst>
            </p:cNvPr>
            <p:cNvCxnSpPr>
              <a:cxnSpLocks/>
            </p:cNvCxnSpPr>
            <p:nvPr/>
          </p:nvCxnSpPr>
          <p:spPr>
            <a:xfrm>
              <a:off x="6880485" y="1962569"/>
              <a:ext cx="3732551" cy="7890"/>
            </a:xfrm>
            <a:prstGeom prst="straightConnector1">
              <a:avLst/>
            </a:prstGeom>
            <a:ln w="222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12A21B2-F114-4A43-A029-5F421133D005}"/>
              </a:ext>
            </a:extLst>
          </p:cNvPr>
          <p:cNvCxnSpPr>
            <a:cxnSpLocks/>
          </p:cNvCxnSpPr>
          <p:nvPr/>
        </p:nvCxnSpPr>
        <p:spPr>
          <a:xfrm>
            <a:off x="678901" y="4379201"/>
            <a:ext cx="1931111" cy="341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449F7E7-250A-B245-BD3C-2E6199059454}"/>
              </a:ext>
            </a:extLst>
          </p:cNvPr>
          <p:cNvSpPr txBox="1"/>
          <p:nvPr/>
        </p:nvSpPr>
        <p:spPr>
          <a:xfrm>
            <a:off x="2353613" y="1757885"/>
            <a:ext cx="30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E23282-4AEB-524C-8CBA-03E7BF03FDD4}"/>
              </a:ext>
            </a:extLst>
          </p:cNvPr>
          <p:cNvSpPr txBox="1"/>
          <p:nvPr/>
        </p:nvSpPr>
        <p:spPr>
          <a:xfrm>
            <a:off x="1678105" y="1247450"/>
            <a:ext cx="30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62B3CBB6-D2EB-C945-BB45-C84EF497D4A7}"/>
              </a:ext>
            </a:extLst>
          </p:cNvPr>
          <p:cNvSpPr/>
          <p:nvPr/>
        </p:nvSpPr>
        <p:spPr>
          <a:xfrm>
            <a:off x="1651000" y="3964264"/>
            <a:ext cx="889000" cy="413003"/>
          </a:xfrm>
          <a:custGeom>
            <a:avLst/>
            <a:gdLst>
              <a:gd name="connsiteX0" fmla="*/ 0 w 889000"/>
              <a:gd name="connsiteY0" fmla="*/ 413003 h 413003"/>
              <a:gd name="connsiteX1" fmla="*/ 118533 w 889000"/>
              <a:gd name="connsiteY1" fmla="*/ 167469 h 413003"/>
              <a:gd name="connsiteX2" fmla="*/ 262467 w 889000"/>
              <a:gd name="connsiteY2" fmla="*/ 32003 h 413003"/>
              <a:gd name="connsiteX3" fmla="*/ 440267 w 889000"/>
              <a:gd name="connsiteY3" fmla="*/ 15069 h 413003"/>
              <a:gd name="connsiteX4" fmla="*/ 694267 w 889000"/>
              <a:gd name="connsiteY4" fmla="*/ 218269 h 413003"/>
              <a:gd name="connsiteX5" fmla="*/ 889000 w 889000"/>
              <a:gd name="connsiteY5" fmla="*/ 311403 h 413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000" h="413003">
                <a:moveTo>
                  <a:pt x="0" y="413003"/>
                </a:moveTo>
                <a:cubicBezTo>
                  <a:pt x="37394" y="321986"/>
                  <a:pt x="74789" y="230969"/>
                  <a:pt x="118533" y="167469"/>
                </a:cubicBezTo>
                <a:cubicBezTo>
                  <a:pt x="162277" y="103969"/>
                  <a:pt x="208845" y="57403"/>
                  <a:pt x="262467" y="32003"/>
                </a:cubicBezTo>
                <a:cubicBezTo>
                  <a:pt x="316089" y="6603"/>
                  <a:pt x="368300" y="-15975"/>
                  <a:pt x="440267" y="15069"/>
                </a:cubicBezTo>
                <a:cubicBezTo>
                  <a:pt x="512234" y="46113"/>
                  <a:pt x="619478" y="168880"/>
                  <a:pt x="694267" y="218269"/>
                </a:cubicBezTo>
                <a:cubicBezTo>
                  <a:pt x="769056" y="267658"/>
                  <a:pt x="829028" y="289530"/>
                  <a:pt x="889000" y="31140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9EE35EE8-5578-2F44-95B7-AB4448F58B76}"/>
              </a:ext>
            </a:extLst>
          </p:cNvPr>
          <p:cNvSpPr/>
          <p:nvPr/>
        </p:nvSpPr>
        <p:spPr>
          <a:xfrm rot="10800000">
            <a:off x="762000" y="4403321"/>
            <a:ext cx="889000" cy="413003"/>
          </a:xfrm>
          <a:custGeom>
            <a:avLst/>
            <a:gdLst>
              <a:gd name="connsiteX0" fmla="*/ 0 w 889000"/>
              <a:gd name="connsiteY0" fmla="*/ 413003 h 413003"/>
              <a:gd name="connsiteX1" fmla="*/ 118533 w 889000"/>
              <a:gd name="connsiteY1" fmla="*/ 167469 h 413003"/>
              <a:gd name="connsiteX2" fmla="*/ 262467 w 889000"/>
              <a:gd name="connsiteY2" fmla="*/ 32003 h 413003"/>
              <a:gd name="connsiteX3" fmla="*/ 440267 w 889000"/>
              <a:gd name="connsiteY3" fmla="*/ 15069 h 413003"/>
              <a:gd name="connsiteX4" fmla="*/ 694267 w 889000"/>
              <a:gd name="connsiteY4" fmla="*/ 218269 h 413003"/>
              <a:gd name="connsiteX5" fmla="*/ 889000 w 889000"/>
              <a:gd name="connsiteY5" fmla="*/ 311403 h 413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000" h="413003">
                <a:moveTo>
                  <a:pt x="0" y="413003"/>
                </a:moveTo>
                <a:cubicBezTo>
                  <a:pt x="37394" y="321986"/>
                  <a:pt x="74789" y="230969"/>
                  <a:pt x="118533" y="167469"/>
                </a:cubicBezTo>
                <a:cubicBezTo>
                  <a:pt x="162277" y="103969"/>
                  <a:pt x="208845" y="57403"/>
                  <a:pt x="262467" y="32003"/>
                </a:cubicBezTo>
                <a:cubicBezTo>
                  <a:pt x="316089" y="6603"/>
                  <a:pt x="368300" y="-15975"/>
                  <a:pt x="440267" y="15069"/>
                </a:cubicBezTo>
                <a:cubicBezTo>
                  <a:pt x="512234" y="46113"/>
                  <a:pt x="619478" y="168880"/>
                  <a:pt x="694267" y="218269"/>
                </a:cubicBezTo>
                <a:cubicBezTo>
                  <a:pt x="769056" y="267658"/>
                  <a:pt x="829028" y="289530"/>
                  <a:pt x="889000" y="31140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BED056-F2C8-EA41-A65F-3BA5FA3E8A36}"/>
              </a:ext>
            </a:extLst>
          </p:cNvPr>
          <p:cNvSpPr txBox="1"/>
          <p:nvPr/>
        </p:nvSpPr>
        <p:spPr>
          <a:xfrm>
            <a:off x="1058363" y="3557684"/>
            <a:ext cx="1848013" cy="38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Defocusing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4CA5C0-4BAF-EA4B-A1C6-99B529F49373}"/>
              </a:ext>
            </a:extLst>
          </p:cNvPr>
          <p:cNvSpPr txBox="1"/>
          <p:nvPr/>
        </p:nvSpPr>
        <p:spPr>
          <a:xfrm>
            <a:off x="678901" y="877151"/>
            <a:ext cx="251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Gaussian distribution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AA0EFD-1FC5-964F-99C3-8F48E80B294A}"/>
              </a:ext>
            </a:extLst>
          </p:cNvPr>
          <p:cNvGrpSpPr/>
          <p:nvPr/>
        </p:nvGrpSpPr>
        <p:grpSpPr>
          <a:xfrm>
            <a:off x="6674773" y="3151201"/>
            <a:ext cx="4356100" cy="1016000"/>
            <a:chOff x="6674773" y="3151201"/>
            <a:chExt cx="4356100" cy="1016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5722229-C01F-654B-BE73-096EF84B0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4773" y="3151201"/>
              <a:ext cx="4356100" cy="1016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1B077B-0291-6743-A491-6A17C73BDF32}"/>
                </a:ext>
              </a:extLst>
            </p:cNvPr>
            <p:cNvSpPr/>
            <p:nvPr/>
          </p:nvSpPr>
          <p:spPr>
            <a:xfrm>
              <a:off x="9770232" y="3492760"/>
              <a:ext cx="418798" cy="6744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F80038E-52D7-A244-88A5-2585DA3E1DD5}"/>
              </a:ext>
            </a:extLst>
          </p:cNvPr>
          <p:cNvSpPr/>
          <p:nvPr/>
        </p:nvSpPr>
        <p:spPr>
          <a:xfrm rot="2040513">
            <a:off x="10789124" y="3950592"/>
            <a:ext cx="290946" cy="379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64AB5E-70D1-2945-BFC2-299ED19381E8}"/>
              </a:ext>
            </a:extLst>
          </p:cNvPr>
          <p:cNvSpPr txBox="1"/>
          <p:nvPr/>
        </p:nvSpPr>
        <p:spPr>
          <a:xfrm>
            <a:off x="7333323" y="3741269"/>
            <a:ext cx="761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rms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362097F-9C19-1744-9103-600170894B1C}"/>
              </a:ext>
            </a:extLst>
          </p:cNvPr>
          <p:cNvSpPr/>
          <p:nvPr/>
        </p:nvSpPr>
        <p:spPr>
          <a:xfrm>
            <a:off x="5865011" y="5054952"/>
            <a:ext cx="4723153" cy="762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71E9FAF6-6CF5-044A-8391-345EDFE03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B22E-FECB-194A-A589-9DB8BAEEAC0B}" type="datetime1">
              <a:rPr lang="en-GB" smtClean="0"/>
              <a:t>22/11/2020</a:t>
            </a:fld>
            <a:endParaRPr lang="en-GB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64437A9D-46DC-2F40-BFB0-CDE7D2BEC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0FA58228-EE1B-994D-B841-DFC05B67C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49AFA-191F-DB4B-B2E2-6E941BD5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78" y="106329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Temperature measurement -&gt; Effective length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20B112-1683-D64C-B6FE-7B2130427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8123" y="1059693"/>
            <a:ext cx="5797591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E1502-B52C-604F-8C7A-8F6D00FB0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4841-EB09-F84E-B4BE-AD676FC75598}" type="datetime1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A433F-D472-534F-94B0-F71238A3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48D06-9999-A745-9D22-74F92D328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D3E440-AADB-904F-AE4D-306ED0043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637"/>
          <a:stretch/>
        </p:blipFill>
        <p:spPr>
          <a:xfrm>
            <a:off x="534221" y="1165777"/>
            <a:ext cx="5332360" cy="3335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A20220-DE67-5E4E-9B27-7F970C058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613" y="1633775"/>
            <a:ext cx="2908674" cy="111465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2A9499-D23E-BD48-8DC5-719C885D7B6E}"/>
              </a:ext>
            </a:extLst>
          </p:cNvPr>
          <p:cNvCxnSpPr/>
          <p:nvPr/>
        </p:nvCxnSpPr>
        <p:spPr>
          <a:xfrm flipV="1">
            <a:off x="1323191" y="4442908"/>
            <a:ext cx="0" cy="13447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69FCAB-4A11-F24B-BB80-013F43E5C33F}"/>
              </a:ext>
            </a:extLst>
          </p:cNvPr>
          <p:cNvCxnSpPr>
            <a:cxnSpLocks/>
          </p:cNvCxnSpPr>
          <p:nvPr/>
        </p:nvCxnSpPr>
        <p:spPr>
          <a:xfrm>
            <a:off x="1323191" y="5787614"/>
            <a:ext cx="439099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0DB15B5-2E80-6440-AF17-A3A72A6D79CA}"/>
              </a:ext>
            </a:extLst>
          </p:cNvPr>
          <p:cNvSpPr txBox="1"/>
          <p:nvPr/>
        </p:nvSpPr>
        <p:spPr>
          <a:xfrm rot="16200000">
            <a:off x="818957" y="4959666"/>
            <a:ext cx="52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50E704-E5B1-3648-BCEF-07FC64729B95}"/>
              </a:ext>
            </a:extLst>
          </p:cNvPr>
          <p:cNvCxnSpPr>
            <a:cxnSpLocks/>
          </p:cNvCxnSpPr>
          <p:nvPr/>
        </p:nvCxnSpPr>
        <p:spPr>
          <a:xfrm>
            <a:off x="1828801" y="5272715"/>
            <a:ext cx="27432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D2C23D-8AAB-F241-9792-ECA11B4B8231}"/>
              </a:ext>
            </a:extLst>
          </p:cNvPr>
          <p:cNvCxnSpPr>
            <a:cxnSpLocks/>
          </p:cNvCxnSpPr>
          <p:nvPr/>
        </p:nvCxnSpPr>
        <p:spPr>
          <a:xfrm>
            <a:off x="4572001" y="5147532"/>
            <a:ext cx="731519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5C83F3-C4D9-BF40-81DA-78ACF302160A}"/>
              </a:ext>
            </a:extLst>
          </p:cNvPr>
          <p:cNvCxnSpPr>
            <a:cxnSpLocks/>
          </p:cNvCxnSpPr>
          <p:nvPr/>
        </p:nvCxnSpPr>
        <p:spPr>
          <a:xfrm>
            <a:off x="1323191" y="4767430"/>
            <a:ext cx="513655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6CF19F-03EE-B148-8133-6198EFD95793}"/>
              </a:ext>
            </a:extLst>
          </p:cNvPr>
          <p:cNvCxnSpPr>
            <a:cxnSpLocks/>
          </p:cNvCxnSpPr>
          <p:nvPr/>
        </p:nvCxnSpPr>
        <p:spPr>
          <a:xfrm>
            <a:off x="1834181" y="4767430"/>
            <a:ext cx="2665" cy="50528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3041BC7-818E-5A49-AC68-4296A6D18E1E}"/>
              </a:ext>
            </a:extLst>
          </p:cNvPr>
          <p:cNvCxnSpPr>
            <a:cxnSpLocks/>
          </p:cNvCxnSpPr>
          <p:nvPr/>
        </p:nvCxnSpPr>
        <p:spPr>
          <a:xfrm>
            <a:off x="4572001" y="5159187"/>
            <a:ext cx="0" cy="11352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Arrow 31">
            <a:extLst>
              <a:ext uri="{FF2B5EF4-FFF2-40B4-BE49-F238E27FC236}">
                <a16:creationId xmlns:a16="http://schemas.microsoft.com/office/drawing/2014/main" id="{50D4F18D-26A2-0947-B13C-CA89FAD77394}"/>
              </a:ext>
            </a:extLst>
          </p:cNvPr>
          <p:cNvSpPr/>
          <p:nvPr/>
        </p:nvSpPr>
        <p:spPr>
          <a:xfrm>
            <a:off x="2963305" y="4809111"/>
            <a:ext cx="968189" cy="2635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059D9B-6485-104A-A3EC-BC712DCB06FE}"/>
              </a:ext>
            </a:extLst>
          </p:cNvPr>
          <p:cNvSpPr txBox="1"/>
          <p:nvPr/>
        </p:nvSpPr>
        <p:spPr>
          <a:xfrm>
            <a:off x="3112567" y="4573835"/>
            <a:ext cx="76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Ions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286D0E0-B02C-2F4C-B877-A58CF6275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067" y="2567333"/>
            <a:ext cx="1707766" cy="43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12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65B7E34-3806-794B-ADDD-280602364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0"/>
            <a:ext cx="4335229" cy="4260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18B23A-0F42-A24C-8B7A-C6BE93C9A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58750"/>
            <a:ext cx="4904509" cy="4121150"/>
          </a:xfrm>
          <a:prstGeom prst="rect">
            <a:avLst/>
          </a:prstGeom>
        </p:spPr>
      </p:pic>
      <p:sp>
        <p:nvSpPr>
          <p:cNvPr id="22" name="Down Arrow 21">
            <a:extLst>
              <a:ext uri="{FF2B5EF4-FFF2-40B4-BE49-F238E27FC236}">
                <a16:creationId xmlns:a16="http://schemas.microsoft.com/office/drawing/2014/main" id="{EEDA801E-CEB2-134F-8848-3A6204DFCC32}"/>
              </a:ext>
            </a:extLst>
          </p:cNvPr>
          <p:cNvSpPr/>
          <p:nvPr/>
        </p:nvSpPr>
        <p:spPr>
          <a:xfrm rot="16200000">
            <a:off x="5722504" y="1854200"/>
            <a:ext cx="673100" cy="9779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D7E873-A64A-AA42-9E8B-BC29375498F8}"/>
              </a:ext>
            </a:extLst>
          </p:cNvPr>
          <p:cNvSpPr txBox="1"/>
          <p:nvPr/>
        </p:nvSpPr>
        <p:spPr>
          <a:xfrm>
            <a:off x="337704" y="5097731"/>
            <a:ext cx="1144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Tune change from a cell tune of 0.15 (where the ions are collected) to the operating point, is adiabatic and no ions are lost – supported by simulation, but only to tunes lower than 0.25.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4EDFC1-3861-4F4C-BEB8-19748564A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2E42-14BB-4C45-AE21-4D17335A9F81}" type="datetime1">
              <a:rPr lang="en-GB" smtClean="0"/>
              <a:t>22/11/2020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68DEA2-6248-294E-AC7E-FA28DDE3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5E4CF-16AF-FD4A-8D1F-6986782B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21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3BE8D2-185D-2845-81C5-714620AA4B60}"/>
              </a:ext>
            </a:extLst>
          </p:cNvPr>
          <p:cNvGrpSpPr/>
          <p:nvPr/>
        </p:nvGrpSpPr>
        <p:grpSpPr>
          <a:xfrm>
            <a:off x="4038600" y="4379384"/>
            <a:ext cx="2309593" cy="589541"/>
            <a:chOff x="6674773" y="3151201"/>
            <a:chExt cx="4356100" cy="1016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CFC062-EF00-1247-ADE4-124941474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4773" y="3151201"/>
              <a:ext cx="4356100" cy="1016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191C72-60E5-F14B-A2D6-4E227F922CA5}"/>
                </a:ext>
              </a:extLst>
            </p:cNvPr>
            <p:cNvSpPr/>
            <p:nvPr/>
          </p:nvSpPr>
          <p:spPr>
            <a:xfrm>
              <a:off x="9770232" y="3492760"/>
              <a:ext cx="418798" cy="6744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49D5474-F5B2-824B-B186-39E8A8732AA6}"/>
              </a:ext>
            </a:extLst>
          </p:cNvPr>
          <p:cNvSpPr txBox="1"/>
          <p:nvPr/>
        </p:nvSpPr>
        <p:spPr>
          <a:xfrm>
            <a:off x="6374496" y="4319815"/>
            <a:ext cx="1271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* C</a:t>
            </a:r>
            <a:r>
              <a:rPr lang="en-GB" sz="2400" baseline="-25000" dirty="0">
                <a:latin typeface="+mj-lt"/>
              </a:rPr>
              <a:t>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3F25C-E33A-2446-8C16-66D90697AEB1}"/>
              </a:ext>
            </a:extLst>
          </p:cNvPr>
          <p:cNvSpPr txBox="1"/>
          <p:nvPr/>
        </p:nvSpPr>
        <p:spPr>
          <a:xfrm>
            <a:off x="1863265" y="4443321"/>
            <a:ext cx="28411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Coherent tune shift =</a:t>
            </a:r>
          </a:p>
        </p:txBody>
      </p:sp>
    </p:spTree>
    <p:extLst>
      <p:ext uri="{BB962C8B-B14F-4D97-AF65-F5344CB8AC3E}">
        <p14:creationId xmlns:p14="http://schemas.microsoft.com/office/powerpoint/2010/main" val="294964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1732BA2-2218-B043-8AB7-9B8052B2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03" y="202940"/>
            <a:ext cx="10515600" cy="63349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Simulation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A4015-B4F9-914F-97ED-3D68B023162C}"/>
              </a:ext>
            </a:extLst>
          </p:cNvPr>
          <p:cNvSpPr txBox="1"/>
          <p:nvPr/>
        </p:nvSpPr>
        <p:spPr>
          <a:xfrm>
            <a:off x="707191" y="1166842"/>
            <a:ext cx="11366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 the Particle In Cell code WARP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Create a 2d trap and apply voltages to the rods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Trap matched distribution of 2×10</a:t>
            </a:r>
            <a:r>
              <a:rPr lang="en-GB" sz="24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ions at a cell tune of 0.15 for 50 rf periods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Adiabatically change tune over 100 rf periods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Store at new tune for 550 rf periods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Study emittance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Saw no evidence of coherent motion for 1/6 and 1/3, saw coherent motion at 1/4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Looked at:</a:t>
            </a:r>
          </a:p>
          <a:p>
            <a:pPr marL="742950" lvl="1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Phase space</a:t>
            </a:r>
          </a:p>
          <a:p>
            <a:pPr marL="742950" lvl="1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Tune footprints</a:t>
            </a:r>
          </a:p>
          <a:p>
            <a:pPr marL="742950" lvl="1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Kurtosis – A measure of the “</a:t>
            </a:r>
            <a:r>
              <a:rPr lang="en-GB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tailedness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  (4</a:t>
            </a:r>
            <a:r>
              <a:rPr lang="en-GB" sz="24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moment)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B54A3-669C-674A-863C-C582F0554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4524-1493-9648-A3E4-EC40CB8D7237}" type="datetime1">
              <a:rPr lang="en-GB" smtClean="0"/>
              <a:t>22/11/2020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845BD8-2D6E-6B42-A33D-354D16CCB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FB670-1A1E-7E4B-866F-FF688E1DE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713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00FCF2E-73E0-624F-9EE1-DBE63349507F}"/>
              </a:ext>
            </a:extLst>
          </p:cNvPr>
          <p:cNvGrpSpPr/>
          <p:nvPr/>
        </p:nvGrpSpPr>
        <p:grpSpPr>
          <a:xfrm>
            <a:off x="24063" y="836436"/>
            <a:ext cx="3810142" cy="5167748"/>
            <a:chOff x="24063" y="215870"/>
            <a:chExt cx="4230436" cy="578831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1D6469C-F55E-0347-84D7-1C69E283F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588" y="215870"/>
              <a:ext cx="3925911" cy="578831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E1A937-2483-5F48-BF3E-B949B84F74BA}"/>
                </a:ext>
              </a:extLst>
            </p:cNvPr>
            <p:cNvSpPr/>
            <p:nvPr/>
          </p:nvSpPr>
          <p:spPr>
            <a:xfrm>
              <a:off x="24063" y="3103810"/>
              <a:ext cx="609049" cy="4373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A7452E7-2EE1-2E42-B18F-F2AC41579F15}"/>
                </a:ext>
              </a:extLst>
            </p:cNvPr>
            <p:cNvSpPr/>
            <p:nvPr/>
          </p:nvSpPr>
          <p:spPr>
            <a:xfrm>
              <a:off x="24063" y="265808"/>
              <a:ext cx="609049" cy="4373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FFFC85-FDA1-FD48-9242-7D1CBFF72075}"/>
              </a:ext>
            </a:extLst>
          </p:cNvPr>
          <p:cNvCxnSpPr>
            <a:cxnSpLocks/>
          </p:cNvCxnSpPr>
          <p:nvPr/>
        </p:nvCxnSpPr>
        <p:spPr>
          <a:xfrm>
            <a:off x="4254499" y="976745"/>
            <a:ext cx="0" cy="502743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BCFD467D-ED79-4447-B8C3-00649537D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03" y="202940"/>
            <a:ext cx="10515600" cy="63349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Simulation: tune = 0.25 </a:t>
            </a:r>
            <a:r>
              <a:rPr lang="en-GB" baseline="30000" dirty="0"/>
              <a:t>4, 5, 6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7415C4-2B87-C747-A4CB-EACE15C77CC8}"/>
              </a:ext>
            </a:extLst>
          </p:cNvPr>
          <p:cNvSpPr txBox="1"/>
          <p:nvPr/>
        </p:nvSpPr>
        <p:spPr>
          <a:xfrm>
            <a:off x="2585423" y="2036618"/>
            <a:ext cx="103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Red = 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A16C8A-9810-2149-B86B-2A1B33C509EC}"/>
              </a:ext>
            </a:extLst>
          </p:cNvPr>
          <p:cNvSpPr txBox="1"/>
          <p:nvPr/>
        </p:nvSpPr>
        <p:spPr>
          <a:xfrm>
            <a:off x="2585423" y="1706479"/>
            <a:ext cx="103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Blue = 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BB0EAA-D966-1C4C-97DC-12E36BAB497C}"/>
              </a:ext>
            </a:extLst>
          </p:cNvPr>
          <p:cNvSpPr txBox="1"/>
          <p:nvPr/>
        </p:nvSpPr>
        <p:spPr>
          <a:xfrm>
            <a:off x="1314521" y="74091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4197DE-67A5-0049-AEB0-613828C5931A}"/>
              </a:ext>
            </a:extLst>
          </p:cNvPr>
          <p:cNvSpPr txBox="1"/>
          <p:nvPr/>
        </p:nvSpPr>
        <p:spPr>
          <a:xfrm>
            <a:off x="1588148" y="74091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436A3C-D2C6-3547-B7AE-BC03F7576EC0}"/>
              </a:ext>
            </a:extLst>
          </p:cNvPr>
          <p:cNvSpPr txBox="1"/>
          <p:nvPr/>
        </p:nvSpPr>
        <p:spPr>
          <a:xfrm>
            <a:off x="2288205" y="74428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90D151-D2D6-4A47-A48D-A8F10AA8D202}"/>
              </a:ext>
            </a:extLst>
          </p:cNvPr>
          <p:cNvSpPr txBox="1"/>
          <p:nvPr/>
        </p:nvSpPr>
        <p:spPr>
          <a:xfrm>
            <a:off x="2001330" y="74880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6BBC90-507C-E346-9469-AC76FECBFF5A}"/>
              </a:ext>
            </a:extLst>
          </p:cNvPr>
          <p:cNvSpPr txBox="1"/>
          <p:nvPr/>
        </p:nvSpPr>
        <p:spPr>
          <a:xfrm>
            <a:off x="3440717" y="473252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E5B09B-EA06-BE49-8E8A-C98EA38152B7}"/>
              </a:ext>
            </a:extLst>
          </p:cNvPr>
          <p:cNvSpPr txBox="1"/>
          <p:nvPr/>
        </p:nvSpPr>
        <p:spPr>
          <a:xfrm>
            <a:off x="3420589" y="36455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84F90A-F779-A94B-8C00-43C5B4294091}"/>
              </a:ext>
            </a:extLst>
          </p:cNvPr>
          <p:cNvSpPr txBox="1"/>
          <p:nvPr/>
        </p:nvSpPr>
        <p:spPr>
          <a:xfrm>
            <a:off x="3420589" y="506278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6B47B8-4936-A24B-92A3-93111DB7FCEE}"/>
              </a:ext>
            </a:extLst>
          </p:cNvPr>
          <p:cNvSpPr txBox="1"/>
          <p:nvPr/>
        </p:nvSpPr>
        <p:spPr>
          <a:xfrm>
            <a:off x="3435167" y="449071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B62F14-4B7B-814D-859D-22B87CB161A0}"/>
              </a:ext>
            </a:extLst>
          </p:cNvPr>
          <p:cNvSpPr txBox="1"/>
          <p:nvPr/>
        </p:nvSpPr>
        <p:spPr>
          <a:xfrm rot="16200000">
            <a:off x="513907" y="4082700"/>
            <a:ext cx="170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RAMP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2291C5-F71F-D44D-B512-B1F81CCD93DE}"/>
              </a:ext>
            </a:extLst>
          </p:cNvPr>
          <p:cNvGrpSpPr/>
          <p:nvPr/>
        </p:nvGrpSpPr>
        <p:grpSpPr>
          <a:xfrm>
            <a:off x="4884526" y="836436"/>
            <a:ext cx="6591768" cy="4992654"/>
            <a:chOff x="4884526" y="836436"/>
            <a:chExt cx="6591768" cy="499265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B5ACFA0-2EA9-1848-AD1B-89779260F993}"/>
                </a:ext>
              </a:extLst>
            </p:cNvPr>
            <p:cNvSpPr/>
            <p:nvPr/>
          </p:nvSpPr>
          <p:spPr>
            <a:xfrm>
              <a:off x="8697299" y="985041"/>
              <a:ext cx="788607" cy="80400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621570F-63BC-284E-90C6-00351CD8DB61}"/>
                </a:ext>
              </a:extLst>
            </p:cNvPr>
            <p:cNvSpPr/>
            <p:nvPr/>
          </p:nvSpPr>
          <p:spPr>
            <a:xfrm>
              <a:off x="9606073" y="1005600"/>
              <a:ext cx="788608" cy="783443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2BF0744-BE3F-3647-8FF7-2B52B63E6A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7089" y="976745"/>
              <a:ext cx="0" cy="2020898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E12E1F7-6FFB-C442-802A-4522E606AE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08289" y="953523"/>
              <a:ext cx="0" cy="1083095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B847250-D00C-094C-80AC-E50CA77C5F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94293" y="953523"/>
              <a:ext cx="0" cy="1091046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7CF19D9-B058-254E-882C-957425E0DA0B}"/>
                </a:ext>
              </a:extLst>
            </p:cNvPr>
            <p:cNvGrpSpPr/>
            <p:nvPr/>
          </p:nvGrpSpPr>
          <p:grpSpPr>
            <a:xfrm>
              <a:off x="4884526" y="836436"/>
              <a:ext cx="6591768" cy="4992654"/>
              <a:chOff x="4884526" y="836436"/>
              <a:chExt cx="6591768" cy="499265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821417B-9B4F-1240-A69A-063FBC548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84526" y="836436"/>
                <a:ext cx="6591768" cy="4992654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D4DBF1B-6949-3349-BC41-8F1A60934EE4}"/>
                  </a:ext>
                </a:extLst>
              </p:cNvPr>
              <p:cNvSpPr/>
              <p:nvPr/>
            </p:nvSpPr>
            <p:spPr>
              <a:xfrm>
                <a:off x="6239021" y="2122018"/>
                <a:ext cx="928468" cy="667363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097AD6F-932B-4747-8BB5-65C02196C866}"/>
                  </a:ext>
                </a:extLst>
              </p:cNvPr>
              <p:cNvSpPr/>
              <p:nvPr/>
            </p:nvSpPr>
            <p:spPr>
              <a:xfrm>
                <a:off x="7208839" y="2117117"/>
                <a:ext cx="859125" cy="667363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23C0B6E-C1AE-5D45-9F38-27C66ADBEBC7}"/>
                  </a:ext>
                </a:extLst>
              </p:cNvPr>
              <p:cNvSpPr/>
              <p:nvPr/>
            </p:nvSpPr>
            <p:spPr>
              <a:xfrm>
                <a:off x="10687686" y="2075811"/>
                <a:ext cx="690631" cy="667363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982C290-C422-AA4A-9F8D-274297B62B20}"/>
                  </a:ext>
                </a:extLst>
              </p:cNvPr>
              <p:cNvSpPr/>
              <p:nvPr/>
            </p:nvSpPr>
            <p:spPr>
              <a:xfrm>
                <a:off x="5359178" y="3409007"/>
                <a:ext cx="871892" cy="789282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2891B2B-15D6-0747-8FF0-5726AD700520}"/>
                  </a:ext>
                </a:extLst>
              </p:cNvPr>
              <p:cNvSpPr/>
              <p:nvPr/>
            </p:nvSpPr>
            <p:spPr>
              <a:xfrm>
                <a:off x="6239021" y="4445294"/>
                <a:ext cx="859125" cy="789282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7EE81F9-BF31-834E-BEBC-A1CE809C2C4A}"/>
                  </a:ext>
                </a:extLst>
              </p:cNvPr>
              <p:cNvSpPr/>
              <p:nvPr/>
            </p:nvSpPr>
            <p:spPr>
              <a:xfrm>
                <a:off x="7183391" y="4445294"/>
                <a:ext cx="859125" cy="789282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7E86ACE-159B-6942-AFD0-F7362D4D66E6}"/>
                  </a:ext>
                </a:extLst>
              </p:cNvPr>
              <p:cNvSpPr/>
              <p:nvPr/>
            </p:nvSpPr>
            <p:spPr>
              <a:xfrm>
                <a:off x="10479716" y="3686715"/>
                <a:ext cx="898601" cy="667363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D60D5F-5EFD-3148-AFB3-D80B2BFD43E6}"/>
                  </a:ext>
                </a:extLst>
              </p:cNvPr>
              <p:cNvSpPr/>
              <p:nvPr/>
            </p:nvSpPr>
            <p:spPr>
              <a:xfrm>
                <a:off x="9501808" y="4585014"/>
                <a:ext cx="859124" cy="649562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6E64031-54BE-EA44-A338-A230A40330E6}"/>
                  </a:ext>
                </a:extLst>
              </p:cNvPr>
              <p:cNvSpPr/>
              <p:nvPr/>
            </p:nvSpPr>
            <p:spPr>
              <a:xfrm>
                <a:off x="10463814" y="4581386"/>
                <a:ext cx="898601" cy="661141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590363A-8EB2-0A4A-BD76-4E304EA8FE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52983" y="4198289"/>
                <a:ext cx="0" cy="1259067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4561C05B-85E9-3045-AF86-3AF248600F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70004" y="1963972"/>
                <a:ext cx="23853" cy="1041622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DF24435-B7EB-4340-99A2-9774BEA0A3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04352" y="3436458"/>
                <a:ext cx="0" cy="202089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BC0BCBA-841E-294A-9D4E-96D28FAC8C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12125" y="2044569"/>
                <a:ext cx="0" cy="961026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6EA3847-46D7-4743-9CC8-1DAF1AF8BB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06710" y="3484268"/>
                <a:ext cx="0" cy="961026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7A10777-98C5-6A44-8328-72343766B6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57452" y="3435938"/>
                <a:ext cx="0" cy="1145448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9A83959C-DA5C-324E-A060-1ED1B2F0B4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08289" y="3354248"/>
                <a:ext cx="0" cy="1091046"/>
              </a:xfrm>
              <a:prstGeom prst="line">
                <a:avLst/>
              </a:prstGeom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6E790C2-29BC-6144-992A-33AD20CC91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94293" y="3409008"/>
                <a:ext cx="0" cy="236524"/>
              </a:xfrm>
              <a:prstGeom prst="line">
                <a:avLst/>
              </a:prstGeom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D60546-EFB7-664D-ACB9-70A0E1434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F5D-B351-1046-9052-06AD5EC329C0}" type="datetime1">
              <a:rPr lang="en-GB" smtClean="0"/>
              <a:t>22/11/2020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746F4E-E777-0441-ABDE-2A3449702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76764-9744-0148-888A-3CCEA089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16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9664D4-64DB-B44E-A927-8F93480A9AC9}"/>
              </a:ext>
            </a:extLst>
          </p:cNvPr>
          <p:cNvGrpSpPr/>
          <p:nvPr/>
        </p:nvGrpSpPr>
        <p:grpSpPr>
          <a:xfrm>
            <a:off x="992308" y="1179098"/>
            <a:ext cx="3177234" cy="2489762"/>
            <a:chOff x="24063" y="215870"/>
            <a:chExt cx="4230436" cy="33252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2FA3E0-EC3A-A64D-B522-3DFDF07F7C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0107"/>
            <a:stretch/>
          </p:blipFill>
          <p:spPr>
            <a:xfrm>
              <a:off x="328588" y="215870"/>
              <a:ext cx="3925911" cy="288794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17FBE9-B9DE-D941-97E1-E003EBB55A1F}"/>
                </a:ext>
              </a:extLst>
            </p:cNvPr>
            <p:cNvSpPr/>
            <p:nvPr/>
          </p:nvSpPr>
          <p:spPr>
            <a:xfrm>
              <a:off x="24063" y="3103810"/>
              <a:ext cx="609049" cy="4373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E5746A-EED7-7444-99FB-BFCD052B3096}"/>
                </a:ext>
              </a:extLst>
            </p:cNvPr>
            <p:cNvSpPr/>
            <p:nvPr/>
          </p:nvSpPr>
          <p:spPr>
            <a:xfrm>
              <a:off x="192524" y="266700"/>
              <a:ext cx="609049" cy="4373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F5C86F9C-B336-0048-80D3-4A3AF0F4F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65" y="273974"/>
            <a:ext cx="10515600" cy="63349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Coherent shape and finite stopband width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75C1CF-98ED-5C45-936C-AD00727027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55" t="66708" r="39721"/>
          <a:stretch/>
        </p:blipFill>
        <p:spPr>
          <a:xfrm>
            <a:off x="3295008" y="3787650"/>
            <a:ext cx="1859004" cy="21623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BB683B7-ED97-0F43-80D1-90E9BD459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8" y="3769222"/>
            <a:ext cx="2793195" cy="158973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AAAA6E8-1656-7942-B46C-FB6F0C68BE69}"/>
              </a:ext>
            </a:extLst>
          </p:cNvPr>
          <p:cNvSpPr/>
          <p:nvPr/>
        </p:nvSpPr>
        <p:spPr>
          <a:xfrm>
            <a:off x="3159898" y="3751118"/>
            <a:ext cx="2045947" cy="21924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4864DF4-DCBA-0F48-8ED2-9A57593071BA}"/>
              </a:ext>
            </a:extLst>
          </p:cNvPr>
          <p:cNvCxnSpPr>
            <a:cxnSpLocks/>
          </p:cNvCxnSpPr>
          <p:nvPr/>
        </p:nvCxnSpPr>
        <p:spPr>
          <a:xfrm flipV="1">
            <a:off x="1140854" y="3751119"/>
            <a:ext cx="2019044" cy="11176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F906EDB-0A2D-FD46-9A50-4A268C0D893C}"/>
              </a:ext>
            </a:extLst>
          </p:cNvPr>
          <p:cNvCxnSpPr>
            <a:cxnSpLocks/>
          </p:cNvCxnSpPr>
          <p:nvPr/>
        </p:nvCxnSpPr>
        <p:spPr>
          <a:xfrm>
            <a:off x="1140854" y="5106390"/>
            <a:ext cx="2018029" cy="8372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29C44B8-1B28-634D-B4A7-1B3F46A317F2}"/>
              </a:ext>
            </a:extLst>
          </p:cNvPr>
          <p:cNvSpPr txBox="1"/>
          <p:nvPr/>
        </p:nvSpPr>
        <p:spPr>
          <a:xfrm>
            <a:off x="88708" y="1083875"/>
            <a:ext cx="282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Simulation: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197FCF-A05F-6D4E-B4FA-87FC90E3F437}"/>
              </a:ext>
            </a:extLst>
          </p:cNvPr>
          <p:cNvSpPr txBox="1"/>
          <p:nvPr/>
        </p:nvSpPr>
        <p:spPr>
          <a:xfrm>
            <a:off x="123131" y="3505139"/>
            <a:ext cx="282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Experiment: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4096BF-9534-F24A-8A6A-1FC512F44181}"/>
              </a:ext>
            </a:extLst>
          </p:cNvPr>
          <p:cNvCxnSpPr>
            <a:cxnSpLocks/>
          </p:cNvCxnSpPr>
          <p:nvPr/>
        </p:nvCxnSpPr>
        <p:spPr>
          <a:xfrm>
            <a:off x="5548909" y="1023934"/>
            <a:ext cx="0" cy="502743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FD79E55-76CC-C742-8658-5D54DAFEF314}"/>
              </a:ext>
            </a:extLst>
          </p:cNvPr>
          <p:cNvGrpSpPr/>
          <p:nvPr/>
        </p:nvGrpSpPr>
        <p:grpSpPr>
          <a:xfrm>
            <a:off x="5891974" y="1453207"/>
            <a:ext cx="6820996" cy="4320472"/>
            <a:chOff x="5835133" y="1510146"/>
            <a:chExt cx="6820996" cy="432047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CA7B351-EED8-CA44-A9AF-B66DFFFE9EF3}"/>
                </a:ext>
              </a:extLst>
            </p:cNvPr>
            <p:cNvGrpSpPr/>
            <p:nvPr/>
          </p:nvGrpSpPr>
          <p:grpSpPr>
            <a:xfrm>
              <a:off x="5835133" y="1510146"/>
              <a:ext cx="6820996" cy="4320472"/>
              <a:chOff x="5835133" y="1510146"/>
              <a:chExt cx="6820996" cy="432047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658C5C-7BA6-7242-A1AF-6712E7487A42}"/>
                  </a:ext>
                </a:extLst>
              </p:cNvPr>
              <p:cNvSpPr/>
              <p:nvPr/>
            </p:nvSpPr>
            <p:spPr>
              <a:xfrm>
                <a:off x="6244937" y="2386900"/>
                <a:ext cx="4852554" cy="813501"/>
              </a:xfrm>
              <a:prstGeom prst="rect">
                <a:avLst/>
              </a:prstGeom>
              <a:solidFill>
                <a:srgbClr val="FF3D2F">
                  <a:alpha val="21961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EB781C5-800C-5045-9F8C-95F8A791E678}"/>
                  </a:ext>
                </a:extLst>
              </p:cNvPr>
              <p:cNvSpPr/>
              <p:nvPr/>
            </p:nvSpPr>
            <p:spPr>
              <a:xfrm rot="16200000">
                <a:off x="7343884" y="3041882"/>
                <a:ext cx="3728170" cy="1083889"/>
              </a:xfrm>
              <a:prstGeom prst="rect">
                <a:avLst/>
              </a:prstGeom>
              <a:solidFill>
                <a:srgbClr val="FF3D2F">
                  <a:alpha val="21961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C51FF2-97A8-A046-AFC3-689FBBC9E223}"/>
                  </a:ext>
                </a:extLst>
              </p:cNvPr>
              <p:cNvSpPr txBox="1"/>
              <p:nvPr/>
            </p:nvSpPr>
            <p:spPr>
              <a:xfrm>
                <a:off x="10744201" y="5461286"/>
                <a:ext cx="1911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" pitchFamily="2" charset="0"/>
                  </a:rPr>
                  <a:t>X tune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08CE25-37CB-BA42-B2C4-19B1F3FA6270}"/>
                  </a:ext>
                </a:extLst>
              </p:cNvPr>
              <p:cNvSpPr txBox="1"/>
              <p:nvPr/>
            </p:nvSpPr>
            <p:spPr>
              <a:xfrm rot="16200000">
                <a:off x="5586844" y="1758435"/>
                <a:ext cx="865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" pitchFamily="2" charset="0"/>
                  </a:rPr>
                  <a:t>Y tune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76662AD-4B4A-0C43-8909-7FFDFAC68C6E}"/>
                  </a:ext>
                </a:extLst>
              </p:cNvPr>
              <p:cNvSpPr/>
              <p:nvPr/>
            </p:nvSpPr>
            <p:spPr>
              <a:xfrm>
                <a:off x="9713213" y="2345336"/>
                <a:ext cx="73402" cy="8312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39532EC-01CF-9A4F-BF89-3226C81A5F63}"/>
                  </a:ext>
                </a:extLst>
              </p:cNvPr>
              <p:cNvSpPr/>
              <p:nvPr/>
            </p:nvSpPr>
            <p:spPr>
              <a:xfrm>
                <a:off x="9171268" y="2710523"/>
                <a:ext cx="73402" cy="8312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AAAA9B5-3FD3-B04A-9DBC-3EC42782396C}"/>
                  </a:ext>
                </a:extLst>
              </p:cNvPr>
              <p:cNvSpPr/>
              <p:nvPr/>
            </p:nvSpPr>
            <p:spPr>
              <a:xfrm>
                <a:off x="8604855" y="3149741"/>
                <a:ext cx="73402" cy="8312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6B3D641-42B6-7C46-B1D1-E6608A919226}"/>
                  </a:ext>
                </a:extLst>
              </p:cNvPr>
              <p:cNvSpPr txBox="1"/>
              <p:nvPr/>
            </p:nvSpPr>
            <p:spPr>
              <a:xfrm>
                <a:off x="9786615" y="2327523"/>
                <a:ext cx="9074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" pitchFamily="2" charset="0"/>
                  </a:rPr>
                  <a:t>1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8574E4-6777-CE4C-8912-EF49639E26A8}"/>
                  </a:ext>
                </a:extLst>
              </p:cNvPr>
              <p:cNvSpPr txBox="1"/>
              <p:nvPr/>
            </p:nvSpPr>
            <p:spPr>
              <a:xfrm>
                <a:off x="9259477" y="2696855"/>
                <a:ext cx="9074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" pitchFamily="2" charset="0"/>
                  </a:rPr>
                  <a:t>2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FCEF1C7-DA4D-CE40-BAD4-5FD9B22AB92F}"/>
                  </a:ext>
                </a:extLst>
              </p:cNvPr>
              <p:cNvSpPr txBox="1"/>
              <p:nvPr/>
            </p:nvSpPr>
            <p:spPr>
              <a:xfrm>
                <a:off x="8655410" y="3168322"/>
                <a:ext cx="9074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" pitchFamily="2" charset="0"/>
                  </a:rPr>
                  <a:t>3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A7E4F9-DDD8-1C4A-8D6B-ACE054DA966A}"/>
                  </a:ext>
                </a:extLst>
              </p:cNvPr>
              <p:cNvSpPr txBox="1"/>
              <p:nvPr/>
            </p:nvSpPr>
            <p:spPr>
              <a:xfrm rot="19063908">
                <a:off x="7912864" y="2010031"/>
                <a:ext cx="23925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Times" pitchFamily="2" charset="0"/>
                  </a:rPr>
                  <a:t>Emittance increase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8405023A-BE57-8B4B-816F-133271CD3E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44936" y="1714503"/>
                <a:ext cx="0" cy="372816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2D0495F4-8C86-804F-99C0-05C47C61D6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63981" y="1776980"/>
                <a:ext cx="1578826" cy="138203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56FFA91-508A-214D-8A57-376842435261}"/>
                </a:ext>
              </a:extLst>
            </p:cNvPr>
            <p:cNvCxnSpPr>
              <a:cxnSpLocks/>
            </p:cNvCxnSpPr>
            <p:nvPr/>
          </p:nvCxnSpPr>
          <p:spPr>
            <a:xfrm>
              <a:off x="8011886" y="4125686"/>
              <a:ext cx="65413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1450BD-D6C9-3A4D-8511-2584CCAD195A}"/>
                </a:ext>
              </a:extLst>
            </p:cNvPr>
            <p:cNvCxnSpPr>
              <a:cxnSpLocks/>
            </p:cNvCxnSpPr>
            <p:nvPr/>
          </p:nvCxnSpPr>
          <p:spPr>
            <a:xfrm>
              <a:off x="8678257" y="4117218"/>
              <a:ext cx="0" cy="75159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0AEDB59-BD0E-D94D-B68A-02A5DFD34C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8257" y="4125686"/>
              <a:ext cx="1071657" cy="7431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BF60ED6-01AA-1E47-A6C7-0A9FE1593AD0}"/>
                </a:ext>
              </a:extLst>
            </p:cNvPr>
            <p:cNvCxnSpPr/>
            <p:nvPr/>
          </p:nvCxnSpPr>
          <p:spPr>
            <a:xfrm flipV="1">
              <a:off x="7859486" y="3668860"/>
              <a:ext cx="0" cy="12950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B668E7C-94B0-DA43-933B-3E9F15064E76}"/>
                </a:ext>
              </a:extLst>
            </p:cNvPr>
            <p:cNvCxnSpPr>
              <a:cxnSpLocks/>
            </p:cNvCxnSpPr>
            <p:nvPr/>
          </p:nvCxnSpPr>
          <p:spPr>
            <a:xfrm>
              <a:off x="7872493" y="4963886"/>
              <a:ext cx="270842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A9564D6-8A09-4945-80B3-0E059DB508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44747" y="4120497"/>
              <a:ext cx="79869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A6CFAD4-73AD-E347-9BD9-F8F1E4F47950}"/>
                </a:ext>
              </a:extLst>
            </p:cNvPr>
            <p:cNvSpPr txBox="1"/>
            <p:nvPr/>
          </p:nvSpPr>
          <p:spPr>
            <a:xfrm>
              <a:off x="10012809" y="4916020"/>
              <a:ext cx="1911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X tune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ADA9DFE-4148-D047-AE1C-B7D67593E0AA}"/>
                </a:ext>
              </a:extLst>
            </p:cNvPr>
            <p:cNvSpPr txBox="1"/>
            <p:nvPr/>
          </p:nvSpPr>
          <p:spPr>
            <a:xfrm rot="16200000">
              <a:off x="6670235" y="3842889"/>
              <a:ext cx="1911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" pitchFamily="2" charset="0"/>
                </a:rPr>
                <a:t>Ion number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ED675C8-48F6-B542-A5E9-8F1DA3E451F7}"/>
                </a:ext>
              </a:extLst>
            </p:cNvPr>
            <p:cNvCxnSpPr/>
            <p:nvPr/>
          </p:nvCxnSpPr>
          <p:spPr>
            <a:xfrm>
              <a:off x="6244936" y="5442672"/>
              <a:ext cx="51435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60B70A27-9365-C746-8D22-13BB4943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C2FB-55F6-DE4C-8020-219684BD2F7C}" type="datetime1">
              <a:rPr lang="en-GB" smtClean="0"/>
              <a:t>22/11/2020</a:t>
            </a:fld>
            <a:endParaRPr lang="en-GB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6C4B1643-160C-1847-AFF6-321D706C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B25ED17-45FF-814F-A52E-682330C2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167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AB8AD5-D4A9-1F4B-8262-84B8BC13CA96}"/>
              </a:ext>
            </a:extLst>
          </p:cNvPr>
          <p:cNvSpPr txBox="1"/>
          <p:nvPr/>
        </p:nvSpPr>
        <p:spPr>
          <a:xfrm>
            <a:off x="5840129" y="4867910"/>
            <a:ext cx="794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A</a:t>
            </a:r>
            <a:r>
              <a:rPr lang="en-GB" sz="4000" baseline="-25000" dirty="0"/>
              <a:t>m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A7A22999-AA2C-9648-AE02-3A5F45A0180D}"/>
              </a:ext>
            </a:extLst>
          </p:cNvPr>
          <p:cNvSpPr/>
          <p:nvPr/>
        </p:nvSpPr>
        <p:spPr>
          <a:xfrm rot="16200000">
            <a:off x="5221947" y="4889780"/>
            <a:ext cx="541421" cy="6862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EE48D4-ED2F-C54E-B6B3-5DB713C3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411" y="486410"/>
            <a:ext cx="5842000" cy="438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52F1D9-A33D-8843-945C-4C7934212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70" y="486410"/>
            <a:ext cx="4335229" cy="4260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C2A2E0-41A9-0144-AD09-A48AC39B5FF7}"/>
              </a:ext>
            </a:extLst>
          </p:cNvPr>
          <p:cNvSpPr txBox="1"/>
          <p:nvPr/>
        </p:nvSpPr>
        <p:spPr>
          <a:xfrm>
            <a:off x="7195457" y="576943"/>
            <a:ext cx="451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the case where </a:t>
            </a:r>
            <a:r>
              <a:rPr lang="en-GB" dirty="0" err="1"/>
              <a:t>Q</a:t>
            </a:r>
            <a:r>
              <a:rPr lang="en-GB" baseline="-25000" dirty="0" err="1"/>
              <a:t>x</a:t>
            </a:r>
            <a:r>
              <a:rPr lang="en-GB" dirty="0"/>
              <a:t> = </a:t>
            </a:r>
            <a:r>
              <a:rPr lang="en-GB" dirty="0" err="1"/>
              <a:t>Q</a:t>
            </a:r>
            <a:r>
              <a:rPr lang="en-GB" baseline="-25000" dirty="0" err="1"/>
              <a:t>y</a:t>
            </a:r>
            <a:endParaRPr lang="en-GB" baseline="-25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E8745-E43A-774B-A1BA-78F0289D0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9C92-9B41-DB4F-AC14-55120E39E8FC}" type="datetime1">
              <a:rPr lang="en-GB" smtClean="0"/>
              <a:t>22/11/2020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820492-A7A1-244D-A71F-C72D8BF9C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45BB8-D6A4-FD41-BBB2-ADC5CA64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FA8EC0-889E-934C-A953-719FE7CAD81E}"/>
              </a:ext>
            </a:extLst>
          </p:cNvPr>
          <p:cNvSpPr txBox="1"/>
          <p:nvPr/>
        </p:nvSpPr>
        <p:spPr>
          <a:xfrm>
            <a:off x="10621022" y="2537760"/>
            <a:ext cx="42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</a:t>
            </a:r>
            <a:r>
              <a:rPr lang="en-GB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550543-9D43-E84B-B04C-1EE34BED218C}"/>
              </a:ext>
            </a:extLst>
          </p:cNvPr>
          <p:cNvSpPr txBox="1"/>
          <p:nvPr/>
        </p:nvSpPr>
        <p:spPr>
          <a:xfrm>
            <a:off x="9240252" y="1321163"/>
            <a:ext cx="42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</a:t>
            </a:r>
            <a:r>
              <a:rPr lang="en-GB" baseline="-25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1B38B3-DE3D-4E4E-9E72-6BCE2D0AB456}"/>
              </a:ext>
            </a:extLst>
          </p:cNvPr>
          <p:cNvSpPr txBox="1"/>
          <p:nvPr/>
        </p:nvSpPr>
        <p:spPr>
          <a:xfrm>
            <a:off x="7895866" y="2154764"/>
            <a:ext cx="42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</a:t>
            </a:r>
            <a:r>
              <a:rPr lang="en-GB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714A50-589D-1C44-9015-603AE0DBAB29}"/>
              </a:ext>
            </a:extLst>
          </p:cNvPr>
          <p:cNvSpPr txBox="1"/>
          <p:nvPr/>
        </p:nvSpPr>
        <p:spPr>
          <a:xfrm>
            <a:off x="6535152" y="1900494"/>
            <a:ext cx="42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</a:t>
            </a:r>
            <a:r>
              <a:rPr lang="en-GB" baseline="-25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C12654-24AF-9549-A24C-46FB74BB4DDA}"/>
              </a:ext>
            </a:extLst>
          </p:cNvPr>
          <p:cNvSpPr txBox="1"/>
          <p:nvPr/>
        </p:nvSpPr>
        <p:spPr>
          <a:xfrm>
            <a:off x="7058354" y="4984343"/>
            <a:ext cx="4103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Theoretical C</a:t>
            </a:r>
            <a:r>
              <a:rPr lang="en-GB" baseline="-25000" dirty="0">
                <a:solidFill>
                  <a:srgbClr val="FF0000"/>
                </a:solidFill>
              </a:rPr>
              <a:t>m</a:t>
            </a:r>
            <a:r>
              <a:rPr lang="en-GB" dirty="0">
                <a:solidFill>
                  <a:srgbClr val="FF0000"/>
                </a:solidFill>
              </a:rPr>
              <a:t> values for the lowest-order space-charge-driven resonance at each cell tune. </a:t>
            </a:r>
          </a:p>
        </p:txBody>
      </p:sp>
    </p:spTree>
    <p:extLst>
      <p:ext uri="{BB962C8B-B14F-4D97-AF65-F5344CB8AC3E}">
        <p14:creationId xmlns:p14="http://schemas.microsoft.com/office/powerpoint/2010/main" val="412249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277379-99F8-9147-8AA8-CBC3B395F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0" y="1320800"/>
            <a:ext cx="5842000" cy="4381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3E45BC-51D6-5E48-9010-142762651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968"/>
            <a:ext cx="10515600" cy="63349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Interpretation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4E748E-D118-6F43-99A4-B72717A7C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25" y="1369349"/>
            <a:ext cx="6352973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esonances are in competition at each tune.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Peak in emittance growth did not occur at the location predicted by the C</a:t>
            </a:r>
            <a:r>
              <a:rPr kumimoji="0" lang="en-US" altLang="en-US" sz="2400" b="0" i="0" u="none" strike="noStrike" cap="none" normalizeH="0" baseline="-250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factors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Experimental C</a:t>
            </a:r>
            <a:r>
              <a:rPr lang="en-US" altLang="en-US" sz="24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factor &lt; Theoretical C</a:t>
            </a:r>
            <a:r>
              <a:rPr kumimoji="0" lang="en-US" altLang="en-US" sz="2400" b="0" i="0" u="none" strike="noStrike" cap="none" normalizeH="0" baseline="-250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2</a:t>
            </a:r>
            <a:endParaRPr kumimoji="0" lang="en-US" altLang="en-US" sz="2400" b="0" i="0" u="none" strike="noStrike" cap="none" normalizeH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is due to by stop band width and 4</a:t>
            </a:r>
            <a:r>
              <a:rPr lang="en-US" altLang="en-US" sz="2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altLang="en-US" sz="24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order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 shows that for 1/8 and 1/6 shift in tune doesn’t differ from that predicted incoherently, suggesting coherent oscillations may be landau damped</a:t>
            </a:r>
            <a:r>
              <a:rPr lang="en-US" altLang="en-US" sz="2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Simulation also showed no coherent excitation at </a:t>
            </a: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1/8 and 1/6 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923EC7-4592-AE42-A444-149E1D6F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0A1C-10EF-2341-B1AA-EA641CCDB64D}" type="datetime1">
              <a:rPr lang="en-GB" smtClean="0"/>
              <a:t>22/11/2020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A13E1-9C11-7E4D-83DD-87778C02A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5FFAF-2257-DF44-A940-0C9EDEB13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611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3CBFC9C-EDE3-314B-A74C-3F6ED2264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904" y="1448622"/>
            <a:ext cx="6045200" cy="45847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32B8AA7-F39B-EB48-91F6-31580A3B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936" y="146900"/>
            <a:ext cx="10515600" cy="180714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Similar experiments have since been performed on IBEX comparing equal and unequal tunes in the transverse directions</a:t>
            </a:r>
            <a:r>
              <a:rPr lang="en-GB" baseline="30000" dirty="0"/>
              <a:t>8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C6FD99-8035-C745-A81A-57E24F7A18D2}"/>
              </a:ext>
            </a:extLst>
          </p:cNvPr>
          <p:cNvSpPr txBox="1"/>
          <p:nvPr/>
        </p:nvSpPr>
        <p:spPr>
          <a:xfrm>
            <a:off x="7992660" y="2252559"/>
            <a:ext cx="1607644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" pitchFamily="2" charset="0"/>
              </a:rPr>
              <a:t>Unequal tunes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D94DE-CD0C-7444-A68F-6B077E940FBF}"/>
              </a:ext>
            </a:extLst>
          </p:cNvPr>
          <p:cNvSpPr txBox="1"/>
          <p:nvPr/>
        </p:nvSpPr>
        <p:spPr>
          <a:xfrm>
            <a:off x="9600304" y="4716920"/>
            <a:ext cx="1607644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imes" pitchFamily="2" charset="0"/>
              </a:rPr>
              <a:t>Equal tunes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5D63BC-34AA-1940-A1D1-5B38DD052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2FF9-A281-6C43-BBC1-A49317A8F98D}" type="datetime1">
              <a:rPr lang="en-GB" smtClean="0"/>
              <a:t>22/11/2020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F5BF60-400D-7040-9FC6-36A4E687C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E04005-49E7-DC47-AE24-94E0BE16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94096B-4DB7-1F45-8F3F-5FD604DDB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935" y="2105738"/>
            <a:ext cx="2867062" cy="327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91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52AF08AC-0D10-EB46-A354-AC1660FDA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53" y="489905"/>
            <a:ext cx="10515600" cy="660111"/>
          </a:xfrm>
        </p:spPr>
        <p:txBody>
          <a:bodyPr>
            <a:noAutofit/>
          </a:bodyPr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conclusion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9C0B55-A9DA-CF4F-824B-061F8BC80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253" y="1653502"/>
            <a:ext cx="10719368" cy="4351338"/>
          </a:xfrm>
        </p:spPr>
        <p:txBody>
          <a:bodyPr/>
          <a:lstStyle/>
          <a:p>
            <a:pPr>
              <a:buClr>
                <a:srgbClr val="0070C0"/>
              </a:buClr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Paul traps are useful tools for accelerator physics</a:t>
            </a:r>
          </a:p>
          <a:p>
            <a:pPr>
              <a:buClr>
                <a:srgbClr val="0070C0"/>
              </a:buClr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transverse dynamics in the trap mirrors that of AG accelerator</a:t>
            </a:r>
          </a:p>
          <a:p>
            <a:pPr>
              <a:buClr>
                <a:srgbClr val="0070C0"/>
              </a:buClr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Space charge forces are present in a Paul trap </a:t>
            </a: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used SPOD to study coherent resonances</a:t>
            </a: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Experiments were designed and interpreted with the help of WARP</a:t>
            </a: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IBEX has been commissioned and can perform follow-up experiments</a:t>
            </a: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2F965A0-0A41-8C40-9622-D0C44019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8D7F-83FF-E24A-A400-0E53ECC17E71}" type="datetime1">
              <a:rPr lang="en-GB" smtClean="0"/>
              <a:t>22/11/2020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03BAB75-7474-5942-8FA0-52B4C00E0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C6C800-C204-CB43-B5AB-3AF10D2E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237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02283-84BF-8E45-AB79-2B4B93733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4841-EB09-F84E-B4BE-AD676FC75598}" type="datetime1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7161B-6576-FA49-B8E1-7ED6B3077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73A64-D1BC-024C-B8FB-CFE5091C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7C13D75-5374-9744-A661-04BEFC7AF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59" y="149391"/>
            <a:ext cx="10515600" cy="841599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Intense Beams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A531AA-183B-634C-94F1-1714ED84F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988" y="1482744"/>
            <a:ext cx="7420741" cy="329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13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F2B89-D19B-7444-AFC4-370173578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64208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Thanks!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ED78FF-6248-F349-AB93-B972EEA08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FCF26-7DD8-3744-91D5-7F99AB63C42A}" type="datetime1">
              <a:rPr lang="en-GB" smtClean="0"/>
              <a:t>22/11/2020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171C1-CC1E-1542-813B-021F13ACD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65F70-262C-6E49-9819-D0E61056B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EFCC6-1FC9-B64B-9E76-32C7CEABD3AB}" type="slidenum">
              <a:rPr lang="en-GB" smtClean="0"/>
              <a:t>29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D37648-ADAC-AB47-9628-7B4A7D9AB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531" y="0"/>
            <a:ext cx="4540469" cy="3405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B1C5B1-73BC-244D-8BE3-FF33EAF2B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531" y="2670358"/>
            <a:ext cx="4540470" cy="3405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3B05C5-8819-DA4B-82C4-444BFBAC3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571999" cy="3428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9D8295-C327-894A-B23F-C80FBC7AE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38828"/>
            <a:ext cx="4587444" cy="3441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106A68-31DF-174C-9BCB-13C513BA2F83}"/>
              </a:ext>
            </a:extLst>
          </p:cNvPr>
          <p:cNvSpPr txBox="1"/>
          <p:nvPr/>
        </p:nvSpPr>
        <p:spPr>
          <a:xfrm>
            <a:off x="4724399" y="962198"/>
            <a:ext cx="27629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Thesis: </a:t>
            </a:r>
            <a:r>
              <a:rPr lang="en-GB" dirty="0">
                <a:solidFill>
                  <a:srgbClr val="002060"/>
                </a:solidFill>
              </a:rPr>
              <a:t>https://</a:t>
            </a:r>
            <a:r>
              <a:rPr lang="en-GB" dirty="0" err="1">
                <a:solidFill>
                  <a:srgbClr val="002060"/>
                </a:solidFill>
              </a:rPr>
              <a:t>ora.ox.ac.uk</a:t>
            </a:r>
            <a:r>
              <a:rPr lang="en-GB" dirty="0">
                <a:solidFill>
                  <a:srgbClr val="002060"/>
                </a:solidFill>
              </a:rPr>
              <a:t>/objects/uuid:3a42465d-c0e9-4327-b9ff-4de634749d3a </a:t>
            </a:r>
          </a:p>
          <a:p>
            <a:endParaRPr lang="en-GB" dirty="0"/>
          </a:p>
          <a:p>
            <a:endParaRPr lang="en-GB" dirty="0"/>
          </a:p>
          <a:p>
            <a:pPr algn="ctr"/>
            <a:r>
              <a:rPr lang="en-GB" dirty="0"/>
              <a:t>Second talk: 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Nonlinear Integrable Optics in a Paul Trap</a:t>
            </a:r>
          </a:p>
          <a:p>
            <a:endParaRPr lang="en-GB" dirty="0"/>
          </a:p>
          <a:p>
            <a:pPr algn="ctr"/>
            <a:r>
              <a:rPr lang="en-GB" dirty="0"/>
              <a:t>Further IBEX work:</a:t>
            </a:r>
          </a:p>
          <a:p>
            <a:pPr algn="ctr"/>
            <a:r>
              <a:rPr lang="en-GB" dirty="0">
                <a:hlinkClick r:id="rId6"/>
              </a:rPr>
              <a:t>jake.flowerdew@physics.ox.ac.uk</a:t>
            </a:r>
            <a:endParaRPr lang="en-GB" dirty="0"/>
          </a:p>
          <a:p>
            <a:pPr algn="ctr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7623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4297A9F-D574-7145-966C-513F554E8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01" y="206523"/>
            <a:ext cx="10515600" cy="63349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References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29CF896A-BA30-EA46-A1E7-B8772B431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5779"/>
            <a:ext cx="10515600" cy="3775012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Sacherer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 1968 Transverse Space-Charge Effects in Circular Accelerators Ph.D. thesis University of California, Lawrence Radiation Laboratory, Berkley, California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Okamoto H and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Yokoya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K, Parametric resonances in intense one-dimensional beams propagating through a periodic focusing channel,  Nuclear Instruments and Methods in Physics Research Section A, Volume 482, Issues 1–2, 2002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Schindl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K 2006 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http://cds.cern.ch/record/941316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Hofmann I and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Boine-Frankenheim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 2015 Physical Review Letters 115 204802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Jeon D, Groening L and Franchetti G 2009 Physical Review Special Topics - Accelerators and Beams 12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 C and Zhao Y 2014 Physical Review Special Topics - Accelerators and Beams 17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Martin, L. K. et al., “A study of coherent and incoherent resonances in high intensity beams using a linear Paul trap” New J. Phys. 21 053023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Martin, L. K. et al., “Recent Studies of the Resonances at a Cell Tune of 0.25 Using the Ibex Paul Trap”, 2019, J. Phys.: Conf. Ser. (In Press)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Baartman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 , “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Betatron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resonances with space charge Proceedings of Space Charge Physics in High Intensity Hadron Rings” (Shelter Island, New York, USA, 1998) vol 448 p 56</a:t>
            </a:r>
          </a:p>
          <a:p>
            <a:pPr marL="514350" indent="-514350">
              <a:buFont typeface="+mj-lt"/>
              <a:buAutoNum type="arabicPeriod"/>
            </a:pP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b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32E399-62F4-9A47-B059-6A72DFEBA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FFC6B-0CCC-CB4E-84A5-020BB2938DA9}" type="datetime1">
              <a:rPr lang="en-GB" smtClean="0"/>
              <a:t>22/11/2020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35FD41-14E3-E940-9C98-A5D5DDAB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D5AE4-D520-484D-AB9E-1F441F54D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53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559" y="149391"/>
            <a:ext cx="10515600" cy="841599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problem with high intensity beams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988" y="3589501"/>
            <a:ext cx="6517465" cy="1756695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Space Charge: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Like charges repel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 like currents attract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74799" y="1248394"/>
            <a:ext cx="3572737" cy="1171705"/>
            <a:chOff x="642702" y="4419626"/>
            <a:chExt cx="3434623" cy="1171705"/>
          </a:xfrm>
        </p:grpSpPr>
        <p:sp>
          <p:nvSpPr>
            <p:cNvPr id="5" name="Oval 4"/>
            <p:cNvSpPr/>
            <p:nvPr/>
          </p:nvSpPr>
          <p:spPr>
            <a:xfrm>
              <a:off x="1723869" y="5051685"/>
              <a:ext cx="539646" cy="5396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625777" y="5051685"/>
              <a:ext cx="539646" cy="5396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3165423" y="5338996"/>
              <a:ext cx="911902" cy="0"/>
            </a:xfrm>
            <a:prstGeom prst="straightConnector1">
              <a:avLst/>
            </a:prstGeom>
            <a:ln w="730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838199" y="5321508"/>
              <a:ext cx="884420" cy="17488"/>
            </a:xfrm>
            <a:prstGeom prst="straightConnector1">
              <a:avLst/>
            </a:prstGeom>
            <a:ln w="730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753224" y="4419627"/>
              <a:ext cx="5408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24527" y="4419626"/>
              <a:ext cx="5408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2702" y="4736892"/>
              <a:ext cx="5408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rgbClr val="FF0000"/>
                  </a:solidFill>
                </a:rPr>
                <a:t>F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23037" y="1084279"/>
            <a:ext cx="4183503" cy="2216325"/>
            <a:chOff x="5306518" y="3708224"/>
            <a:chExt cx="5021704" cy="2962399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5306518" y="4287188"/>
              <a:ext cx="3777521" cy="1978701"/>
            </a:xfrm>
            <a:prstGeom prst="straightConnector1">
              <a:avLst/>
            </a:prstGeom>
            <a:ln w="7302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6565692" y="4557010"/>
              <a:ext cx="3762530" cy="2113613"/>
            </a:xfrm>
            <a:prstGeom prst="straightConnector1">
              <a:avLst/>
            </a:prstGeom>
            <a:ln w="7302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684697" y="3708224"/>
              <a:ext cx="676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accent1">
                      <a:lumMod val="50000"/>
                    </a:schemeClr>
                  </a:solidFill>
                </a:rPr>
                <a:t>I</a:t>
              </a:r>
              <a:r>
                <a:rPr lang="en-GB" sz="4400" baseline="-25000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234778" y="3952926"/>
              <a:ext cx="676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accent1">
                      <a:lumMod val="50000"/>
                    </a:schemeClr>
                  </a:solidFill>
                </a:rPr>
                <a:t>I</a:t>
              </a:r>
              <a:r>
                <a:rPr lang="en-GB" sz="4400" baseline="-25000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565692" y="4751882"/>
              <a:ext cx="2397799" cy="1638152"/>
              <a:chOff x="6565692" y="4751882"/>
              <a:chExt cx="2397799" cy="1638152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7449485" y="4751882"/>
                <a:ext cx="539646" cy="5396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P</a:t>
                </a: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8423845" y="5204057"/>
                <a:ext cx="539646" cy="5396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P</a:t>
                </a: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>
                <a:off x="6731834" y="5557575"/>
                <a:ext cx="283563" cy="483461"/>
              </a:xfrm>
              <a:prstGeom prst="straightConnector1">
                <a:avLst/>
              </a:prstGeom>
              <a:ln w="730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H="1" flipV="1">
                <a:off x="7179662" y="5743703"/>
                <a:ext cx="223600" cy="436575"/>
              </a:xfrm>
              <a:prstGeom prst="straightConnector1">
                <a:avLst/>
              </a:prstGeom>
              <a:ln w="730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6565692" y="5743703"/>
                <a:ext cx="5408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692988" y="485819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Extra forces can lead to defocusing terms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Different tunes for different particles </a:t>
            </a:r>
          </a:p>
        </p:txBody>
      </p:sp>
      <p:pic>
        <p:nvPicPr>
          <p:cNvPr id="31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771" y="1015742"/>
            <a:ext cx="2651715" cy="4806992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063A3F6-4DBF-FF43-97C0-3143748A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6348E-40F9-454B-B71D-E8A73A861F40}" type="datetime1">
              <a:rPr lang="en-GB" smtClean="0"/>
              <a:t>22/11/2020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30D95CD-2097-3A41-B3F4-22A0EFA0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D045B7E-4DE7-1841-B92A-57D5DD250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321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B819-9572-FB46-9FAB-FE8992D9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7559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Why is achieving high intensity difficult?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6ADAA2-58BE-1948-90DC-16A001002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09" y="1119352"/>
            <a:ext cx="4190770" cy="417912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2AC2B5D-264A-7A40-BABC-5539F8B5ABAF}"/>
              </a:ext>
            </a:extLst>
          </p:cNvPr>
          <p:cNvSpPr/>
          <p:nvPr/>
        </p:nvSpPr>
        <p:spPr>
          <a:xfrm>
            <a:off x="2714674" y="2590350"/>
            <a:ext cx="163135" cy="14274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4668EC-3C63-1A4B-833E-F7FF4B9F97BF}"/>
              </a:ext>
            </a:extLst>
          </p:cNvPr>
          <p:cNvSpPr txBox="1"/>
          <p:nvPr/>
        </p:nvSpPr>
        <p:spPr>
          <a:xfrm>
            <a:off x="2074459" y="5265401"/>
            <a:ext cx="2947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Tune in 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580C67-8233-FF4F-BA9B-67C82374A34B}"/>
              </a:ext>
            </a:extLst>
          </p:cNvPr>
          <p:cNvSpPr txBox="1"/>
          <p:nvPr/>
        </p:nvSpPr>
        <p:spPr>
          <a:xfrm rot="16200000">
            <a:off x="-1276539" y="1978565"/>
            <a:ext cx="2947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Tune in 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86ACA1-01DF-4340-B666-41FD7305CD31}"/>
              </a:ext>
            </a:extLst>
          </p:cNvPr>
          <p:cNvSpPr txBox="1">
            <a:spLocks/>
          </p:cNvSpPr>
          <p:nvPr/>
        </p:nvSpPr>
        <p:spPr>
          <a:xfrm>
            <a:off x="4542079" y="1846873"/>
            <a:ext cx="6054203" cy="528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rgbClr val="0070C0"/>
                </a:solidFill>
              </a:rPr>
              <a:t>Why are they hard to understand?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09B9F5-E688-E042-BA18-CBAB3118971F}"/>
              </a:ext>
            </a:extLst>
          </p:cNvPr>
          <p:cNvSpPr txBox="1">
            <a:spLocks/>
          </p:cNvSpPr>
          <p:nvPr/>
        </p:nvSpPr>
        <p:spPr>
          <a:xfrm>
            <a:off x="4542079" y="1344305"/>
            <a:ext cx="6440900" cy="559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rgbClr val="FF0000"/>
                </a:solidFill>
              </a:rPr>
              <a:t>Why study these effects?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F36BAB-BED9-D045-B099-D4D2BA91A2D6}"/>
              </a:ext>
            </a:extLst>
          </p:cNvPr>
          <p:cNvSpPr txBox="1">
            <a:spLocks/>
          </p:cNvSpPr>
          <p:nvPr/>
        </p:nvSpPr>
        <p:spPr>
          <a:xfrm>
            <a:off x="4498549" y="2831396"/>
            <a:ext cx="7649921" cy="528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rgbClr val="0070C0"/>
                </a:solidFill>
              </a:rPr>
              <a:t>Why not study resonances with an accelerator?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078181-9B8E-5F42-9D82-13B36E1660BD}"/>
              </a:ext>
            </a:extLst>
          </p:cNvPr>
          <p:cNvSpPr txBox="1">
            <a:spLocks/>
          </p:cNvSpPr>
          <p:nvPr/>
        </p:nvSpPr>
        <p:spPr>
          <a:xfrm>
            <a:off x="4542079" y="2350920"/>
            <a:ext cx="6054203" cy="528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rgbClr val="FF0000"/>
                </a:solidFill>
              </a:rPr>
              <a:t>Why not just use simulation?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0188C6-E9BD-E849-90AC-790510AB87CE}"/>
              </a:ext>
            </a:extLst>
          </p:cNvPr>
          <p:cNvGrpSpPr/>
          <p:nvPr/>
        </p:nvGrpSpPr>
        <p:grpSpPr>
          <a:xfrm>
            <a:off x="2391621" y="2661723"/>
            <a:ext cx="490612" cy="632880"/>
            <a:chOff x="2398412" y="2646642"/>
            <a:chExt cx="490612" cy="632880"/>
          </a:xfrm>
          <a:solidFill>
            <a:schemeClr val="accent2"/>
          </a:solidFill>
        </p:grpSpPr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285EF592-88CC-5640-9DF1-88590ED8C3F6}"/>
                </a:ext>
              </a:extLst>
            </p:cNvPr>
            <p:cNvSpPr/>
            <p:nvPr/>
          </p:nvSpPr>
          <p:spPr>
            <a:xfrm rot="1618350">
              <a:off x="2540323" y="2646642"/>
              <a:ext cx="348701" cy="33934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1261844C-A976-C846-9A04-14982FFAE937}"/>
                </a:ext>
              </a:extLst>
            </p:cNvPr>
            <p:cNvSpPr/>
            <p:nvPr/>
          </p:nvSpPr>
          <p:spPr>
            <a:xfrm rot="12388874">
              <a:off x="2398412" y="2940176"/>
              <a:ext cx="348701" cy="33934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D759F0-FDB3-1640-9EDD-421F7F1B2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80F0-6053-314E-B05D-FEC590180979}" type="datetime1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0EC40-995A-5945-A3ED-F0078810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7444F86-17C4-8045-9479-9FA672A42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23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E49A45-F406-114D-B830-828A2B2F7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22" y="91267"/>
            <a:ext cx="6066208" cy="5525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76C573-E2E5-F84A-BBFB-7EFF5F40B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569" y="0"/>
            <a:ext cx="4222767" cy="5629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2AE6F4-9751-5F40-B11C-AF61125E3EF1}"/>
              </a:ext>
            </a:extLst>
          </p:cNvPr>
          <p:cNvSpPr txBox="1"/>
          <p:nvPr/>
        </p:nvSpPr>
        <p:spPr>
          <a:xfrm>
            <a:off x="1763486" y="5662098"/>
            <a:ext cx="866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The intense Beam Experiment (IBEX) at the Rutherford Appleton Lab, Oxfordshire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08328-C954-4845-AD37-03CC0D32D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FD56-889C-A841-A45D-33096FD347E1}" type="datetime1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F690D-C39A-734C-BC0D-9A6E281C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224D0-64F1-584C-8769-4E4EA016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470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BC2EF-E37E-A74A-85AA-8D615204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895" y="-105759"/>
            <a:ext cx="10515600" cy="1251640"/>
          </a:xfrm>
        </p:spPr>
        <p:txBody>
          <a:bodyPr/>
          <a:lstStyle/>
          <a:p>
            <a:pPr algn="ctr"/>
            <a:r>
              <a:rPr lang="en-GB" dirty="0"/>
              <a:t>Motion in a Paul trap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C0BA76-DB94-744E-9165-76A36262123A}"/>
              </a:ext>
            </a:extLst>
          </p:cNvPr>
          <p:cNvSpPr/>
          <p:nvPr/>
        </p:nvSpPr>
        <p:spPr>
          <a:xfrm>
            <a:off x="5821509" y="1138988"/>
            <a:ext cx="3936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Hamiltonian of a Paul trap 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E5FA49-744D-F040-B082-9CB63BE70B0B}"/>
              </a:ext>
            </a:extLst>
          </p:cNvPr>
          <p:cNvGrpSpPr/>
          <p:nvPr/>
        </p:nvGrpSpPr>
        <p:grpSpPr>
          <a:xfrm>
            <a:off x="5818972" y="1717471"/>
            <a:ext cx="5775410" cy="838779"/>
            <a:chOff x="935069" y="1812489"/>
            <a:chExt cx="6694924" cy="9606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D99357-B1D3-5C45-A451-71847C5E9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069" y="1812489"/>
              <a:ext cx="6570158" cy="96069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F27647-EAC7-C149-9221-7B035EAA3FD6}"/>
                </a:ext>
              </a:extLst>
            </p:cNvPr>
            <p:cNvSpPr/>
            <p:nvPr/>
          </p:nvSpPr>
          <p:spPr>
            <a:xfrm>
              <a:off x="7135317" y="2578310"/>
              <a:ext cx="494676" cy="194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1FB3374-3A11-E54A-88E4-6925E45971C3}"/>
              </a:ext>
            </a:extLst>
          </p:cNvPr>
          <p:cNvSpPr/>
          <p:nvPr/>
        </p:nvSpPr>
        <p:spPr>
          <a:xfrm>
            <a:off x="5818972" y="2652790"/>
            <a:ext cx="97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A1608A-7157-F84C-BC85-67BE4FFEC2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37" y="2765399"/>
            <a:ext cx="2071426" cy="8032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E32A52-0F5D-3A4E-A550-DFE029267849}"/>
              </a:ext>
            </a:extLst>
          </p:cNvPr>
          <p:cNvSpPr/>
          <p:nvPr/>
        </p:nvSpPr>
        <p:spPr>
          <a:xfrm>
            <a:off x="5818972" y="3568607"/>
            <a:ext cx="583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Hamiltonian of a conventional accelerator: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12E1B8-2CC9-9C4C-AB44-DF1D3381FF67}"/>
              </a:ext>
            </a:extLst>
          </p:cNvPr>
          <p:cNvGrpSpPr/>
          <p:nvPr/>
        </p:nvGrpSpPr>
        <p:grpSpPr>
          <a:xfrm>
            <a:off x="5927744" y="4186870"/>
            <a:ext cx="6019516" cy="842988"/>
            <a:chOff x="1264852" y="3966488"/>
            <a:chExt cx="5627257" cy="9021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4290A7-EA13-194B-B3C0-3BF623467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852" y="3966488"/>
              <a:ext cx="5422177" cy="89242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42B29D-16D8-E948-87A6-B7C86006B9A5}"/>
                </a:ext>
              </a:extLst>
            </p:cNvPr>
            <p:cNvSpPr/>
            <p:nvPr/>
          </p:nvSpPr>
          <p:spPr>
            <a:xfrm rot="20047233">
              <a:off x="6397433" y="4673815"/>
              <a:ext cx="494676" cy="194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3460317-CF5A-964A-8B9D-66C929C07CAA}"/>
              </a:ext>
            </a:extLst>
          </p:cNvPr>
          <p:cNvSpPr/>
          <p:nvPr/>
        </p:nvSpPr>
        <p:spPr>
          <a:xfrm>
            <a:off x="5818971" y="5190083"/>
            <a:ext cx="97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9DEDC2-B436-F343-AF46-2DF3B8E2DF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54" y="5177326"/>
            <a:ext cx="3121213" cy="7105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90D668-81BE-EB42-8E3A-1B10D466CE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673" y="3882740"/>
            <a:ext cx="2903814" cy="2005160"/>
          </a:xfrm>
          <a:prstGeom prst="rect">
            <a:avLst/>
          </a:prstGeom>
        </p:spPr>
      </p:pic>
      <p:pic>
        <p:nvPicPr>
          <p:cNvPr id="16" name="Online Media 15" descr="animationparticlemotion-converted-h05v979imov_M34E">
            <a:hlinkClick r:id="" action="ppaction://media"/>
            <a:extLst>
              <a:ext uri="{FF2B5EF4-FFF2-40B4-BE49-F238E27FC236}">
                <a16:creationId xmlns:a16="http://schemas.microsoft.com/office/drawing/2014/main" id="{A32AF7BF-81D0-2D44-B847-253682A0B0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4759" y="143579"/>
            <a:ext cx="3658602" cy="373033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C5EFE8-3F53-9449-B1A2-6E0FE111A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CAF2-EED7-E648-B55E-2F418BFD6206}" type="datetime1">
              <a:rPr lang="en-GB" smtClean="0"/>
              <a:t>22/11/2020</a:t>
            </a:fld>
            <a:endParaRPr lang="en-GB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E6AFCC9-DBBC-BE4D-A594-53EA9801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7893282-E91B-7E43-85A9-1908DA91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67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CCF63-1BA7-CB4F-897B-CD393D95D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4841-EB09-F84E-B4BE-AD676FC75598}" type="datetime1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3E7D6-DEC4-044F-A178-2AB17D6CE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25116-E6EA-BC43-9FE4-12ED671D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2780A-CA91-1A4B-AD3E-67015ED54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68" y="67376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1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6A69E-5D8D-F64A-A7F9-D366134182CC}"/>
              </a:ext>
            </a:extLst>
          </p:cNvPr>
          <p:cNvSpPr txBox="1">
            <a:spLocks/>
          </p:cNvSpPr>
          <p:nvPr/>
        </p:nvSpPr>
        <p:spPr>
          <a:xfrm>
            <a:off x="304800" y="153092"/>
            <a:ext cx="10667173" cy="1059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/>
              <a:t>IBEX and SPOD: </a:t>
            </a:r>
            <a:r>
              <a:rPr lang="en-US" dirty="0">
                <a:solidFill>
                  <a:srgbClr val="FF0000"/>
                </a:solidFill>
              </a:rPr>
              <a:t>Linear Paul Traps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862AAD-C7C0-B943-85A4-EEA8FFE675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0"/>
          <a:stretch/>
        </p:blipFill>
        <p:spPr>
          <a:xfrm>
            <a:off x="424874" y="991331"/>
            <a:ext cx="4707646" cy="49661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A1D8D-1376-2341-88E6-AB2C17A850AC}"/>
              </a:ext>
            </a:extLst>
          </p:cNvPr>
          <p:cNvSpPr txBox="1"/>
          <p:nvPr/>
        </p:nvSpPr>
        <p:spPr>
          <a:xfrm>
            <a:off x="5252594" y="1212574"/>
            <a:ext cx="70476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IBEX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the Rutherford Appleton Lab, UK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S-POD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Hiroshima University, Japan</a:t>
            </a:r>
          </a:p>
          <a:p>
            <a:r>
              <a:rPr lang="en-US" sz="2800" dirty="0">
                <a:solidFill>
                  <a:srgbClr val="FF0000"/>
                </a:solidFill>
              </a:rPr>
              <a:t>PTSX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at Princeton Plasma Physics lab, US </a:t>
            </a:r>
          </a:p>
          <a:p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 the advantages of a LPT?</a:t>
            </a:r>
          </a:p>
          <a:p>
            <a:pPr marL="742950" lvl="1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 the limitations?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longitudinal effects = </a:t>
            </a:r>
            <a:r>
              <a:rPr lang="en-US" sz="2800" dirty="0">
                <a:solidFill>
                  <a:srgbClr val="0070C0"/>
                </a:solidFill>
              </a:rPr>
              <a:t>coasting beam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57F45-5EEE-CC45-A6DC-A2F2A2FDA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4BAD-7087-144D-9628-C31EDE921287}" type="datetime1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BFDA9-8743-4043-8C3D-76C5A4E0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Lucy Martin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1D722-1835-C84D-BA53-DF2F9DBBE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E688-E13E-3541-A54F-7AF217CBC600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293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2607</TotalTime>
  <Words>1624</Words>
  <Application>Microsoft Macintosh PowerPoint</Application>
  <PresentationFormat>Widescreen</PresentationFormat>
  <Paragraphs>328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Helvetica Neue</vt:lpstr>
      <vt:lpstr>Symbol</vt:lpstr>
      <vt:lpstr>Times</vt:lpstr>
      <vt:lpstr>Office Theme</vt:lpstr>
      <vt:lpstr>Experimental Investigation of Accelerator Beam Dynamics with a Linear Paul Trap</vt:lpstr>
      <vt:lpstr>Introduction</vt:lpstr>
      <vt:lpstr>Intense Beams</vt:lpstr>
      <vt:lpstr>The problem with high intensity beams</vt:lpstr>
      <vt:lpstr>Why is achieving high intensity difficult?</vt:lpstr>
      <vt:lpstr>PowerPoint Presentation</vt:lpstr>
      <vt:lpstr>Motion in a Paul trap </vt:lpstr>
      <vt:lpstr>PowerPoint Presentation</vt:lpstr>
      <vt:lpstr>PowerPoint Presentation</vt:lpstr>
      <vt:lpstr>Linear Paul Trap</vt:lpstr>
      <vt:lpstr>Past experiments on LPTs</vt:lpstr>
      <vt:lpstr>Experimental procedure</vt:lpstr>
      <vt:lpstr>Diagnostics and Calibration</vt:lpstr>
      <vt:lpstr>What can we discover using IBEX?</vt:lpstr>
      <vt:lpstr>Resonant conditions</vt:lpstr>
      <vt:lpstr>PowerPoint Presentation</vt:lpstr>
      <vt:lpstr>Controversial topic, coherent or incoherent?  Landau damping?</vt:lpstr>
      <vt:lpstr>Experiments at Hiroshima University, Japan</vt:lpstr>
      <vt:lpstr>Identifying resonances…</vt:lpstr>
      <vt:lpstr>Incoherent (rms) tune shift</vt:lpstr>
      <vt:lpstr>Temperature measurement -&gt; Effective length</vt:lpstr>
      <vt:lpstr>PowerPoint Presentation</vt:lpstr>
      <vt:lpstr>Simulation</vt:lpstr>
      <vt:lpstr>Simulation: tune = 0.25 4, 5, 6</vt:lpstr>
      <vt:lpstr>Coherent shape and finite stopband width</vt:lpstr>
      <vt:lpstr>PowerPoint Presentation</vt:lpstr>
      <vt:lpstr>Interpretation</vt:lpstr>
      <vt:lpstr>Similar experiments have since been performed on IBEX comparing equal and unequal tunes in the transverse directions8</vt:lpstr>
      <vt:lpstr>In conclusion</vt:lpstr>
      <vt:lpstr>Thanks!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26</cp:revision>
  <dcterms:created xsi:type="dcterms:W3CDTF">2020-11-05T14:11:03Z</dcterms:created>
  <dcterms:modified xsi:type="dcterms:W3CDTF">2020-11-23T11:12:54Z</dcterms:modified>
</cp:coreProperties>
</file>