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df" ContentType="application/pdf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356" r:id="rId4"/>
    <p:sldId id="287" r:id="rId5"/>
    <p:sldId id="263" r:id="rId6"/>
    <p:sldId id="289" r:id="rId7"/>
    <p:sldId id="293" r:id="rId8"/>
    <p:sldId id="268" r:id="rId9"/>
    <p:sldId id="343" r:id="rId10"/>
    <p:sldId id="270" r:id="rId11"/>
    <p:sldId id="300" r:id="rId12"/>
    <p:sldId id="304" r:id="rId13"/>
    <p:sldId id="359" r:id="rId14"/>
    <p:sldId id="354" r:id="rId15"/>
    <p:sldId id="276" r:id="rId16"/>
    <p:sldId id="308" r:id="rId17"/>
    <p:sldId id="358" r:id="rId18"/>
    <p:sldId id="299" r:id="rId19"/>
    <p:sldId id="30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606"/>
  </p:normalViewPr>
  <p:slideViewPr>
    <p:cSldViewPr snapToGrid="0" snapToObjects="1">
      <p:cViewPr varScale="1">
        <p:scale>
          <a:sx n="118" d="100"/>
          <a:sy n="118" d="100"/>
        </p:scale>
        <p:origin x="360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4C460D-A67E-8A40-9272-AF9182944F72}" type="datetimeFigureOut">
              <a:rPr lang="en-GB" smtClean="0"/>
              <a:t>24/11/2020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8A598F-FF68-9045-B3E9-6A357780C2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8466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89D4135-2B94-6042-B165-61C85BB9DEDE}"/>
              </a:ext>
            </a:extLst>
          </p:cNvPr>
          <p:cNvGrpSpPr/>
          <p:nvPr userDrawn="1"/>
        </p:nvGrpSpPr>
        <p:grpSpPr>
          <a:xfrm>
            <a:off x="0" y="6060356"/>
            <a:ext cx="12192000" cy="797644"/>
            <a:chOff x="-1" y="6060356"/>
            <a:chExt cx="12212449" cy="797644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01FA594-7978-0E44-B130-2AA3A62F564E}"/>
                </a:ext>
              </a:extLst>
            </p:cNvPr>
            <p:cNvSpPr/>
            <p:nvPr/>
          </p:nvSpPr>
          <p:spPr>
            <a:xfrm>
              <a:off x="-1" y="6060356"/>
              <a:ext cx="12212449" cy="797644"/>
            </a:xfrm>
            <a:prstGeom prst="rect">
              <a:avLst/>
            </a:prstGeom>
            <a:solidFill>
              <a:srgbClr val="1B366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2" name="Picture 11" descr="Bildergebnis für john adams institute logo">
              <a:extLst>
                <a:ext uri="{FF2B5EF4-FFF2-40B4-BE49-F238E27FC236}">
                  <a16:creationId xmlns:a16="http://schemas.microsoft.com/office/drawing/2014/main" id="{30B8AFAF-E246-0D47-A51C-A388BC9E7B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6073860"/>
              <a:ext cx="2625139" cy="7462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29C8C75-E872-1248-B44E-58CAAFD473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E1903E-80A8-364D-AAA9-BA6B79B204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pic>
        <p:nvPicPr>
          <p:cNvPr id="13" name="Picture 10" descr="Bildergebnis für university of oxford logo">
            <a:extLst>
              <a:ext uri="{FF2B5EF4-FFF2-40B4-BE49-F238E27FC236}">
                <a16:creationId xmlns:a16="http://schemas.microsoft.com/office/drawing/2014/main" id="{7414DD8E-132A-704C-B2A6-5A6E57752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1260" y="6059492"/>
            <a:ext cx="2600739" cy="798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8966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43645-F820-AF4C-8A86-C966CC0EE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AC31DD-E906-5A41-B00A-199E01A350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600762-D9F5-E44F-ACB4-86F534331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C211F-F811-B346-9282-34C4B39E409F}" type="datetime1">
              <a:rPr lang="en-GB" smtClean="0"/>
              <a:t>24/11/2020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52286D-05D5-BF4F-BC40-0EEA1F99F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Lucy Martin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027F69-C4C1-7443-BB01-0131E66D1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EFCC6-1FC9-B64B-9E76-32C7CEABD3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1908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E07F9A-B94E-C24D-83CF-AE380E5335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80CD03-9222-2148-9E96-9CE44233D6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D92228-EBC2-8042-8DB0-B62190808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CC7F8-73DF-C248-B5B9-B0AA8308A9C4}" type="datetime1">
              <a:rPr lang="en-GB" smtClean="0"/>
              <a:t>24/11/2020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F56C14-191B-0742-BA9A-62D72D07C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Lucy Martin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187252-F039-5949-8C08-3B269E563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EFCC6-1FC9-B64B-9E76-32C7CEABD3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9109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5694BF-E494-334B-BE35-34F3471129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7D8A27-AD10-A74F-AE81-CD06467CDF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72" y="6356350"/>
            <a:ext cx="2743200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fld id="{066C91B5-C513-D84B-88B3-76E4EC6AFC03}" type="datetime1">
              <a:rPr lang="en-GB" sz="1400" smtClean="0"/>
              <a:t>24/11/2020</a:t>
            </a:fld>
            <a:endParaRPr lang="en-GB" sz="140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45FF65-E23D-694D-AFA5-2795CE68A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sz="1400" dirty="0"/>
              <a:t>Lucy Martin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1B3D3F-42FD-DD4E-B43E-0D6543EEB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08228" y="6356350"/>
            <a:ext cx="2743200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fld id="{DF2EFCC6-1FC9-B64B-9E76-32C7CEABD3AB}" type="slidenum">
              <a:rPr lang="en-GB" smtClean="0"/>
              <a:pPr/>
              <a:t>‹#›</a:t>
            </a:fld>
            <a:endParaRPr lang="en-GB" sz="1400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66910EC0-C5BE-9A44-AEAE-EAB3C5336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02584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D5363-F502-8D4E-8060-3BD27202A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450DF0-15B5-484D-9C1A-DBAA6C2C85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B8A359-A16E-B14B-BEF2-EA242FF52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A1B85-AF52-564D-8C72-5DDC4351AFA8}" type="datetime1">
              <a:rPr lang="en-GB" smtClean="0"/>
              <a:t>24/11/2020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1031B4-6CC5-294D-AA46-C454E8EC7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Lucy Martin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E95B85-3460-A443-960D-0F8A3D2A8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EFCC6-1FC9-B64B-9E76-32C7CEABD3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95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7D4FF-DA42-CA42-8658-5663EC505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3809A4-555E-BD42-B99A-784EBE7FF1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176989-BD8B-B246-8624-6C1B884EAA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00E32C-DE0A-244B-ADA7-FB8561EAB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E9C21-9FE1-EE4E-9EAE-314D9D5E64A4}" type="datetime1">
              <a:rPr lang="en-GB" smtClean="0"/>
              <a:t>24/11/2020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9B92C4-73A5-CE47-B15D-D59BED52B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Lucy Martin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E07938-6164-7B40-923F-3DC70BC8E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EFCC6-1FC9-B64B-9E76-32C7CEABD3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6453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27A2A-CC5A-4D45-A47E-9322B9424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47C376-CEDB-574A-81ED-2F8AD85EAB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36A25E-0617-7141-B0AD-38C1087F76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B7B05F-3166-7048-9ABA-80105D491C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4EB295-86DC-8C45-AF0E-8BDFA6507A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797225-554C-6F40-9E43-6C5EE2A91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E09EC-117B-5C4E-9B3E-A1D678732380}" type="datetime1">
              <a:rPr lang="en-GB" smtClean="0"/>
              <a:t>24/11/2020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B0B16F-A420-224B-884F-4DBA22A3E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Lucy Martin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99E89F9-772C-D94F-A6BE-7E4955B53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EFCC6-1FC9-B64B-9E76-32C7CEABD3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2675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DF1AF-76DD-4A49-8AAA-6D4FA1686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5BF649-8C1F-B941-8F2D-80C3C76B7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3BEA0-5022-194E-B187-A0E85BE09200}" type="datetime1">
              <a:rPr lang="en-GB" smtClean="0"/>
              <a:t>24/11/2020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3BF031-6274-BA44-AF2F-05E68BCE0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Lucy Martin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6ECFF0-434B-FA4E-B03B-11EDCE2BE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EFCC6-1FC9-B64B-9E76-32C7CEABD3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4041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D553F5-BB2F-134D-B30D-EB789B5CE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07A55-F2CD-394B-A682-EEAE82863754}" type="datetime1">
              <a:rPr lang="en-GB" smtClean="0"/>
              <a:t>24/11/2020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D00BEC-8DCA-704E-BFCF-2C1F45B02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Lucy Martin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9591A4-73F8-F04A-984E-C012E94FC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EFCC6-1FC9-B64B-9E76-32C7CEABD3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7560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E2F25-6B70-8E4D-808C-DD79EB98D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C802EB-9E69-F141-9DE4-55470E2671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0BE1FE-30BB-5A47-91C6-2BE7E62FA5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A96CDF-BB8C-4A49-9F54-2F746CE2F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C4A60-4B24-E244-9AC2-1EF8FCD5A698}" type="datetime1">
              <a:rPr lang="en-GB" smtClean="0"/>
              <a:t>24/11/2020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DC1F0E-2CFB-1646-B577-53EA04D9C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Lucy Martin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208D49-C1CD-5448-90AA-96DC44BB0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EFCC6-1FC9-B64B-9E76-32C7CEABD3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1199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62E47-4B5A-7443-ABE4-884621764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2808B5-9D94-074A-B6A8-F5AAE00F1C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44B289-E33D-0E4F-82C6-A7001A75B9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599C52-3C05-9D4F-96A3-A96D71DE7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3D1F1-A15F-1449-A4D9-7A0A6B797559}" type="datetime1">
              <a:rPr lang="en-GB" smtClean="0"/>
              <a:t>24/11/2020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D574F5-C395-DC41-9468-01269D1BC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Lucy Martin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AC7218-0873-8E4F-A635-D9F687BC5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EFCC6-1FC9-B64B-9E76-32C7CEABD3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2073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AA5FD1-4797-B344-B084-F00AAF7F9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EBB7FB-0A09-F94B-8B12-0193A76DC0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CA15ED-0D8F-6D48-9EAE-1D83D2B6EB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A87BC1-5912-BE41-95D8-94A9BF0B8528}" type="datetime1">
              <a:rPr lang="en-GB" smtClean="0"/>
              <a:t>24/11/2020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C69E7B-981A-B346-B65D-7AE0C7C1B3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Lucy Martin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51A37C-A7B1-3F4D-A0A2-1410C04931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EFCC6-1FC9-B64B-9E76-32C7CEABD3AB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D9756AF-F5CD-5647-BB95-7BDDE7783E79}"/>
              </a:ext>
            </a:extLst>
          </p:cNvPr>
          <p:cNvGrpSpPr/>
          <p:nvPr userDrawn="1"/>
        </p:nvGrpSpPr>
        <p:grpSpPr>
          <a:xfrm>
            <a:off x="0" y="6060356"/>
            <a:ext cx="12192000" cy="797644"/>
            <a:chOff x="-1" y="6060356"/>
            <a:chExt cx="12212449" cy="79764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507D03C-2E6D-C142-868E-38707F9C78EA}"/>
                </a:ext>
              </a:extLst>
            </p:cNvPr>
            <p:cNvSpPr/>
            <p:nvPr/>
          </p:nvSpPr>
          <p:spPr>
            <a:xfrm>
              <a:off x="-1" y="6060356"/>
              <a:ext cx="12212449" cy="797644"/>
            </a:xfrm>
            <a:prstGeom prst="rect">
              <a:avLst/>
            </a:prstGeom>
            <a:solidFill>
              <a:srgbClr val="1B366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" name="Picture 8" descr="Bildergebnis für john adams institute logo">
              <a:extLst>
                <a:ext uri="{FF2B5EF4-FFF2-40B4-BE49-F238E27FC236}">
                  <a16:creationId xmlns:a16="http://schemas.microsoft.com/office/drawing/2014/main" id="{05616C95-9A8C-0E4E-B8EF-AC3FC74DD1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6073860"/>
              <a:ext cx="2625139" cy="7462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Picture 10" descr="Bildergebnis für university of oxford logo">
            <a:extLst>
              <a:ext uri="{FF2B5EF4-FFF2-40B4-BE49-F238E27FC236}">
                <a16:creationId xmlns:a16="http://schemas.microsoft.com/office/drawing/2014/main" id="{121EE30E-6DFE-0848-8A88-09C67BB4B27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1260" y="6059492"/>
            <a:ext cx="2600739" cy="798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0047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jake.flowerdew@physics.ox.ac.uk" TargetMode="Externa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d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35DE1-3F42-AF43-868B-6578D53084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Nonlinear Integrable Optics in a Paul Trap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D1EC0-6B91-9941-9114-12CEB896D4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Lucy Martin</a:t>
            </a:r>
          </a:p>
          <a:p>
            <a:r>
              <a:rPr lang="en-GB" dirty="0"/>
              <a:t>FFA 2020</a:t>
            </a:r>
          </a:p>
        </p:txBody>
      </p:sp>
    </p:spTree>
    <p:extLst>
      <p:ext uri="{BB962C8B-B14F-4D97-AF65-F5344CB8AC3E}">
        <p14:creationId xmlns:p14="http://schemas.microsoft.com/office/powerpoint/2010/main" val="8258499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178E49E-D322-4A4B-AC92-84C2878D1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50495"/>
          </a:xfrm>
        </p:spPr>
        <p:txBody>
          <a:bodyPr/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1. </a:t>
            </a:r>
            <a:r>
              <a:rPr lang="en-GB" dirty="0"/>
              <a:t>Quadrupole + Octupole trap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A01F054-F3C7-B54C-8BF5-A56B0BC404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0495"/>
            <a:ext cx="10928684" cy="607447"/>
          </a:xfrm>
        </p:spPr>
        <p:txBody>
          <a:bodyPr/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Building on work from Hiroshima University</a:t>
            </a:r>
            <a:endParaRPr lang="en-GB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C2B101-7EE8-764A-B6C4-3B1C0C98FB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894" y="1375068"/>
            <a:ext cx="5428877" cy="42717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BC43A07-5208-C943-8E95-DD45E9F1FA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9184" y="1462418"/>
            <a:ext cx="5727700" cy="4279900"/>
          </a:xfrm>
          <a:prstGeom prst="rect">
            <a:avLst/>
          </a:prstGeom>
        </p:spPr>
      </p:pic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21F86CC0-FBEB-C841-A229-09E5BB28A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F0E40-263D-2842-960F-21DCD88CC083}" type="datetime1">
              <a:rPr lang="en-GB" smtClean="0"/>
              <a:t>24/11/2020</a:t>
            </a:fld>
            <a:endParaRPr lang="en-GB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E82763EB-0A9E-A840-81A9-F84C794CA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Lucy Martin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34BDA8C-19D8-5842-8659-E78963DEE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EFCC6-1FC9-B64B-9E76-32C7CEABD3A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8473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A163F99-F5E5-1242-B368-294AE3BC0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60652" y="116356"/>
            <a:ext cx="10515600" cy="950495"/>
          </a:xfrm>
        </p:spPr>
        <p:txBody>
          <a:bodyPr/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2. </a:t>
            </a:r>
            <a:r>
              <a:rPr lang="en-GB" dirty="0"/>
              <a:t>Design a T-insert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0D40FA-E246-0646-B441-A56710F747EA}"/>
              </a:ext>
            </a:extLst>
          </p:cNvPr>
          <p:cNvSpPr txBox="1"/>
          <p:nvPr/>
        </p:nvSpPr>
        <p:spPr>
          <a:xfrm>
            <a:off x="783882" y="1232263"/>
            <a:ext cx="471327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2">
                    <a:lumMod val="25000"/>
                  </a:schemeClr>
                </a:solidFill>
              </a:rPr>
              <a:t>Constraints:</a:t>
            </a:r>
          </a:p>
          <a:p>
            <a:pPr marL="457200" indent="-4572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2">
                    <a:lumMod val="25000"/>
                  </a:schemeClr>
                </a:solidFill>
              </a:rPr>
              <a:t>n</a:t>
            </a:r>
            <a:r>
              <a:rPr lang="en-GB" sz="2400" dirty="0">
                <a:solidFill>
                  <a:schemeClr val="bg2">
                    <a:lumMod val="25000"/>
                  </a:schemeClr>
                </a:solidFill>
                <a:latin typeface="Symbol" pitchFamily="2" charset="2"/>
              </a:rPr>
              <a:t>p</a:t>
            </a:r>
            <a:r>
              <a:rPr lang="en-GB" sz="2400" dirty="0">
                <a:solidFill>
                  <a:schemeClr val="bg2">
                    <a:lumMod val="25000"/>
                  </a:schemeClr>
                </a:solidFill>
              </a:rPr>
              <a:t> phase advance in x and y</a:t>
            </a:r>
          </a:p>
          <a:p>
            <a:pPr marL="457200" indent="-4572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2400" dirty="0" err="1">
                <a:solidFill>
                  <a:schemeClr val="bg2">
                    <a:lumMod val="25000"/>
                  </a:schemeClr>
                </a:solidFill>
                <a:latin typeface="Symbol" pitchFamily="2" charset="2"/>
              </a:rPr>
              <a:t>b</a:t>
            </a:r>
            <a:r>
              <a:rPr lang="en-GB" sz="2400" baseline="-25000" dirty="0" err="1">
                <a:solidFill>
                  <a:schemeClr val="bg2">
                    <a:lumMod val="25000"/>
                  </a:schemeClr>
                </a:solidFill>
              </a:rPr>
              <a:t>x</a:t>
            </a:r>
            <a:r>
              <a:rPr lang="en-GB" sz="2400" dirty="0">
                <a:solidFill>
                  <a:schemeClr val="bg2">
                    <a:lumMod val="25000"/>
                  </a:schemeClr>
                </a:solidFill>
              </a:rPr>
              <a:t> = </a:t>
            </a:r>
            <a:r>
              <a:rPr lang="en-GB" sz="2400" dirty="0">
                <a:solidFill>
                  <a:schemeClr val="bg2">
                    <a:lumMod val="25000"/>
                  </a:schemeClr>
                </a:solidFill>
                <a:latin typeface="Symbol" pitchFamily="2" charset="2"/>
              </a:rPr>
              <a:t>b</a:t>
            </a:r>
            <a:r>
              <a:rPr lang="en-GB" sz="2400" baseline="-25000" dirty="0">
                <a:solidFill>
                  <a:schemeClr val="bg2">
                    <a:lumMod val="25000"/>
                  </a:schemeClr>
                </a:solidFill>
              </a:rPr>
              <a:t>y</a:t>
            </a:r>
            <a:r>
              <a:rPr lang="en-GB" sz="2400" dirty="0">
                <a:solidFill>
                  <a:schemeClr val="bg2">
                    <a:lumMod val="25000"/>
                  </a:schemeClr>
                </a:solidFill>
              </a:rPr>
              <a:t> in centre of drift</a:t>
            </a:r>
          </a:p>
          <a:p>
            <a:pPr marL="457200" indent="-4572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2400" dirty="0" err="1">
                <a:solidFill>
                  <a:schemeClr val="bg2">
                    <a:lumMod val="25000"/>
                  </a:schemeClr>
                </a:solidFill>
                <a:latin typeface="Symbol" pitchFamily="2" charset="2"/>
              </a:rPr>
              <a:t>a</a:t>
            </a:r>
            <a:r>
              <a:rPr lang="en-GB" sz="2400" baseline="-25000" dirty="0" err="1">
                <a:solidFill>
                  <a:schemeClr val="bg2">
                    <a:lumMod val="25000"/>
                  </a:schemeClr>
                </a:solidFill>
              </a:rPr>
              <a:t>x</a:t>
            </a:r>
            <a:r>
              <a:rPr lang="en-GB" sz="2400" dirty="0">
                <a:solidFill>
                  <a:schemeClr val="bg2">
                    <a:lumMod val="25000"/>
                  </a:schemeClr>
                </a:solidFill>
              </a:rPr>
              <a:t> = </a:t>
            </a:r>
            <a:r>
              <a:rPr lang="en-GB" sz="2400" dirty="0">
                <a:solidFill>
                  <a:schemeClr val="bg2">
                    <a:lumMod val="25000"/>
                  </a:schemeClr>
                </a:solidFill>
                <a:latin typeface="Symbol" pitchFamily="2" charset="2"/>
              </a:rPr>
              <a:t>a</a:t>
            </a:r>
            <a:r>
              <a:rPr lang="en-GB" sz="2400" baseline="-25000" dirty="0">
                <a:solidFill>
                  <a:schemeClr val="bg2">
                    <a:lumMod val="25000"/>
                  </a:schemeClr>
                </a:solidFill>
              </a:rPr>
              <a:t>y </a:t>
            </a:r>
            <a:r>
              <a:rPr lang="en-GB" sz="2400" dirty="0">
                <a:solidFill>
                  <a:schemeClr val="bg2">
                    <a:lumMod val="25000"/>
                  </a:schemeClr>
                </a:solidFill>
              </a:rPr>
              <a:t>= 0 in centre of drift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bg2">
                  <a:lumMod val="25000"/>
                </a:schemeClr>
              </a:solidFill>
            </a:endParaRPr>
          </a:p>
          <a:p>
            <a:endParaRPr lang="en-GB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266008-DCBD-A542-8B9C-11BED0E5A1C3}"/>
              </a:ext>
            </a:extLst>
          </p:cNvPr>
          <p:cNvSpPr txBox="1"/>
          <p:nvPr/>
        </p:nvSpPr>
        <p:spPr>
          <a:xfrm>
            <a:off x="675023" y="4056077"/>
            <a:ext cx="112121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2">
                    <a:lumMod val="25000"/>
                  </a:schemeClr>
                </a:solidFill>
              </a:rPr>
              <a:t>Max </a:t>
            </a:r>
            <a:r>
              <a:rPr lang="en-GB" sz="2400" dirty="0" err="1">
                <a:solidFill>
                  <a:schemeClr val="bg2">
                    <a:lumMod val="25000"/>
                  </a:schemeClr>
                </a:solidFill>
                <a:latin typeface="Symbol" pitchFamily="2" charset="2"/>
              </a:rPr>
              <a:t>b</a:t>
            </a:r>
            <a:r>
              <a:rPr lang="en-GB" sz="2400" baseline="-25000" dirty="0" err="1">
                <a:solidFill>
                  <a:schemeClr val="bg2">
                    <a:lumMod val="25000"/>
                  </a:schemeClr>
                </a:solidFill>
              </a:rPr>
              <a:t>x</a:t>
            </a:r>
            <a:r>
              <a:rPr lang="en-GB" sz="2400" dirty="0">
                <a:solidFill>
                  <a:schemeClr val="bg2">
                    <a:lumMod val="25000"/>
                  </a:schemeClr>
                </a:solidFill>
              </a:rPr>
              <a:t> and </a:t>
            </a:r>
            <a:r>
              <a:rPr lang="en-GB" sz="2400" dirty="0">
                <a:solidFill>
                  <a:schemeClr val="bg2">
                    <a:lumMod val="25000"/>
                  </a:schemeClr>
                </a:solidFill>
                <a:latin typeface="Symbol" pitchFamily="2" charset="2"/>
              </a:rPr>
              <a:t>b</a:t>
            </a:r>
            <a:r>
              <a:rPr lang="en-GB" sz="2400" baseline="-25000" dirty="0">
                <a:solidFill>
                  <a:schemeClr val="bg2">
                    <a:lumMod val="25000"/>
                  </a:schemeClr>
                </a:solidFill>
              </a:rPr>
              <a:t>y</a:t>
            </a:r>
          </a:p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2">
                    <a:lumMod val="25000"/>
                  </a:schemeClr>
                </a:solidFill>
              </a:rPr>
              <a:t>Phase advance close to 0.3 over drift</a:t>
            </a:r>
          </a:p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2">
                    <a:lumMod val="25000"/>
                  </a:schemeClr>
                </a:solidFill>
              </a:rPr>
              <a:t>Bandwidth of amplifiers – pulses can’t be too short or too large</a:t>
            </a:r>
          </a:p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2">
                    <a:lumMod val="25000"/>
                  </a:schemeClr>
                </a:solidFill>
              </a:rPr>
              <a:t>Try to avoid too much asymmetry – more susceptible to resonance at high intensity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517F47-3037-9C4B-A888-8FA4916AAC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255"/>
          <a:stretch/>
        </p:blipFill>
        <p:spPr>
          <a:xfrm>
            <a:off x="7519595" y="116356"/>
            <a:ext cx="4367603" cy="4478832"/>
          </a:xfrm>
          <a:prstGeom prst="rect">
            <a:avLst/>
          </a:prstGeom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FD680DAE-3AE3-F24E-B33B-8A2C08C7F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D9CA2-DA51-4643-A86C-0D023F5C9205}" type="datetime1">
              <a:rPr lang="en-GB" smtClean="0"/>
              <a:t>24/11/2020</a:t>
            </a:fld>
            <a:endParaRPr lang="en-GB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DE929B2-A431-3847-A811-E2DCCC4D1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Lucy Martin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2185062-2558-0F42-A6EE-8C7810389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EFCC6-1FC9-B64B-9E76-32C7CEABD3A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09311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B51721C-5B56-6147-B748-2B4F75E0B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927" y="144163"/>
            <a:ext cx="10515600" cy="950495"/>
          </a:xfrm>
        </p:spPr>
        <p:txBody>
          <a:bodyPr/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3. </a:t>
            </a:r>
            <a:r>
              <a:rPr lang="en-GB" dirty="0"/>
              <a:t>T-insert testing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29ABE0-59A1-1849-B4E9-9E367DE156FB}"/>
              </a:ext>
            </a:extLst>
          </p:cNvPr>
          <p:cNvSpPr txBox="1"/>
          <p:nvPr/>
        </p:nvSpPr>
        <p:spPr>
          <a:xfrm>
            <a:off x="761477" y="3855902"/>
            <a:ext cx="113232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2">
                    <a:lumMod val="25000"/>
                  </a:schemeClr>
                </a:solidFill>
              </a:rPr>
              <a:t>We varied pulse strength and length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2">
                    <a:lumMod val="25000"/>
                  </a:schemeClr>
                </a:solidFill>
              </a:rPr>
              <a:t>Created a short T-insert that was easier to correct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2">
                    <a:lumMod val="25000"/>
                  </a:schemeClr>
                </a:solidFill>
              </a:rPr>
              <a:t>Looked at 3 different T-inserts scaling voltage and length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2">
                    <a:lumMod val="25000"/>
                  </a:schemeClr>
                </a:solidFill>
              </a:rPr>
              <a:t>To minimise beta function operated at lower tune (</a:t>
            </a:r>
            <a:r>
              <a:rPr lang="en-GB" sz="2400" dirty="0">
                <a:solidFill>
                  <a:srgbClr val="FF0000"/>
                </a:solidFill>
              </a:rPr>
              <a:t>0.5</a:t>
            </a:r>
            <a:r>
              <a:rPr lang="en-GB" sz="2400" dirty="0">
                <a:solidFill>
                  <a:schemeClr val="bg2">
                    <a:lumMod val="25000"/>
                  </a:schemeClr>
                </a:solidFill>
              </a:rPr>
              <a:t> + </a:t>
            </a:r>
            <a:r>
              <a:rPr lang="en-GB" sz="2400" dirty="0">
                <a:solidFill>
                  <a:srgbClr val="0070C0"/>
                </a:solidFill>
              </a:rPr>
              <a:t>0.135</a:t>
            </a:r>
            <a:r>
              <a:rPr lang="en-GB" sz="2400" dirty="0">
                <a:solidFill>
                  <a:schemeClr val="bg2">
                    <a:lumMod val="25000"/>
                  </a:schemeClr>
                </a:solidFill>
              </a:rPr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2">
                    <a:lumMod val="25000"/>
                  </a:schemeClr>
                </a:solidFill>
              </a:rPr>
              <a:t>UMER also looking to operate at this phase advance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F61CD33-117B-F448-B240-16BB43992F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9474" y="2199805"/>
            <a:ext cx="4205620" cy="13577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93653C2-78CB-E344-A7BC-A99CFFC815D2}"/>
                  </a:ext>
                </a:extLst>
              </p:cNvPr>
              <p:cNvSpPr txBox="1"/>
              <p:nvPr/>
            </p:nvSpPr>
            <p:spPr>
              <a:xfrm>
                <a:off x="8744791" y="1076524"/>
                <a:ext cx="2626242" cy="496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Length</a:t>
                </a:r>
                <a:r>
                  <a:rPr lang="en-GB" baseline="-25000" dirty="0"/>
                  <a:t>2</a:t>
                </a:r>
                <a:r>
                  <a:rPr lang="en-GB" dirty="0"/>
                  <a:t> = Length</a:t>
                </a:r>
                <a:r>
                  <a:rPr lang="en-GB" baseline="-25000" dirty="0"/>
                  <a:t>1</a:t>
                </a:r>
                <a:r>
                  <a:rPr lang="en-GB" dirty="0"/>
                  <a:t> *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rad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93653C2-78CB-E344-A7BC-A99CFFC815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4791" y="1076524"/>
                <a:ext cx="2626242" cy="496996"/>
              </a:xfrm>
              <a:prstGeom prst="rect">
                <a:avLst/>
              </a:prstGeom>
              <a:blipFill>
                <a:blip r:embed="rId3"/>
                <a:stretch>
                  <a:fillRect l="-1932" b="-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5788FAC4-5D0E-944A-B353-5D8E9CFEE635}"/>
              </a:ext>
            </a:extLst>
          </p:cNvPr>
          <p:cNvSpPr txBox="1"/>
          <p:nvPr/>
        </p:nvSpPr>
        <p:spPr>
          <a:xfrm>
            <a:off x="8744791" y="1606352"/>
            <a:ext cx="2626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Voltage</a:t>
            </a:r>
            <a:r>
              <a:rPr lang="en-GB" baseline="-25000" dirty="0"/>
              <a:t>2</a:t>
            </a:r>
            <a:r>
              <a:rPr lang="en-GB" dirty="0"/>
              <a:t> = Voltage</a:t>
            </a:r>
            <a:r>
              <a:rPr lang="en-GB" baseline="-25000" dirty="0"/>
              <a:t>1</a:t>
            </a:r>
            <a:r>
              <a:rPr lang="en-GB" dirty="0"/>
              <a:t> * </a:t>
            </a:r>
            <a:r>
              <a:rPr lang="en-GB" dirty="0">
                <a:latin typeface="Symbol" pitchFamily="2" charset="2"/>
              </a:rPr>
              <a:t>k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02E79B3-DF5D-924B-8B24-D556CB1B8CBD}"/>
              </a:ext>
            </a:extLst>
          </p:cNvPr>
          <p:cNvSpPr/>
          <p:nvPr/>
        </p:nvSpPr>
        <p:spPr>
          <a:xfrm>
            <a:off x="8464024" y="1081290"/>
            <a:ext cx="2732567" cy="10207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0987E9-BDD8-E342-8C90-FBCBC8173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F5155-805C-7942-AC10-CE8E27179A1C}" type="datetime1">
              <a:rPr lang="en-GB" smtClean="0"/>
              <a:t>24/11/2020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7382C8-7E5F-E74A-9CDE-88F2FFEA5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Lucy Martin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E06662-3EE0-D544-BC04-D3534B454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EFCC6-1FC9-B64B-9E76-32C7CEABD3AB}" type="slidenum">
              <a:rPr lang="en-GB" smtClean="0"/>
              <a:t>11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80F8360-85AB-4C44-8C02-110AFDC8F3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86348"/>
            <a:ext cx="7914290" cy="246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0743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9EA04F-56A7-274A-AD21-067815157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C91B5-C513-D84B-88B3-76E4EC6AFC03}" type="datetime1">
              <a:rPr lang="en-GB" sz="1400" smtClean="0"/>
              <a:t>24/11/2020</a:t>
            </a:fld>
            <a:endParaRPr lang="en-GB" sz="140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81A3E6-2DF8-E542-AC96-85A4FDB25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400"/>
              <a:t>Lucy Martin</a:t>
            </a:r>
            <a:endParaRPr lang="en-GB" sz="1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CF71C6-9548-B549-89DC-232660825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EFCC6-1FC9-B64B-9E76-32C7CEABD3AB}" type="slidenum">
              <a:rPr lang="en-GB" smtClean="0"/>
              <a:pPr/>
              <a:t>12</a:t>
            </a:fld>
            <a:endParaRPr lang="en-GB" sz="1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6DCF8F6-1680-B745-93A7-8DBE92CBB5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5028" y="403678"/>
            <a:ext cx="4114800" cy="3873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423B67F-B84E-D84D-B2A7-7702D11E85FC}"/>
              </a:ext>
            </a:extLst>
          </p:cNvPr>
          <p:cNvSpPr txBox="1"/>
          <p:nvPr/>
        </p:nvSpPr>
        <p:spPr>
          <a:xfrm>
            <a:off x="2569029" y="4746171"/>
            <a:ext cx="667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2">
                    <a:lumMod val="25000"/>
                  </a:schemeClr>
                </a:solidFill>
              </a:rPr>
              <a:t>T-insert success! </a:t>
            </a:r>
          </a:p>
        </p:txBody>
      </p:sp>
    </p:spTree>
    <p:extLst>
      <p:ext uri="{BB962C8B-B14F-4D97-AF65-F5344CB8AC3E}">
        <p14:creationId xmlns:p14="http://schemas.microsoft.com/office/powerpoint/2010/main" val="14267387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7A973-FE71-E646-8EB1-E425D2AD2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5846"/>
          </a:xfrm>
        </p:spPr>
        <p:txBody>
          <a:bodyPr/>
          <a:lstStyle/>
          <a:p>
            <a:pPr algn="ctr"/>
            <a:r>
              <a:rPr lang="en-GB" dirty="0"/>
              <a:t>Warp simulations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5E81B09-3875-3E44-A577-49CC3D328596}"/>
              </a:ext>
            </a:extLst>
          </p:cNvPr>
          <p:cNvSpPr/>
          <p:nvPr/>
        </p:nvSpPr>
        <p:spPr>
          <a:xfrm>
            <a:off x="643965" y="1259984"/>
            <a:ext cx="111888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eXGyreTermes"/>
              </a:rPr>
              <a:t>Looked at dynamic aperture and tune spread over 1000 periods.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eXGyreTermes"/>
              </a:rPr>
              <a:t>The T-insert is applied using a single matrix transformation.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128BE89-7B47-734E-A3F8-64D20B8BDAB4}"/>
              </a:ext>
            </a:extLst>
          </p:cNvPr>
          <p:cNvCxnSpPr>
            <a:cxnSpLocks/>
          </p:cNvCxnSpPr>
          <p:nvPr/>
        </p:nvCxnSpPr>
        <p:spPr>
          <a:xfrm>
            <a:off x="5791200" y="2329542"/>
            <a:ext cx="0" cy="3581401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F9224F6-8A74-2141-B61D-6629473DD8A1}"/>
              </a:ext>
            </a:extLst>
          </p:cNvPr>
          <p:cNvSpPr txBox="1"/>
          <p:nvPr/>
        </p:nvSpPr>
        <p:spPr>
          <a:xfrm>
            <a:off x="1088770" y="2301012"/>
            <a:ext cx="3309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0070C0"/>
                </a:solidFill>
              </a:rPr>
              <a:t>Simulation</a:t>
            </a:r>
            <a:r>
              <a:rPr lang="en-GB" dirty="0">
                <a:solidFill>
                  <a:srgbClr val="0070C0"/>
                </a:solidFill>
              </a:rPr>
              <a:t> 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138E668-CA38-F04B-9573-775DE983204A}"/>
              </a:ext>
            </a:extLst>
          </p:cNvPr>
          <p:cNvSpPr txBox="1"/>
          <p:nvPr/>
        </p:nvSpPr>
        <p:spPr>
          <a:xfrm>
            <a:off x="7053942" y="2283951"/>
            <a:ext cx="3309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0070C0"/>
                </a:solidFill>
              </a:rPr>
              <a:t>Simulation 2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5B8FA72-5DD8-4141-92BB-19BE043E89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321" y="2935012"/>
            <a:ext cx="1460899" cy="112032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F7E6581-2258-3B45-B774-613309DFF9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4817" y="2935011"/>
            <a:ext cx="1460899" cy="112032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C0D4B8A-7ED4-8443-AAC8-ED19D5E9BF7D}"/>
              </a:ext>
            </a:extLst>
          </p:cNvPr>
          <p:cNvSpPr txBox="1"/>
          <p:nvPr/>
        </p:nvSpPr>
        <p:spPr>
          <a:xfrm>
            <a:off x="4354775" y="3226144"/>
            <a:ext cx="20517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FF0000"/>
                </a:solidFill>
              </a:rPr>
              <a:t>…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D6B9521-83F4-F94E-969D-BF3C0ECC14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1545" y="2933891"/>
            <a:ext cx="1460899" cy="112032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608D5C1-7CCC-AF44-B863-7B8CD2B469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4469" y="2933890"/>
            <a:ext cx="1460899" cy="112032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DA82DAD-7F94-9F44-A01B-CF0591E9BA3F}"/>
              </a:ext>
            </a:extLst>
          </p:cNvPr>
          <p:cNvSpPr txBox="1"/>
          <p:nvPr/>
        </p:nvSpPr>
        <p:spPr>
          <a:xfrm>
            <a:off x="10052605" y="3240192"/>
            <a:ext cx="20517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FF0000"/>
                </a:solidFill>
              </a:rPr>
              <a:t>…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3B02E3-52B6-8E4F-B0C9-CEBEF142C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193DF-BE5E-B44B-9A7F-DA14C40CCA6C}" type="datetime1">
              <a:rPr lang="en-GB" smtClean="0"/>
              <a:t>24/11/2020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C594E9-4995-8D4A-99C8-55730B537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Lucy Martin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BDBE79-108C-B24C-BEC8-FBE305B3F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EFCC6-1FC9-B64B-9E76-32C7CEABD3AB}" type="slidenum">
              <a:rPr lang="en-GB" smtClean="0"/>
              <a:t>13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5A4FFE3-B76B-1A46-BB99-C5A0534975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0893"/>
          <a:stretch/>
        </p:blipFill>
        <p:spPr>
          <a:xfrm>
            <a:off x="409833" y="3969639"/>
            <a:ext cx="5143204" cy="12209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9C9DEB7-818C-ED4F-9348-6EF59245A60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0559"/>
          <a:stretch/>
        </p:blipFill>
        <p:spPr>
          <a:xfrm>
            <a:off x="6051545" y="3969639"/>
            <a:ext cx="5249357" cy="1357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2225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8B454AE-1D5F-984F-9F9B-0986B14A46CC}"/>
              </a:ext>
            </a:extLst>
          </p:cNvPr>
          <p:cNvSpPr txBox="1"/>
          <p:nvPr/>
        </p:nvSpPr>
        <p:spPr>
          <a:xfrm>
            <a:off x="6752073" y="1665259"/>
            <a:ext cx="1714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121233"/>
                </a:solidFill>
                <a:latin typeface="Helvetica" pitchFamily="2" charset="0"/>
              </a:rPr>
              <a:t>Dynamic Ap = 2.2 mm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16A012-DCE6-A54C-9CE4-8D9E7548B193}"/>
              </a:ext>
            </a:extLst>
          </p:cNvPr>
          <p:cNvSpPr txBox="1"/>
          <p:nvPr/>
        </p:nvSpPr>
        <p:spPr>
          <a:xfrm>
            <a:off x="6833476" y="4610260"/>
            <a:ext cx="1714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121233"/>
                </a:solidFill>
                <a:latin typeface="Helvetica" pitchFamily="2" charset="0"/>
              </a:rPr>
              <a:t>Dynamic Ap = 2.25 mm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4166F27-E9F6-DD42-84FE-2554B3000F34}"/>
              </a:ext>
            </a:extLst>
          </p:cNvPr>
          <p:cNvCxnSpPr>
            <a:cxnSpLocks/>
          </p:cNvCxnSpPr>
          <p:nvPr/>
        </p:nvCxnSpPr>
        <p:spPr>
          <a:xfrm>
            <a:off x="3272626" y="3008709"/>
            <a:ext cx="8853057" cy="82031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C36D55D4-CBA2-B540-90E0-B534B9683ADC}"/>
              </a:ext>
            </a:extLst>
          </p:cNvPr>
          <p:cNvSpPr/>
          <p:nvPr/>
        </p:nvSpPr>
        <p:spPr>
          <a:xfrm>
            <a:off x="117413" y="926065"/>
            <a:ext cx="294744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TeXGyreTermes"/>
              </a:rPr>
              <a:t>The colour bar shows the log of the change in tune over the simulation for particles within the dynamic aperture.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TeXGyreTermes"/>
              </a:rPr>
              <a:t>Grey regions are particles that survived but are outside of the dynamic aperture</a:t>
            </a:r>
            <a:r>
              <a:rPr lang="en-GB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eXGyreTermes"/>
              </a:rPr>
              <a:t>10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TeXGyreTermes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TeXGyreTermes"/>
              </a:rPr>
              <a:t>Dynamic aperture is defined as the radius of the maximum circle in physical space, in which all particle survive the 1000 periods.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0F72BD4-27C7-9548-B866-FB96CE253B51}"/>
              </a:ext>
            </a:extLst>
          </p:cNvPr>
          <p:cNvSpPr txBox="1"/>
          <p:nvPr/>
        </p:nvSpPr>
        <p:spPr>
          <a:xfrm>
            <a:off x="6752073" y="442526"/>
            <a:ext cx="1714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121233"/>
                </a:solidFill>
                <a:latin typeface="Helvetica" pitchFamily="2" charset="0"/>
              </a:rPr>
              <a:t>Perfect octupole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C96B6F3-4B11-9F40-AEE9-ABDE112A0AD7}"/>
              </a:ext>
            </a:extLst>
          </p:cNvPr>
          <p:cNvSpPr txBox="1"/>
          <p:nvPr/>
        </p:nvSpPr>
        <p:spPr>
          <a:xfrm>
            <a:off x="6752073" y="3538722"/>
            <a:ext cx="1714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121233"/>
                </a:solidFill>
                <a:latin typeface="Helvetica" pitchFamily="2" charset="0"/>
              </a:rPr>
              <a:t>Realistic Octupole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D525C43-6ED4-8B42-9F43-F101A5F7E3CE}"/>
              </a:ext>
            </a:extLst>
          </p:cNvPr>
          <p:cNvSpPr txBox="1"/>
          <p:nvPr/>
        </p:nvSpPr>
        <p:spPr>
          <a:xfrm>
            <a:off x="5954741" y="102688"/>
            <a:ext cx="3309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0070C0"/>
                </a:solidFill>
              </a:rPr>
              <a:t>Simulation</a:t>
            </a:r>
            <a:r>
              <a:rPr lang="en-GB" dirty="0">
                <a:solidFill>
                  <a:srgbClr val="0070C0"/>
                </a:solidFill>
              </a:rPr>
              <a:t> 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E4768C0-EDAD-2E4D-B684-AAE9F724A94F}"/>
              </a:ext>
            </a:extLst>
          </p:cNvPr>
          <p:cNvSpPr txBox="1"/>
          <p:nvPr/>
        </p:nvSpPr>
        <p:spPr>
          <a:xfrm>
            <a:off x="5938256" y="3210181"/>
            <a:ext cx="3309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0070C0"/>
                </a:solidFill>
              </a:rPr>
              <a:t>Simulation 2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D603D94D-3B47-F74D-82B8-A9CD63595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AD01E-4303-2B4E-9514-D0894179BE70}" type="datetime1">
              <a:rPr lang="en-GB" smtClean="0"/>
              <a:t>24/11/2020</a:t>
            </a:fld>
            <a:endParaRPr lang="en-GB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3A3D9E6-794B-014D-884F-C55B5FB76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Lucy Martin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C1FFF80A-D55B-4840-BF73-015D1DFDB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EFCC6-1FC9-B64B-9E76-32C7CEABD3AB}" type="slidenum">
              <a:rPr lang="en-GB" smtClean="0"/>
              <a:t>14</a:t>
            </a:fld>
            <a:endParaRPr lang="en-GB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C8941FB8-8A4B-724D-9B68-7A6BA4DF88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196" t="9024" r="2852"/>
          <a:stretch/>
        </p:blipFill>
        <p:spPr>
          <a:xfrm>
            <a:off x="8635054" y="3102707"/>
            <a:ext cx="2947446" cy="292066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C388D3A-DD6C-004F-8D1D-F5CE163C7D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73" t="6007" r="47466" b="2756"/>
          <a:stretch/>
        </p:blipFill>
        <p:spPr>
          <a:xfrm>
            <a:off x="3300215" y="3090740"/>
            <a:ext cx="3363670" cy="297182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493B022-4938-9347-A9C6-05AE74BE09A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2854" t="9862" r="2378"/>
          <a:stretch/>
        </p:blipFill>
        <p:spPr>
          <a:xfrm>
            <a:off x="8579736" y="67221"/>
            <a:ext cx="3058082" cy="296583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597B3896-A09A-614B-8A40-4F4080FD81F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447" t="5910" r="46789"/>
          <a:stretch/>
        </p:blipFill>
        <p:spPr>
          <a:xfrm>
            <a:off x="3432418" y="48533"/>
            <a:ext cx="3206587" cy="292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664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10236-20AC-C848-80B1-CDCD43844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245"/>
            <a:ext cx="10515600" cy="1325563"/>
          </a:xfrm>
        </p:spPr>
        <p:txBody>
          <a:bodyPr/>
          <a:lstStyle/>
          <a:p>
            <a:pPr algn="ctr"/>
            <a:r>
              <a:rPr lang="en-GB" dirty="0"/>
              <a:t>Conclusions and further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52BE84-2B7E-BA40-BCA7-A957075F13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731" y="1339703"/>
            <a:ext cx="11206716" cy="4443856"/>
          </a:xfrm>
        </p:spPr>
        <p:txBody>
          <a:bodyPr>
            <a:normAutofit lnSpcReduction="10000"/>
          </a:bodyPr>
          <a:lstStyle/>
          <a:p>
            <a:pPr>
              <a:buClr>
                <a:srgbClr val="0070C0"/>
              </a:buClr>
            </a:pPr>
            <a:r>
              <a:rPr lang="en-GB" sz="2400" dirty="0">
                <a:solidFill>
                  <a:schemeClr val="bg2">
                    <a:lumMod val="25000"/>
                  </a:schemeClr>
                </a:solidFill>
              </a:rPr>
              <a:t>IBEX is a useful tool for accelerator physics studies</a:t>
            </a:r>
          </a:p>
          <a:p>
            <a:pPr>
              <a:buClr>
                <a:srgbClr val="0070C0"/>
              </a:buClr>
            </a:pPr>
            <a:r>
              <a:rPr lang="en-GB" sz="2400" dirty="0">
                <a:solidFill>
                  <a:schemeClr val="bg2">
                    <a:lumMod val="25000"/>
                  </a:schemeClr>
                </a:solidFill>
              </a:rPr>
              <a:t>Commission of IBEX has ended and we’re now capable of a range of interesting physics</a:t>
            </a:r>
          </a:p>
          <a:p>
            <a:pPr>
              <a:buClr>
                <a:srgbClr val="0070C0"/>
              </a:buClr>
            </a:pPr>
            <a:r>
              <a:rPr lang="en-GB" sz="2400" dirty="0">
                <a:solidFill>
                  <a:schemeClr val="bg2">
                    <a:lumMod val="25000"/>
                  </a:schemeClr>
                </a:solidFill>
              </a:rPr>
              <a:t>To test quasi-NIO a number of often competing constraints should be met</a:t>
            </a:r>
          </a:p>
          <a:p>
            <a:pPr>
              <a:buClr>
                <a:srgbClr val="0070C0"/>
              </a:buClr>
            </a:pPr>
            <a:r>
              <a:rPr lang="en-GB" sz="2400" dirty="0">
                <a:solidFill>
                  <a:schemeClr val="bg2">
                    <a:lumMod val="25000"/>
                  </a:schemeClr>
                </a:solidFill>
              </a:rPr>
              <a:t>However, it should be possible.</a:t>
            </a:r>
          </a:p>
          <a:p>
            <a:endParaRPr lang="en-GB" sz="2400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buClr>
                <a:srgbClr val="FF0000"/>
              </a:buClr>
            </a:pPr>
            <a:r>
              <a:rPr lang="en-GB" sz="2400" dirty="0">
                <a:solidFill>
                  <a:schemeClr val="bg2">
                    <a:lumMod val="25000"/>
                  </a:schemeClr>
                </a:solidFill>
              </a:rPr>
              <a:t>Further simulations of the new T-insert required</a:t>
            </a:r>
          </a:p>
          <a:p>
            <a:pPr lvl="1">
              <a:buClr>
                <a:srgbClr val="FF0000"/>
              </a:buClr>
            </a:pPr>
            <a:r>
              <a:rPr lang="en-GB" dirty="0">
                <a:solidFill>
                  <a:schemeClr val="bg2">
                    <a:lumMod val="25000"/>
                  </a:schemeClr>
                </a:solidFill>
              </a:rPr>
              <a:t>Space charge</a:t>
            </a:r>
          </a:p>
          <a:p>
            <a:pPr>
              <a:buClr>
                <a:srgbClr val="FF0000"/>
              </a:buClr>
            </a:pPr>
            <a:r>
              <a:rPr lang="en-GB" sz="2400" dirty="0">
                <a:solidFill>
                  <a:schemeClr val="bg2">
                    <a:lumMod val="25000"/>
                  </a:schemeClr>
                </a:solidFill>
              </a:rPr>
              <a:t>Octupole upgrade to the trap needed – must be well designed</a:t>
            </a:r>
          </a:p>
          <a:p>
            <a:pPr>
              <a:buClr>
                <a:srgbClr val="FF0000"/>
              </a:buClr>
            </a:pPr>
            <a:r>
              <a:rPr lang="en-GB" sz="2400" dirty="0">
                <a:solidFill>
                  <a:schemeClr val="bg2">
                    <a:lumMod val="25000"/>
                  </a:schemeClr>
                </a:solidFill>
              </a:rPr>
              <a:t>Experimental testing of quasi integrable NIO</a:t>
            </a:r>
          </a:p>
          <a:p>
            <a:pPr>
              <a:buClr>
                <a:srgbClr val="FF0000"/>
              </a:buClr>
            </a:pPr>
            <a:r>
              <a:rPr lang="en-GB" sz="2400" dirty="0">
                <a:solidFill>
                  <a:schemeClr val="bg2">
                    <a:lumMod val="25000"/>
                  </a:schemeClr>
                </a:solidFill>
              </a:rPr>
              <a:t>Potential to vary a wide range of experimental parameters. </a:t>
            </a:r>
          </a:p>
          <a:p>
            <a:endParaRPr lang="en-GB" sz="2400" dirty="0">
              <a:solidFill>
                <a:schemeClr val="bg2">
                  <a:lumMod val="25000"/>
                </a:schemeClr>
              </a:solidFill>
            </a:endParaRPr>
          </a:p>
          <a:p>
            <a:endParaRPr lang="en-GB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557871-2733-184F-95FB-B37670653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C59CD-1D06-674A-874D-E37C1E7324B9}" type="datetime1">
              <a:rPr lang="en-GB" smtClean="0"/>
              <a:t>24/11/2020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E3AAFB-450C-F84D-9089-4D6943C47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Lucy Martin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BED1D3-5EF4-9144-B860-E959C3D81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EFCC6-1FC9-B64B-9E76-32C7CEABD3AB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38500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F2B89-D19B-7444-AFC4-370173578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-185722"/>
            <a:ext cx="10515600" cy="1325563"/>
          </a:xfrm>
        </p:spPr>
        <p:txBody>
          <a:bodyPr/>
          <a:lstStyle/>
          <a:p>
            <a:pPr algn="ctr"/>
            <a:r>
              <a:rPr lang="en-GB" dirty="0"/>
              <a:t>Thanks!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ED78FF-6248-F349-AB93-B972EEA08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2FFA0-CD65-2A49-840D-B43E1E535282}" type="datetime1">
              <a:rPr lang="en-GB" smtClean="0"/>
              <a:t>24/11/2020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5171C1-CC1E-1542-813B-021F13ACD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Lucy Martin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565F70-262C-6E49-9819-D0E61056B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EFCC6-1FC9-B64B-9E76-32C7CEABD3AB}" type="slidenum">
              <a:rPr lang="en-GB" smtClean="0"/>
              <a:t>16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BD37648-ADAC-AB47-9628-7B4A7D9ABD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1531" y="0"/>
            <a:ext cx="4540469" cy="34053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1B1C5B1-73BC-244D-8BE3-FF33EAF2BB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1531" y="2670358"/>
            <a:ext cx="4540470" cy="34053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C3B05C5-8819-DA4B-82C4-444BFBAC38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0"/>
            <a:ext cx="4571999" cy="34289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69D8295-C327-894A-B23F-C80FBC7AEA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638828"/>
            <a:ext cx="4587444" cy="344114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E40AA7F-075C-114C-8CB9-DBEED160FC75}"/>
              </a:ext>
            </a:extLst>
          </p:cNvPr>
          <p:cNvSpPr txBox="1"/>
          <p:nvPr/>
        </p:nvSpPr>
        <p:spPr>
          <a:xfrm>
            <a:off x="4681369" y="1011220"/>
            <a:ext cx="292318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Thesis: </a:t>
            </a:r>
            <a:r>
              <a:rPr lang="en-GB" dirty="0">
                <a:solidFill>
                  <a:srgbClr val="002060"/>
                </a:solidFill>
              </a:rPr>
              <a:t>https://</a:t>
            </a:r>
            <a:r>
              <a:rPr lang="en-GB" dirty="0" err="1">
                <a:solidFill>
                  <a:srgbClr val="002060"/>
                </a:solidFill>
              </a:rPr>
              <a:t>ora.ox.ac.uk</a:t>
            </a:r>
            <a:r>
              <a:rPr lang="en-GB" dirty="0">
                <a:solidFill>
                  <a:srgbClr val="002060"/>
                </a:solidFill>
              </a:rPr>
              <a:t>/objects/uuid:3a42465d-c0e9-4327-b9ff-4de634749d3a </a:t>
            </a:r>
          </a:p>
          <a:p>
            <a:endParaRPr lang="en-GB" dirty="0"/>
          </a:p>
          <a:p>
            <a:endParaRPr lang="en-GB" dirty="0"/>
          </a:p>
          <a:p>
            <a:pPr algn="ctr"/>
            <a:r>
              <a:rPr lang="en-GB" dirty="0"/>
              <a:t>Second talk: </a:t>
            </a:r>
          </a:p>
          <a:p>
            <a:pPr algn="ctr"/>
            <a:r>
              <a:rPr lang="en-GB" dirty="0">
                <a:solidFill>
                  <a:srgbClr val="002060"/>
                </a:solidFill>
              </a:rPr>
              <a:t>Experimental Investigation of Accelerator Beam Dynamics with a Linear Paul Trap</a:t>
            </a:r>
          </a:p>
          <a:p>
            <a:pPr algn="ctr"/>
            <a:endParaRPr lang="en-GB" dirty="0">
              <a:solidFill>
                <a:srgbClr val="002060"/>
              </a:solidFill>
            </a:endParaRPr>
          </a:p>
          <a:p>
            <a:pPr algn="ctr"/>
            <a:r>
              <a:rPr lang="en-GB" dirty="0"/>
              <a:t>Further IBEX work:</a:t>
            </a:r>
          </a:p>
          <a:p>
            <a:pPr algn="ctr"/>
            <a:r>
              <a:rPr lang="en-GB" dirty="0">
                <a:hlinkClick r:id="rId6"/>
              </a:rPr>
              <a:t>jake.flowerdew@physics.ox.ac.uk</a:t>
            </a:r>
            <a:endParaRPr lang="en-GB" dirty="0"/>
          </a:p>
          <a:p>
            <a:pPr algn="ctr"/>
            <a:endParaRPr lang="en-GB" dirty="0">
              <a:solidFill>
                <a:srgbClr val="00206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11242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>
            <a:extLst>
              <a:ext uri="{FF2B5EF4-FFF2-40B4-BE49-F238E27FC236}">
                <a16:creationId xmlns:a16="http://schemas.microsoft.com/office/drawing/2014/main" id="{D16394A2-C08B-2440-B207-AB589A3F53A0}"/>
              </a:ext>
            </a:extLst>
          </p:cNvPr>
          <p:cNvSpPr txBox="1"/>
          <p:nvPr/>
        </p:nvSpPr>
        <p:spPr>
          <a:xfrm>
            <a:off x="284702" y="168066"/>
            <a:ext cx="113232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2">
                    <a:lumMod val="25000"/>
                  </a:schemeClr>
                </a:solidFill>
              </a:rPr>
              <a:t>For the waveforms with larger voltages ran into problems with the amplifiers, especially those on the endcaps, with the lower band width:</a:t>
            </a: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5DFADFF-C026-3A47-BD5A-D3A8B1F505F2}"/>
              </a:ext>
            </a:extLst>
          </p:cNvPr>
          <p:cNvSpPr txBox="1"/>
          <p:nvPr/>
        </p:nvSpPr>
        <p:spPr>
          <a:xfrm>
            <a:off x="284702" y="3052130"/>
            <a:ext cx="113232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2">
                    <a:lumMod val="25000"/>
                  </a:schemeClr>
                </a:solidFill>
              </a:rPr>
              <a:t>Decided to not apply the alternating voltage to the end caps and to match back to original waveform before extracting: </a:t>
            </a:r>
            <a:endParaRPr lang="en-GB" sz="2000" dirty="0">
              <a:solidFill>
                <a:srgbClr val="FF0000"/>
              </a:solidFill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3B7A648-618B-A34E-988A-BD7D78B606A3}"/>
              </a:ext>
            </a:extLst>
          </p:cNvPr>
          <p:cNvCxnSpPr/>
          <p:nvPr/>
        </p:nvCxnSpPr>
        <p:spPr>
          <a:xfrm>
            <a:off x="9739098" y="1628019"/>
            <a:ext cx="304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BFA5B6C-12DE-7A45-BF86-2BFCAC73A370}"/>
              </a:ext>
            </a:extLst>
          </p:cNvPr>
          <p:cNvCxnSpPr/>
          <p:nvPr/>
        </p:nvCxnSpPr>
        <p:spPr>
          <a:xfrm>
            <a:off x="9739098" y="1829187"/>
            <a:ext cx="30480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87CCBE5-9616-074E-8836-41580104991B}"/>
              </a:ext>
            </a:extLst>
          </p:cNvPr>
          <p:cNvCxnSpPr/>
          <p:nvPr/>
        </p:nvCxnSpPr>
        <p:spPr>
          <a:xfrm>
            <a:off x="9744742" y="2073027"/>
            <a:ext cx="3048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DCF4A7A1-7EE7-094C-8044-4094BE043CD4}"/>
              </a:ext>
            </a:extLst>
          </p:cNvPr>
          <p:cNvCxnSpPr/>
          <p:nvPr/>
        </p:nvCxnSpPr>
        <p:spPr>
          <a:xfrm>
            <a:off x="9750386" y="2317091"/>
            <a:ext cx="3048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0CC6BE64-165F-3648-B554-FD8FBBE2AF45}"/>
              </a:ext>
            </a:extLst>
          </p:cNvPr>
          <p:cNvSpPr txBox="1"/>
          <p:nvPr/>
        </p:nvSpPr>
        <p:spPr>
          <a:xfrm>
            <a:off x="10124635" y="1527310"/>
            <a:ext cx="1645920" cy="373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2">
                    <a:lumMod val="25000"/>
                  </a:schemeClr>
                </a:solidFill>
              </a:rPr>
              <a:t>Central rods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CDAADD3-77C4-904F-BE16-EE7D31CC9FDC}"/>
              </a:ext>
            </a:extLst>
          </p:cNvPr>
          <p:cNvSpPr txBox="1"/>
          <p:nvPr/>
        </p:nvSpPr>
        <p:spPr>
          <a:xfrm>
            <a:off x="10124635" y="2006831"/>
            <a:ext cx="1645920" cy="373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2">
                    <a:lumMod val="25000"/>
                  </a:schemeClr>
                </a:solidFill>
              </a:rPr>
              <a:t>End caps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521B452-9351-D943-893E-4BFB38B2E108}"/>
              </a:ext>
            </a:extLst>
          </p:cNvPr>
          <p:cNvSpPr/>
          <p:nvPr/>
        </p:nvSpPr>
        <p:spPr>
          <a:xfrm>
            <a:off x="1442182" y="1405672"/>
            <a:ext cx="718088" cy="102387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1DFC96F-804D-FB4F-A4FB-497B11F5B113}"/>
              </a:ext>
            </a:extLst>
          </p:cNvPr>
          <p:cNvSpPr/>
          <p:nvPr/>
        </p:nvSpPr>
        <p:spPr>
          <a:xfrm>
            <a:off x="2160270" y="1166842"/>
            <a:ext cx="800100" cy="156492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F1B72A6-D8A5-6446-9D74-81DFDB568F07}"/>
              </a:ext>
            </a:extLst>
          </p:cNvPr>
          <p:cNvSpPr/>
          <p:nvPr/>
        </p:nvSpPr>
        <p:spPr>
          <a:xfrm>
            <a:off x="2960370" y="1280922"/>
            <a:ext cx="1017270" cy="135480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88E9E9CF-0889-1041-BC4E-FF836CB771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034" b="3884"/>
          <a:stretch/>
        </p:blipFill>
        <p:spPr>
          <a:xfrm>
            <a:off x="2034432" y="3785877"/>
            <a:ext cx="7893934" cy="2195498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C6E479CA-CD06-404D-B0A2-CA12FD88FA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470" b="5470"/>
          <a:stretch/>
        </p:blipFill>
        <p:spPr>
          <a:xfrm>
            <a:off x="2758443" y="896313"/>
            <a:ext cx="6096000" cy="2262158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BB5D31-C753-D842-932B-70BE44A28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F1A10-8AF8-0140-8142-90E11325C7B4}" type="datetime1">
              <a:rPr lang="en-GB" smtClean="0"/>
              <a:t>24/11/2020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A1CC37-0C99-DB44-A7D9-55D127AB7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Lucy Martin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1277E9-5599-994F-A748-624A8FCAB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EFCC6-1FC9-B64B-9E76-32C7CEABD3AB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9845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5330A50-3C53-5649-BED8-A25AE8018C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580" y="214508"/>
            <a:ext cx="4132342" cy="36578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35092EE-F059-6743-A2D8-5FB105B6E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2501"/>
            <a:ext cx="10515600" cy="803275"/>
          </a:xfrm>
        </p:spPr>
        <p:txBody>
          <a:bodyPr/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4. </a:t>
            </a:r>
            <a:r>
              <a:rPr lang="en-GB" dirty="0"/>
              <a:t>Quality control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D0ABDD-8DB5-3842-9342-99BDCC79B940}"/>
              </a:ext>
            </a:extLst>
          </p:cNvPr>
          <p:cNvSpPr txBox="1"/>
          <p:nvPr/>
        </p:nvSpPr>
        <p:spPr>
          <a:xfrm>
            <a:off x="650240" y="3705981"/>
            <a:ext cx="45906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0070C0"/>
                </a:solidFill>
              </a:rPr>
              <a:t>Blue</a:t>
            </a:r>
            <a:r>
              <a:rPr lang="en-GB" dirty="0"/>
              <a:t> = perfect rod and plate placement</a:t>
            </a:r>
          </a:p>
          <a:p>
            <a:pPr algn="ctr"/>
            <a:r>
              <a:rPr lang="en-GB" dirty="0">
                <a:solidFill>
                  <a:srgbClr val="FF0000"/>
                </a:solidFill>
              </a:rPr>
              <a:t>Red</a:t>
            </a:r>
            <a:r>
              <a:rPr lang="en-GB" dirty="0"/>
              <a:t> = example with 20</a:t>
            </a:r>
            <a:r>
              <a:rPr lang="en-GB" dirty="0">
                <a:latin typeface="Symbol" pitchFamily="2" charset="2"/>
              </a:rPr>
              <a:t>m</a:t>
            </a:r>
            <a:r>
              <a:rPr lang="en-GB" dirty="0"/>
              <a:t>m error on rod and plate location</a:t>
            </a:r>
          </a:p>
          <a:p>
            <a:pPr algn="ctr"/>
            <a:r>
              <a:rPr lang="en-GB" dirty="0" err="1"/>
              <a:t>R</a:t>
            </a:r>
            <a:r>
              <a:rPr lang="en-GB" baseline="-25000" dirty="0" err="1"/>
              <a:t>meas</a:t>
            </a:r>
            <a:r>
              <a:rPr lang="en-GB" dirty="0"/>
              <a:t> = 3mm (from simulation)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B7DA44-FB06-4640-A05C-7EDA1F91B26F}"/>
              </a:ext>
            </a:extLst>
          </p:cNvPr>
          <p:cNvSpPr txBox="1"/>
          <p:nvPr/>
        </p:nvSpPr>
        <p:spPr>
          <a:xfrm>
            <a:off x="586377" y="4906310"/>
            <a:ext cx="110192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2">
                    <a:lumMod val="25000"/>
                  </a:schemeClr>
                </a:solidFill>
              </a:rPr>
              <a:t>For octupole only desired phase advance tolerance in IOTA is 10</a:t>
            </a:r>
            <a:r>
              <a:rPr lang="en-GB" sz="2000" baseline="30000" dirty="0">
                <a:solidFill>
                  <a:schemeClr val="bg2">
                    <a:lumMod val="25000"/>
                  </a:schemeClr>
                </a:solidFill>
              </a:rPr>
              <a:t>-2 </a:t>
            </a:r>
            <a:r>
              <a:rPr lang="en-GB" sz="2000" dirty="0">
                <a:solidFill>
                  <a:schemeClr val="bg2">
                    <a:lumMod val="25000"/>
                  </a:schemeClr>
                </a:solidFill>
              </a:rPr>
              <a:t>(reduction in DA of 10%).</a:t>
            </a:r>
            <a:r>
              <a:rPr lang="en-GB" sz="2000" baseline="30000" dirty="0">
                <a:solidFill>
                  <a:schemeClr val="bg2">
                    <a:lumMod val="25000"/>
                  </a:schemeClr>
                </a:solidFill>
              </a:rPr>
              <a:t>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2">
                    <a:lumMod val="25000"/>
                  </a:schemeClr>
                </a:solidFill>
              </a:rPr>
              <a:t>Magnet tolerance is stated to be an ﻿integrated strength of harmonics relative to octupole field is less than 1% (100 units).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9AE047E-1DCB-314E-871E-2065A762EFA3}"/>
              </a:ext>
            </a:extLst>
          </p:cNvPr>
          <p:cNvGrpSpPr/>
          <p:nvPr/>
        </p:nvGrpSpPr>
        <p:grpSpPr>
          <a:xfrm>
            <a:off x="6217698" y="935776"/>
            <a:ext cx="4137263" cy="3067813"/>
            <a:chOff x="7934297" y="2265459"/>
            <a:chExt cx="3509066" cy="2551933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BB80D89-F77D-7B4C-ACA4-41B4DFB80E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3220"/>
            <a:stretch/>
          </p:blipFill>
          <p:spPr>
            <a:xfrm>
              <a:off x="7934297" y="2265459"/>
              <a:ext cx="3509066" cy="2551933"/>
            </a:xfrm>
            <a:prstGeom prst="rect">
              <a:avLst/>
            </a:prstGeom>
          </p:spPr>
        </p:pic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2BFADAC-52AE-DC4A-AD0F-1CF22667808E}"/>
                </a:ext>
              </a:extLst>
            </p:cNvPr>
            <p:cNvCxnSpPr/>
            <p:nvPr/>
          </p:nvCxnSpPr>
          <p:spPr>
            <a:xfrm>
              <a:off x="9612630" y="2394585"/>
              <a:ext cx="0" cy="206883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2C9C9BD-FC25-8C4D-8A4F-9133C992421A}"/>
                </a:ext>
              </a:extLst>
            </p:cNvPr>
            <p:cNvCxnSpPr/>
            <p:nvPr/>
          </p:nvCxnSpPr>
          <p:spPr>
            <a:xfrm>
              <a:off x="9879330" y="2394585"/>
              <a:ext cx="0" cy="206883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A31ECE12-7AC3-CF44-98C8-F7544C0C268A}"/>
              </a:ext>
            </a:extLst>
          </p:cNvPr>
          <p:cNvSpPr txBox="1"/>
          <p:nvPr/>
        </p:nvSpPr>
        <p:spPr>
          <a:xfrm>
            <a:off x="10354961" y="1804353"/>
            <a:ext cx="1710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See tune control of ~10</a:t>
            </a:r>
            <a:r>
              <a:rPr lang="en-GB" baseline="30000" dirty="0">
                <a:solidFill>
                  <a:srgbClr val="FF0000"/>
                </a:solidFill>
              </a:rPr>
              <a:t>-2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324DD3-9622-AE4A-AD2B-DE5F11C28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C150D-000C-9C49-9751-9F3583EEC786}" type="datetime1">
              <a:rPr lang="en-GB" smtClean="0"/>
              <a:t>24/11/2020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FC5E62-0196-894D-9D96-44E5B0FEF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Lucy Martin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7EDAD8-6276-644B-A8FD-FA1E8B05B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EFCC6-1FC9-B64B-9E76-32C7CEABD3AB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99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A3999-303C-C144-83D0-0D3E0C3BE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4968"/>
            <a:ext cx="10515600" cy="633496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3407CD-65E7-2D4A-8931-6BFF0D1A4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12635"/>
            <a:ext cx="10798629" cy="4986341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</a:pPr>
            <a:r>
              <a:rPr lang="en-GB" dirty="0">
                <a:solidFill>
                  <a:schemeClr val="bg2">
                    <a:lumMod val="25000"/>
                  </a:schemeClr>
                </a:solidFill>
              </a:rPr>
              <a:t>How is a LPT useful for accelerator physics? </a:t>
            </a:r>
          </a:p>
          <a:p>
            <a:pPr>
              <a:buClr>
                <a:srgbClr val="FF0000"/>
              </a:buClr>
            </a:pPr>
            <a:r>
              <a:rPr lang="en-GB" dirty="0">
                <a:solidFill>
                  <a:schemeClr val="bg2">
                    <a:lumMod val="25000"/>
                  </a:schemeClr>
                </a:solidFill>
              </a:rPr>
              <a:t>What is a linear Paul trap (LPT) and how do they work? </a:t>
            </a:r>
          </a:p>
          <a:p>
            <a:pPr>
              <a:buClr>
                <a:srgbClr val="FF0000"/>
              </a:buClr>
            </a:pPr>
            <a:r>
              <a:rPr lang="en-GB" dirty="0">
                <a:solidFill>
                  <a:schemeClr val="bg2">
                    <a:lumMod val="25000"/>
                  </a:schemeClr>
                </a:solidFill>
              </a:rPr>
              <a:t>Which accelerator physics questions can we answer with a Paul trap?</a:t>
            </a:r>
          </a:p>
          <a:p>
            <a:pPr>
              <a:buClr>
                <a:srgbClr val="FF0000"/>
              </a:buClr>
            </a:pPr>
            <a:endParaRPr lang="en-GB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buClr>
                <a:srgbClr val="0070C0"/>
              </a:buClr>
            </a:pPr>
            <a:r>
              <a:rPr lang="en-GB" dirty="0">
                <a:solidFill>
                  <a:schemeClr val="bg2">
                    <a:lumMod val="25000"/>
                  </a:schemeClr>
                </a:solidFill>
              </a:rPr>
              <a:t>Recap of tune, resonance and intense beams</a:t>
            </a:r>
          </a:p>
          <a:p>
            <a:pPr>
              <a:buClr>
                <a:srgbClr val="0070C0"/>
              </a:buClr>
            </a:pPr>
            <a:r>
              <a:rPr lang="en-GB" dirty="0">
                <a:solidFill>
                  <a:schemeClr val="bg2">
                    <a:lumMod val="25000"/>
                  </a:schemeClr>
                </a:solidFill>
              </a:rPr>
              <a:t>Nonlinear integrable optics (NIO)  - an interesting idea for high intensity</a:t>
            </a:r>
          </a:p>
          <a:p>
            <a:pPr>
              <a:buClr>
                <a:srgbClr val="0070C0"/>
              </a:buClr>
            </a:pPr>
            <a:r>
              <a:rPr lang="en-GB" dirty="0">
                <a:solidFill>
                  <a:schemeClr val="bg2">
                    <a:lumMod val="25000"/>
                  </a:schemeClr>
                </a:solidFill>
              </a:rPr>
              <a:t>Can it be tested on a Paul trap? </a:t>
            </a:r>
          </a:p>
          <a:p>
            <a:pPr>
              <a:buClr>
                <a:srgbClr val="0070C0"/>
              </a:buClr>
            </a:pPr>
            <a:r>
              <a:rPr lang="en-GB" dirty="0">
                <a:solidFill>
                  <a:schemeClr val="bg2">
                    <a:lumMod val="25000"/>
                  </a:schemeClr>
                </a:solidFill>
              </a:rPr>
              <a:t>Experimental progress towards NIO</a:t>
            </a:r>
          </a:p>
          <a:p>
            <a:pPr>
              <a:buClr>
                <a:srgbClr val="0070C0"/>
              </a:buClr>
            </a:pPr>
            <a:r>
              <a:rPr lang="en-GB" dirty="0">
                <a:solidFill>
                  <a:schemeClr val="bg2">
                    <a:lumMod val="25000"/>
                  </a:schemeClr>
                </a:solidFill>
              </a:rPr>
              <a:t>Future work</a:t>
            </a:r>
          </a:p>
          <a:p>
            <a:endParaRPr lang="en-GB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421A15-BBD5-1940-AB89-583D194B5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A2DED-2BB0-8442-892A-A368183EA854}" type="datetime1">
              <a:rPr lang="en-GB" smtClean="0"/>
              <a:t>24/11/2020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E72482-3F51-9944-BBDE-D8FDD5806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Lucy Martin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4A0FF0-26F2-494D-AB73-86BA2F36D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EFCC6-1FC9-B64B-9E76-32C7CEABD3A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369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0559" y="149391"/>
            <a:ext cx="10515600" cy="841599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problem with high intensity beams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988" y="3589501"/>
            <a:ext cx="6517465" cy="1756695"/>
          </a:xfrm>
        </p:spPr>
        <p:txBody>
          <a:bodyPr/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Space Charge:</a:t>
            </a:r>
          </a:p>
          <a:p>
            <a:pPr lvl="1"/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Like charges repel</a:t>
            </a:r>
          </a:p>
          <a:p>
            <a:pPr lvl="1"/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Two like currents attract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74799" y="1248394"/>
            <a:ext cx="3572737" cy="1171705"/>
            <a:chOff x="642702" y="4419626"/>
            <a:chExt cx="3434623" cy="1171705"/>
          </a:xfrm>
        </p:grpSpPr>
        <p:sp>
          <p:nvSpPr>
            <p:cNvPr id="5" name="Oval 4"/>
            <p:cNvSpPr/>
            <p:nvPr/>
          </p:nvSpPr>
          <p:spPr>
            <a:xfrm>
              <a:off x="1723869" y="5051685"/>
              <a:ext cx="539646" cy="5396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P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2625777" y="5051685"/>
              <a:ext cx="539646" cy="5396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P</a:t>
              </a:r>
            </a:p>
          </p:txBody>
        </p:sp>
        <p:cxnSp>
          <p:nvCxnSpPr>
            <p:cNvPr id="7" name="Straight Arrow Connector 6"/>
            <p:cNvCxnSpPr/>
            <p:nvPr/>
          </p:nvCxnSpPr>
          <p:spPr>
            <a:xfrm>
              <a:off x="3165423" y="5338996"/>
              <a:ext cx="911902" cy="0"/>
            </a:xfrm>
            <a:prstGeom prst="straightConnector1">
              <a:avLst/>
            </a:prstGeom>
            <a:ln w="7302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H="1" flipV="1">
              <a:off x="838199" y="5321508"/>
              <a:ext cx="884420" cy="17488"/>
            </a:xfrm>
            <a:prstGeom prst="straightConnector1">
              <a:avLst/>
            </a:prstGeom>
            <a:ln w="7302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1753224" y="4419627"/>
              <a:ext cx="54089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400" dirty="0">
                  <a:solidFill>
                    <a:schemeClr val="accent1">
                      <a:lumMod val="50000"/>
                    </a:schemeClr>
                  </a:solidFill>
                </a:rPr>
                <a:t>+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624527" y="4419626"/>
              <a:ext cx="54089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400" dirty="0">
                  <a:solidFill>
                    <a:schemeClr val="accent1">
                      <a:lumMod val="50000"/>
                    </a:schemeClr>
                  </a:solidFill>
                </a:rPr>
                <a:t>+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42702" y="4736892"/>
              <a:ext cx="5408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600" dirty="0">
                  <a:solidFill>
                    <a:srgbClr val="FF0000"/>
                  </a:solidFill>
                </a:rPr>
                <a:t>F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723037" y="1084279"/>
            <a:ext cx="4183503" cy="2216325"/>
            <a:chOff x="5306518" y="3708224"/>
            <a:chExt cx="5021704" cy="2962399"/>
          </a:xfrm>
        </p:grpSpPr>
        <p:cxnSp>
          <p:nvCxnSpPr>
            <p:cNvPr id="21" name="Straight Arrow Connector 20"/>
            <p:cNvCxnSpPr/>
            <p:nvPr/>
          </p:nvCxnSpPr>
          <p:spPr>
            <a:xfrm flipV="1">
              <a:off x="5306518" y="4287188"/>
              <a:ext cx="3777521" cy="1978701"/>
            </a:xfrm>
            <a:prstGeom prst="straightConnector1">
              <a:avLst/>
            </a:prstGeom>
            <a:ln w="73025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V="1">
              <a:off x="6565692" y="4557010"/>
              <a:ext cx="3762530" cy="2113613"/>
            </a:xfrm>
            <a:prstGeom prst="straightConnector1">
              <a:avLst/>
            </a:prstGeom>
            <a:ln w="73025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7684697" y="3708224"/>
              <a:ext cx="67643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400" dirty="0">
                  <a:solidFill>
                    <a:schemeClr val="accent1">
                      <a:lumMod val="50000"/>
                    </a:schemeClr>
                  </a:solidFill>
                </a:rPr>
                <a:t>I</a:t>
              </a:r>
              <a:r>
                <a:rPr lang="en-GB" sz="4400" baseline="-25000" dirty="0">
                  <a:solidFill>
                    <a:schemeClr val="accent1">
                      <a:lumMod val="50000"/>
                    </a:schemeClr>
                  </a:solidFill>
                </a:rPr>
                <a:t>1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9234778" y="3952926"/>
              <a:ext cx="67643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400" dirty="0">
                  <a:solidFill>
                    <a:schemeClr val="accent1">
                      <a:lumMod val="50000"/>
                    </a:schemeClr>
                  </a:solidFill>
                </a:rPr>
                <a:t>I</a:t>
              </a:r>
              <a:r>
                <a:rPr lang="en-GB" sz="4400" baseline="-25000" dirty="0">
                  <a:solidFill>
                    <a:schemeClr val="accent1">
                      <a:lumMod val="50000"/>
                    </a:schemeClr>
                  </a:solidFill>
                </a:rPr>
                <a:t>2</a:t>
              </a: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6565692" y="4751882"/>
              <a:ext cx="2397799" cy="1638152"/>
              <a:chOff x="6565692" y="4751882"/>
              <a:chExt cx="2397799" cy="1638152"/>
            </a:xfrm>
          </p:grpSpPr>
          <p:sp>
            <p:nvSpPr>
              <p:cNvPr id="26" name="Oval 25"/>
              <p:cNvSpPr/>
              <p:nvPr/>
            </p:nvSpPr>
            <p:spPr>
              <a:xfrm>
                <a:off x="7449485" y="4751882"/>
                <a:ext cx="539646" cy="53964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P</a:t>
                </a:r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8423845" y="5204057"/>
                <a:ext cx="539646" cy="53964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P</a:t>
                </a:r>
              </a:p>
            </p:txBody>
          </p:sp>
          <p:cxnSp>
            <p:nvCxnSpPr>
              <p:cNvPr id="28" name="Straight Arrow Connector 27"/>
              <p:cNvCxnSpPr/>
              <p:nvPr/>
            </p:nvCxnSpPr>
            <p:spPr>
              <a:xfrm>
                <a:off x="6731834" y="5557575"/>
                <a:ext cx="283563" cy="483461"/>
              </a:xfrm>
              <a:prstGeom prst="straightConnector1">
                <a:avLst/>
              </a:prstGeom>
              <a:ln w="7302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/>
              <p:cNvCxnSpPr/>
              <p:nvPr/>
            </p:nvCxnSpPr>
            <p:spPr>
              <a:xfrm flipH="1" flipV="1">
                <a:off x="7179662" y="5743703"/>
                <a:ext cx="223600" cy="436575"/>
              </a:xfrm>
              <a:prstGeom prst="straightConnector1">
                <a:avLst/>
              </a:prstGeom>
              <a:ln w="7302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TextBox 29"/>
              <p:cNvSpPr txBox="1"/>
              <p:nvPr/>
            </p:nvSpPr>
            <p:spPr>
              <a:xfrm>
                <a:off x="6565692" y="5743703"/>
                <a:ext cx="5408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600" dirty="0">
                    <a:solidFill>
                      <a:srgbClr val="FF0000"/>
                    </a:solidFill>
                  </a:rPr>
                  <a:t>F</a:t>
                </a:r>
              </a:p>
            </p:txBody>
          </p:sp>
        </p:grpSp>
      </p:grpSp>
      <p:sp>
        <p:nvSpPr>
          <p:cNvPr id="12" name="Rectangle 11"/>
          <p:cNvSpPr/>
          <p:nvPr/>
        </p:nvSpPr>
        <p:spPr>
          <a:xfrm>
            <a:off x="692988" y="4858195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Extra forces can lead to defocusing terms</a:t>
            </a:r>
          </a:p>
          <a:p>
            <a:pPr marL="342900" indent="-342900">
              <a:buFont typeface="Arial" charset="0"/>
              <a:buChar char="•"/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Different tunes for different particles </a:t>
            </a:r>
          </a:p>
        </p:txBody>
      </p:sp>
      <p:pic>
        <p:nvPicPr>
          <p:cNvPr id="31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771" y="1015742"/>
            <a:ext cx="2651715" cy="480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678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CB819-9572-FB46-9FAB-FE8992D92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7559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Why is achieving high intensity difficult?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6ADAA2-58BE-1948-90DC-16A0010021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309" y="1119352"/>
            <a:ext cx="4190770" cy="4179129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32AC2B5D-264A-7A40-BABC-5539F8B5ABAF}"/>
              </a:ext>
            </a:extLst>
          </p:cNvPr>
          <p:cNvSpPr/>
          <p:nvPr/>
        </p:nvSpPr>
        <p:spPr>
          <a:xfrm>
            <a:off x="2714674" y="2590350"/>
            <a:ext cx="163135" cy="14274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4668EC-3C63-1A4B-833E-F7FF4B9F97BF}"/>
              </a:ext>
            </a:extLst>
          </p:cNvPr>
          <p:cNvSpPr txBox="1"/>
          <p:nvPr/>
        </p:nvSpPr>
        <p:spPr>
          <a:xfrm>
            <a:off x="2074459" y="5265401"/>
            <a:ext cx="29479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Tune in x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580C67-8233-FF4F-BA9B-67C82374A34B}"/>
              </a:ext>
            </a:extLst>
          </p:cNvPr>
          <p:cNvSpPr txBox="1"/>
          <p:nvPr/>
        </p:nvSpPr>
        <p:spPr>
          <a:xfrm rot="16200000">
            <a:off x="-1276539" y="1978565"/>
            <a:ext cx="29479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Tune in y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886ACA1-01DF-4340-B666-41FD7305CD31}"/>
              </a:ext>
            </a:extLst>
          </p:cNvPr>
          <p:cNvSpPr txBox="1">
            <a:spLocks/>
          </p:cNvSpPr>
          <p:nvPr/>
        </p:nvSpPr>
        <p:spPr>
          <a:xfrm>
            <a:off x="4542079" y="2503903"/>
            <a:ext cx="6054203" cy="5280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000" dirty="0">
                <a:solidFill>
                  <a:srgbClr val="0070C0"/>
                </a:solidFill>
              </a:rPr>
              <a:t>Why are they hard to understand?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409B9F5-E688-E042-BA18-CBAB3118971F}"/>
              </a:ext>
            </a:extLst>
          </p:cNvPr>
          <p:cNvSpPr txBox="1">
            <a:spLocks/>
          </p:cNvSpPr>
          <p:nvPr/>
        </p:nvSpPr>
        <p:spPr>
          <a:xfrm>
            <a:off x="4542079" y="1483541"/>
            <a:ext cx="6440900" cy="5595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000" dirty="0">
                <a:solidFill>
                  <a:srgbClr val="FF0000"/>
                </a:solidFill>
              </a:rPr>
              <a:t>Why study these effects?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FF36BAB-BED9-D045-B099-D4D2BA91A2D6}"/>
              </a:ext>
            </a:extLst>
          </p:cNvPr>
          <p:cNvSpPr txBox="1">
            <a:spLocks/>
          </p:cNvSpPr>
          <p:nvPr/>
        </p:nvSpPr>
        <p:spPr>
          <a:xfrm>
            <a:off x="4542079" y="4522811"/>
            <a:ext cx="7649921" cy="5280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000" dirty="0">
                <a:solidFill>
                  <a:srgbClr val="0070C0"/>
                </a:solidFill>
              </a:rPr>
              <a:t>Why not study resonances with an accelerator?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D078181-9B8E-5F42-9D82-13B36E1660BD}"/>
              </a:ext>
            </a:extLst>
          </p:cNvPr>
          <p:cNvSpPr txBox="1">
            <a:spLocks/>
          </p:cNvSpPr>
          <p:nvPr/>
        </p:nvSpPr>
        <p:spPr>
          <a:xfrm>
            <a:off x="4542079" y="3533876"/>
            <a:ext cx="6054203" cy="5280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000" dirty="0">
                <a:solidFill>
                  <a:srgbClr val="FF0000"/>
                </a:solidFill>
              </a:rPr>
              <a:t>Why not just use simulation?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B0188C6-E9BD-E849-90AC-790510AB87CE}"/>
              </a:ext>
            </a:extLst>
          </p:cNvPr>
          <p:cNvGrpSpPr/>
          <p:nvPr/>
        </p:nvGrpSpPr>
        <p:grpSpPr>
          <a:xfrm>
            <a:off x="2391621" y="2661723"/>
            <a:ext cx="490612" cy="632880"/>
            <a:chOff x="2398412" y="2646642"/>
            <a:chExt cx="490612" cy="632880"/>
          </a:xfrm>
          <a:solidFill>
            <a:schemeClr val="accent2"/>
          </a:solidFill>
        </p:grpSpPr>
        <p:sp>
          <p:nvSpPr>
            <p:cNvPr id="15" name="Triangle 14">
              <a:extLst>
                <a:ext uri="{FF2B5EF4-FFF2-40B4-BE49-F238E27FC236}">
                  <a16:creationId xmlns:a16="http://schemas.microsoft.com/office/drawing/2014/main" id="{285EF592-88CC-5640-9DF1-88590ED8C3F6}"/>
                </a:ext>
              </a:extLst>
            </p:cNvPr>
            <p:cNvSpPr/>
            <p:nvPr/>
          </p:nvSpPr>
          <p:spPr>
            <a:xfrm rot="1618350">
              <a:off x="2540323" y="2646642"/>
              <a:ext cx="348701" cy="33934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Triangle 16">
              <a:extLst>
                <a:ext uri="{FF2B5EF4-FFF2-40B4-BE49-F238E27FC236}">
                  <a16:creationId xmlns:a16="http://schemas.microsoft.com/office/drawing/2014/main" id="{1261844C-A976-C846-9A04-14982FFAE937}"/>
                </a:ext>
              </a:extLst>
            </p:cNvPr>
            <p:cNvSpPr/>
            <p:nvPr/>
          </p:nvSpPr>
          <p:spPr>
            <a:xfrm rot="12388874">
              <a:off x="2398412" y="2940176"/>
              <a:ext cx="348701" cy="33934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FF3C46-3A11-544D-ACB9-7061865BA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C5A74-F26F-A143-AC51-F15F3CB8747F}" type="datetime1">
              <a:rPr lang="en-GB" smtClean="0"/>
              <a:t>24/11/2020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3A7889-A1EF-DA48-B858-A82734003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Lucy Martin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1593E16-2AD8-C64E-A37E-8FD26C1F0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EFCC6-1FC9-B64B-9E76-32C7CEABD3A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6623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B406A9D8-0A30-8445-9C8C-DE3F393EB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677" y="3626816"/>
            <a:ext cx="5423845" cy="23192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FB8EC52-6E4A-204E-BFCF-9F9A13A5F1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78" y="954154"/>
            <a:ext cx="6577034" cy="498107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27221A0-F545-6841-A930-3277834CF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4577" y="165346"/>
            <a:ext cx="6175513" cy="602282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Linear Paul Trap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1945C5-E0DC-3444-8C65-1D856970B469}"/>
              </a:ext>
            </a:extLst>
          </p:cNvPr>
          <p:cNvSpPr txBox="1"/>
          <p:nvPr/>
        </p:nvSpPr>
        <p:spPr>
          <a:xfrm>
            <a:off x="6677512" y="2831075"/>
            <a:ext cx="67874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4. Ions confined longitudinally with </a:t>
            </a:r>
            <a:r>
              <a:rPr lang="en-US" sz="2000" dirty="0">
                <a:solidFill>
                  <a:srgbClr val="FF0000"/>
                </a:solidFill>
              </a:rPr>
              <a:t>end caps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57DA1C-AAC7-A54C-8A9E-04E1A278F516}"/>
              </a:ext>
            </a:extLst>
          </p:cNvPr>
          <p:cNvSpPr txBox="1"/>
          <p:nvPr/>
        </p:nvSpPr>
        <p:spPr>
          <a:xfrm>
            <a:off x="6677512" y="969223"/>
            <a:ext cx="53901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1. Argon gas introduced to vessel at ~10</a:t>
            </a:r>
            <a:r>
              <a:rPr lang="en-US" sz="20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-7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mbar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D87F7A-2081-A24F-9EFF-A16D39BFC26E}"/>
              </a:ext>
            </a:extLst>
          </p:cNvPr>
          <p:cNvSpPr txBox="1"/>
          <p:nvPr/>
        </p:nvSpPr>
        <p:spPr>
          <a:xfrm>
            <a:off x="6677512" y="1561944"/>
            <a:ext cx="60732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2. </a:t>
            </a:r>
            <a:r>
              <a:rPr lang="en-US" sz="2000" dirty="0">
                <a:solidFill>
                  <a:srgbClr val="FF0000"/>
                </a:solidFill>
              </a:rPr>
              <a:t>Electron gun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ionises Ar in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trapping region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0575EF7-572C-D34C-95CD-40ABFD7B5231}"/>
              </a:ext>
            </a:extLst>
          </p:cNvPr>
          <p:cNvSpPr/>
          <p:nvPr/>
        </p:nvSpPr>
        <p:spPr>
          <a:xfrm>
            <a:off x="6677512" y="2205670"/>
            <a:ext cx="53188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3. Ions confined transversely via </a:t>
            </a:r>
            <a:r>
              <a:rPr lang="en-US" sz="2000" dirty="0">
                <a:solidFill>
                  <a:srgbClr val="FF0000"/>
                </a:solidFill>
              </a:rPr>
              <a:t>4 cylindrical rods</a:t>
            </a:r>
          </a:p>
        </p:txBody>
      </p:sp>
      <p:sp>
        <p:nvSpPr>
          <p:cNvPr id="12" name="Down Arrow 11">
            <a:extLst>
              <a:ext uri="{FF2B5EF4-FFF2-40B4-BE49-F238E27FC236}">
                <a16:creationId xmlns:a16="http://schemas.microsoft.com/office/drawing/2014/main" id="{0EB1974C-258E-E448-A46B-4F2598F19958}"/>
              </a:ext>
            </a:extLst>
          </p:cNvPr>
          <p:cNvSpPr/>
          <p:nvPr/>
        </p:nvSpPr>
        <p:spPr>
          <a:xfrm>
            <a:off x="8852822" y="2635251"/>
            <a:ext cx="197268" cy="1572808"/>
          </a:xfrm>
          <a:prstGeom prst="downArrow">
            <a:avLst>
              <a:gd name="adj1" fmla="val 58544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Down Arrow 12">
            <a:extLst>
              <a:ext uri="{FF2B5EF4-FFF2-40B4-BE49-F238E27FC236}">
                <a16:creationId xmlns:a16="http://schemas.microsoft.com/office/drawing/2014/main" id="{976ED549-2C0D-004A-85D1-E1B2E8729B9E}"/>
              </a:ext>
            </a:extLst>
          </p:cNvPr>
          <p:cNvSpPr/>
          <p:nvPr/>
        </p:nvSpPr>
        <p:spPr>
          <a:xfrm rot="2739199">
            <a:off x="10295206" y="3130402"/>
            <a:ext cx="240450" cy="1132680"/>
          </a:xfrm>
          <a:prstGeom prst="downArrow">
            <a:avLst>
              <a:gd name="adj1" fmla="val 58544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6F5F76-57B0-F942-B1CC-E9AE177B0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9F932-5868-A74D-83D8-8BA20DE783F4}" type="datetime1">
              <a:rPr lang="en-GB" smtClean="0"/>
              <a:t>24/11/2020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AD205C-83FE-9E4C-A686-133ABA051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Lucy Martin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BE5F7B-F50B-894D-8B03-A1754FB08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EFCC6-1FC9-B64B-9E76-32C7CEABD3A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7056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 animBg="1"/>
      <p:bldP spid="12" grpId="1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794502-D789-8C4A-8FA5-B223DB8615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028" y="2008177"/>
            <a:ext cx="11625943" cy="3407259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 want to know the location of (and understand!) dangerous resonances to help with the understanding and operation of current machines</a:t>
            </a:r>
          </a:p>
          <a:p>
            <a:pPr marL="514350" indent="-514350">
              <a:buFont typeface="+mj-lt"/>
              <a:buAutoNum type="arabicPeriod"/>
            </a:pP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 want to investigate novel schemes for creating high intensity beams</a:t>
            </a: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52AF08AC-0D10-EB46-A354-AC1660FDA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253" y="748089"/>
            <a:ext cx="10515600" cy="660111"/>
          </a:xfrm>
        </p:spPr>
        <p:txBody>
          <a:bodyPr>
            <a:noAutofit/>
          </a:bodyPr>
          <a:lstStyle/>
          <a:p>
            <a:pPr algn="ctr"/>
            <a:r>
              <a:rPr lang="en-GB" dirty="0"/>
              <a:t>What can we discover using IBEX?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CB74F5-EAFB-1A47-89E1-BBA301DBF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35EF9-02AF-584E-8FC7-FC6D332FBAD6}" type="datetime1">
              <a:rPr lang="en-GB" smtClean="0"/>
              <a:t>24/11/2020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44F0F9-ADB7-984E-822E-D17F9EEF6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Lucy Martin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CBDA12-767F-A543-B12C-2B0AFFB7A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EFCC6-1FC9-B64B-9E76-32C7CEABD3A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4684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BC88DDE-9E07-CE42-A15C-DE4EEBD30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254" y="73520"/>
            <a:ext cx="10956236" cy="924029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 Future accelerators (Nonlinear Integrable Optics)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A81BAC1-9B58-5349-8E23-8D39BEF8E6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254" y="997549"/>
            <a:ext cx="11478126" cy="4351338"/>
          </a:xfrm>
        </p:spPr>
        <p:txBody>
          <a:bodyPr>
            <a:normAutofit/>
          </a:bodyPr>
          <a:lstStyle/>
          <a:p>
            <a:pPr>
              <a:buClr>
                <a:srgbClr val="0070C0"/>
              </a:buClr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linear accelerators the motion is </a:t>
            </a:r>
            <a:r>
              <a:rPr lang="en-GB" dirty="0">
                <a:solidFill>
                  <a:srgbClr val="0070C0"/>
                </a:solidFill>
              </a:rPr>
              <a:t>integrable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– it is known to be bounded</a:t>
            </a:r>
          </a:p>
          <a:p>
            <a:pPr>
              <a:buClr>
                <a:srgbClr val="0070C0"/>
              </a:buClr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This is exactly what we want, the beam won’t be lost!</a:t>
            </a:r>
          </a:p>
          <a:p>
            <a:pPr>
              <a:buClr>
                <a:srgbClr val="0070C0"/>
              </a:buClr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Susceptible to resonances</a:t>
            </a:r>
          </a:p>
          <a:p>
            <a:pPr>
              <a:buClr>
                <a:srgbClr val="0070C0"/>
              </a:buClr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Realistically an accelerator can never be totally linear (</a:t>
            </a:r>
            <a:r>
              <a:rPr lang="en-GB" dirty="0">
                <a:solidFill>
                  <a:srgbClr val="FF0000"/>
                </a:solidFill>
              </a:rPr>
              <a:t>errors + space charge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>
              <a:buClr>
                <a:srgbClr val="0070C0"/>
              </a:buClr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Nonlinearities -&gt; no longer integrable due to </a:t>
            </a:r>
            <a:r>
              <a:rPr lang="en-GB" dirty="0">
                <a:solidFill>
                  <a:srgbClr val="0070C0"/>
                </a:solidFill>
              </a:rPr>
              <a:t>coupling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between x and y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EACFA88-1EAC-1C49-9B7D-2EED91AD2683}"/>
              </a:ext>
            </a:extLst>
          </p:cNvPr>
          <p:cNvSpPr txBox="1">
            <a:spLocks/>
          </p:cNvSpPr>
          <p:nvPr/>
        </p:nvSpPr>
        <p:spPr>
          <a:xfrm>
            <a:off x="577254" y="3666067"/>
            <a:ext cx="8277725" cy="13622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0000"/>
              </a:buClr>
            </a:pPr>
            <a:r>
              <a:rPr lang="en-GB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Require integrable system where small perturbations are allowed</a:t>
            </a:r>
          </a:p>
          <a:p>
            <a:pPr>
              <a:buClr>
                <a:srgbClr val="FF0000"/>
              </a:buClr>
            </a:pPr>
            <a:r>
              <a:rPr lang="en-GB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At Fermilab they found such a system (Danilov &amp; </a:t>
            </a:r>
            <a:r>
              <a:rPr lang="en-GB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Nagaitsev</a:t>
            </a:r>
            <a:r>
              <a:rPr lang="en-GB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2010)</a:t>
            </a:r>
          </a:p>
          <a:p>
            <a:pPr>
              <a:buClr>
                <a:srgbClr val="FF0000"/>
              </a:buClr>
            </a:pPr>
            <a:r>
              <a:rPr lang="en-GB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Unfortunately it requires a complicated potential</a:t>
            </a:r>
          </a:p>
          <a:p>
            <a:endParaRPr lang="en-GB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en-GB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en-GB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EB9238-5EFD-3F4B-8B57-C32306B26E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082" r="2954" b="9449"/>
          <a:stretch/>
        </p:blipFill>
        <p:spPr>
          <a:xfrm>
            <a:off x="444733" y="5176338"/>
            <a:ext cx="8235441" cy="684113"/>
          </a:xfrm>
          <a:prstGeom prst="rect">
            <a:avLst/>
          </a:prstGeom>
        </p:spPr>
      </p:pic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FADF2943-901F-1541-9435-670C7056D8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39" r="2002"/>
          <a:stretch/>
        </p:blipFill>
        <p:spPr>
          <a:xfrm>
            <a:off x="9248446" y="3725693"/>
            <a:ext cx="2498821" cy="2218104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E06865A3-5573-7849-B314-B51AF4BFA3CF}"/>
              </a:ext>
            </a:extLst>
          </p:cNvPr>
          <p:cNvSpPr/>
          <p:nvPr/>
        </p:nvSpPr>
        <p:spPr>
          <a:xfrm>
            <a:off x="3345305" y="5056941"/>
            <a:ext cx="1545773" cy="88685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81E040-211A-044B-9495-3F29D162D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E8A20-16B0-7E49-984A-91D1FA0756C6}" type="datetime1">
              <a:rPr lang="en-GB" smtClean="0"/>
              <a:t>24/11/2020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99B08A-5B17-4540-930B-CA7C95C78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Lucy Martin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A8FADBF-0A5C-8848-A4D5-369E1D7AA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EFCC6-1FC9-B64B-9E76-32C7CEABD3A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1531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28EBDB62-1B1F-BB48-A659-BDE629A2E3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765" b="23696"/>
          <a:stretch/>
        </p:blipFill>
        <p:spPr>
          <a:xfrm>
            <a:off x="1837624" y="1981199"/>
            <a:ext cx="5209941" cy="9470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941EC38-13FE-A344-A849-417271A79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75171" y="-233185"/>
            <a:ext cx="10515600" cy="1325563"/>
          </a:xfrm>
        </p:spPr>
        <p:txBody>
          <a:bodyPr/>
          <a:lstStyle/>
          <a:p>
            <a:pPr algn="ctr"/>
            <a:r>
              <a:rPr lang="en-GB" dirty="0"/>
              <a:t>Non-linear integrable optics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BBCC2F6-815A-B449-974D-FC20CBD37BC4}"/>
              </a:ext>
            </a:extLst>
          </p:cNvPr>
          <p:cNvSpPr txBox="1">
            <a:spLocks/>
          </p:cNvSpPr>
          <p:nvPr/>
        </p:nvSpPr>
        <p:spPr>
          <a:xfrm>
            <a:off x="265611" y="1093849"/>
            <a:ext cx="8147066" cy="304210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70C0"/>
              </a:buClr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Quasi-integrable version involves only octupoles</a:t>
            </a:r>
          </a:p>
          <a:p>
            <a:pPr>
              <a:buClr>
                <a:srgbClr val="0070C0"/>
              </a:buClr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Octupole must vary in strength proportional to 1/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Symbol" pitchFamily="2" charset="2"/>
              </a:rPr>
              <a:t>b</a:t>
            </a:r>
            <a:r>
              <a:rPr lang="en-GB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Symbol" pitchFamily="2" charset="2"/>
              </a:rPr>
              <a:t>3</a:t>
            </a:r>
          </a:p>
          <a:p>
            <a:pPr>
              <a:buClr>
                <a:srgbClr val="0070C0"/>
              </a:buClr>
            </a:pPr>
            <a:endParaRPr lang="en-GB" baseline="30000" dirty="0">
              <a:solidFill>
                <a:schemeClr val="tx1">
                  <a:lumMod val="75000"/>
                  <a:lumOff val="25000"/>
                </a:schemeClr>
              </a:solidFill>
              <a:latin typeface="Symbol" pitchFamily="2" charset="2"/>
            </a:endParaRPr>
          </a:p>
          <a:p>
            <a:pPr>
              <a:buClr>
                <a:srgbClr val="0070C0"/>
              </a:buClr>
            </a:pP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>
                <a:srgbClr val="0070C0"/>
              </a:buClr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Can’t just have an octupole, need linear focusing</a:t>
            </a:r>
          </a:p>
          <a:p>
            <a:pPr>
              <a:buClr>
                <a:srgbClr val="0070C0"/>
              </a:buClr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Requires round beams and n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Symbol" pitchFamily="2" charset="2"/>
              </a:rPr>
              <a:t>p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phase advance</a:t>
            </a:r>
          </a:p>
          <a:p>
            <a:pPr lvl="1">
              <a:buClr>
                <a:srgbClr val="0070C0"/>
              </a:buClr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This is called a “T-insert”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BE3E0A-1643-1845-807D-A0D4FA5781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8423" y="1330515"/>
            <a:ext cx="3783563" cy="224766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960A808-717F-3C43-8755-9368B969C9C8}"/>
              </a:ext>
            </a:extLst>
          </p:cNvPr>
          <p:cNvSpPr/>
          <p:nvPr/>
        </p:nvSpPr>
        <p:spPr>
          <a:xfrm>
            <a:off x="9585188" y="3578176"/>
            <a:ext cx="15245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Image from [12]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1ED7D3-E4D3-2B41-8DA0-B53DE483330B}"/>
              </a:ext>
            </a:extLst>
          </p:cNvPr>
          <p:cNvSpPr txBox="1"/>
          <p:nvPr/>
        </p:nvSpPr>
        <p:spPr>
          <a:xfrm>
            <a:off x="435973" y="4355178"/>
            <a:ext cx="1097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2">
                    <a:lumMod val="25000"/>
                  </a:schemeClr>
                </a:solidFill>
              </a:rPr>
              <a:t>To test in a Paul trap we require 2 things:</a:t>
            </a:r>
          </a:p>
          <a:p>
            <a:pPr marL="342900" indent="-342900">
              <a:buClr>
                <a:srgbClr val="FF0000"/>
              </a:buClr>
              <a:buFont typeface="+mj-lt"/>
              <a:buAutoNum type="arabicPeriod"/>
            </a:pPr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To be able to create a good enough T-insert with the Paul trap</a:t>
            </a:r>
          </a:p>
          <a:p>
            <a:pPr marL="342900" indent="-342900">
              <a:buClr>
                <a:srgbClr val="FF0000"/>
              </a:buClr>
              <a:buFont typeface="+mj-lt"/>
              <a:buAutoNum type="arabicPeriod"/>
            </a:pPr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Create correct octupole potential independent of linear focusing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3D05BD-CB66-E743-96D3-64040D8C8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7D525-06B0-2948-B5CA-537DA8177B16}" type="datetime1">
              <a:rPr lang="en-GB" smtClean="0"/>
              <a:t>24/11/2020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7FE66C-4BDB-DE4C-BD8F-FE629C734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Lucy Martin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C6D89D4C-CA4A-0846-AFC5-12269B41B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EFCC6-1FC9-B64B-9E76-32C7CEABD3A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3082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6B339CD-21D1-2B4F-AC9B-40BF80805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6537"/>
            <a:ext cx="10515600" cy="812533"/>
          </a:xfrm>
        </p:spPr>
        <p:txBody>
          <a:bodyPr/>
          <a:lstStyle/>
          <a:p>
            <a:pPr algn="ctr"/>
            <a:r>
              <a:rPr lang="en-GB" dirty="0"/>
              <a:t>Why bother testing NIO in a Paul trap?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A685C7C-3614-E14E-BE48-A3AB83489E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519" y="1465382"/>
            <a:ext cx="11478126" cy="3269904"/>
          </a:xfrm>
        </p:spPr>
        <p:txBody>
          <a:bodyPr>
            <a:normAutofit/>
          </a:bodyPr>
          <a:lstStyle/>
          <a:p>
            <a:pPr>
              <a:buClr>
                <a:srgbClr val="0070C0"/>
              </a:buClr>
            </a:pP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 dispersion </a:t>
            </a:r>
          </a:p>
          <a:p>
            <a:pPr>
              <a:buClr>
                <a:srgbClr val="0070C0"/>
              </a:buClr>
            </a:pP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 chromatic effects</a:t>
            </a:r>
          </a:p>
          <a:p>
            <a:pPr>
              <a:buClr>
                <a:srgbClr val="0070C0"/>
              </a:buClr>
            </a:pP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T-insert parameters are easily variable</a:t>
            </a:r>
          </a:p>
          <a:p>
            <a:pPr>
              <a:buClr>
                <a:srgbClr val="0070C0"/>
              </a:buClr>
            </a:pP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Space charge effects easily included </a:t>
            </a:r>
          </a:p>
          <a:p>
            <a:pPr>
              <a:buClr>
                <a:srgbClr val="0070C0"/>
              </a:buClr>
            </a:pP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Can sit on resonance to study stability and excite resonances at arbitrary frequencies </a:t>
            </a:r>
          </a:p>
          <a:p>
            <a:pPr>
              <a:buClr>
                <a:srgbClr val="FF0000"/>
              </a:buClr>
            </a:pP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Already testing at IOTA and UMER – each facility has different advantages</a:t>
            </a:r>
          </a:p>
          <a:p>
            <a:pPr>
              <a:buClr>
                <a:srgbClr val="0070C0"/>
              </a:buClr>
            </a:pPr>
            <a:endParaRPr lang="en-GB" sz="2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5A069B-2740-764D-A845-C457514CE3C1}"/>
              </a:ext>
            </a:extLst>
          </p:cNvPr>
          <p:cNvSpPr txBox="1"/>
          <p:nvPr/>
        </p:nvSpPr>
        <p:spPr>
          <a:xfrm>
            <a:off x="674914" y="4865914"/>
            <a:ext cx="11038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C00000"/>
                </a:solidFill>
              </a:rPr>
              <a:t>Problem: Paul traps are not usually operated in this way!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283A7F-7062-D744-AD7B-6BB1EEF40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FE7E0-9866-C047-AA9B-643F10E1225F}" type="datetime1">
              <a:rPr lang="en-GB" smtClean="0"/>
              <a:t>24/11/2020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2467E4-5CFE-7949-8D8F-5CEF20DE1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Lucy Martin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873E8C-6431-1440-815E-5D74B39FB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EFCC6-1FC9-B64B-9E76-32C7CEABD3A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1979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1424</TotalTime>
  <Words>1046</Words>
  <Application>Microsoft Macintosh PowerPoint</Application>
  <PresentationFormat>Widescreen</PresentationFormat>
  <Paragraphs>193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Helvetica</vt:lpstr>
      <vt:lpstr>Symbol</vt:lpstr>
      <vt:lpstr>TeXGyreTermes</vt:lpstr>
      <vt:lpstr>Office Theme</vt:lpstr>
      <vt:lpstr>Nonlinear Integrable Optics in a Paul Trap</vt:lpstr>
      <vt:lpstr>Introduction</vt:lpstr>
      <vt:lpstr>The problem with high intensity beams</vt:lpstr>
      <vt:lpstr>Why is achieving high intensity difficult?</vt:lpstr>
      <vt:lpstr>Linear Paul Trap</vt:lpstr>
      <vt:lpstr>What can we discover using IBEX?</vt:lpstr>
      <vt:lpstr> Future accelerators (Nonlinear Integrable Optics)</vt:lpstr>
      <vt:lpstr>Non-linear integrable optics</vt:lpstr>
      <vt:lpstr>Why bother testing NIO in a Paul trap?</vt:lpstr>
      <vt:lpstr>1. Quadrupole + Octupole trap</vt:lpstr>
      <vt:lpstr>2. Design a T-insert</vt:lpstr>
      <vt:lpstr>3. T-insert testing</vt:lpstr>
      <vt:lpstr>PowerPoint Presentation</vt:lpstr>
      <vt:lpstr>Warp simulations</vt:lpstr>
      <vt:lpstr>PowerPoint Presentation</vt:lpstr>
      <vt:lpstr>Conclusions and further work</vt:lpstr>
      <vt:lpstr>Thanks!</vt:lpstr>
      <vt:lpstr>PowerPoint Presentation</vt:lpstr>
      <vt:lpstr>4. Quality control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Nonlinear Integrable Optics in a Paul Trap</dc:title>
  <dc:creator>Microsoft Office User</dc:creator>
  <cp:lastModifiedBy>Microsoft Office User</cp:lastModifiedBy>
  <cp:revision>22</cp:revision>
  <dcterms:created xsi:type="dcterms:W3CDTF">2020-11-05T11:49:40Z</dcterms:created>
  <dcterms:modified xsi:type="dcterms:W3CDTF">2020-11-24T10:56:36Z</dcterms:modified>
</cp:coreProperties>
</file>