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332" r:id="rId2"/>
    <p:sldId id="810" r:id="rId3"/>
    <p:sldId id="472" r:id="rId4"/>
    <p:sldId id="474" r:id="rId5"/>
    <p:sldId id="805" r:id="rId6"/>
    <p:sldId id="790" r:id="rId7"/>
    <p:sldId id="451" r:id="rId8"/>
    <p:sldId id="797" r:id="rId9"/>
    <p:sldId id="789" r:id="rId10"/>
    <p:sldId id="794" r:id="rId11"/>
    <p:sldId id="445" r:id="rId12"/>
    <p:sldId id="672" r:id="rId13"/>
    <p:sldId id="806" r:id="rId14"/>
    <p:sldId id="791" r:id="rId15"/>
    <p:sldId id="756" r:id="rId16"/>
    <p:sldId id="442" r:id="rId17"/>
    <p:sldId id="784" r:id="rId18"/>
    <p:sldId id="773" r:id="rId19"/>
    <p:sldId id="752" r:id="rId20"/>
    <p:sldId id="801" r:id="rId21"/>
    <p:sldId id="804" r:id="rId22"/>
    <p:sldId id="802" r:id="rId23"/>
    <p:sldId id="788" r:id="rId24"/>
    <p:sldId id="766" r:id="rId25"/>
    <p:sldId id="777" r:id="rId26"/>
    <p:sldId id="624" r:id="rId27"/>
    <p:sldId id="807" r:id="rId28"/>
    <p:sldId id="809" r:id="rId29"/>
    <p:sldId id="793" r:id="rId30"/>
    <p:sldId id="796" r:id="rId31"/>
    <p:sldId id="787" r:id="rId32"/>
    <p:sldId id="795" r:id="rId33"/>
    <p:sldId id="755" r:id="rId34"/>
    <p:sldId id="588" r:id="rId35"/>
    <p:sldId id="656" r:id="rId36"/>
    <p:sldId id="597" r:id="rId37"/>
    <p:sldId id="703" r:id="rId38"/>
    <p:sldId id="593" r:id="rId39"/>
    <p:sldId id="774" r:id="rId40"/>
    <p:sldId id="617" r:id="rId41"/>
    <p:sldId id="450" r:id="rId42"/>
    <p:sldId id="758" r:id="rId43"/>
    <p:sldId id="584" r:id="rId44"/>
    <p:sldId id="759" r:id="rId45"/>
    <p:sldId id="799" r:id="rId46"/>
    <p:sldId id="785" r:id="rId47"/>
    <p:sldId id="800" r:id="rId48"/>
    <p:sldId id="782" r:id="rId49"/>
    <p:sldId id="781" r:id="rId50"/>
    <p:sldId id="786" r:id="rId51"/>
    <p:sldId id="66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681"/>
    <a:srgbClr val="3F60F9"/>
    <a:srgbClr val="3232EE"/>
    <a:srgbClr val="B939A0"/>
    <a:srgbClr val="2424B9"/>
    <a:srgbClr val="E2FFD6"/>
    <a:srgbClr val="8552FF"/>
    <a:srgbClr val="D642B6"/>
    <a:srgbClr val="56D66B"/>
    <a:srgbClr val="7A1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69" autoAdjust="0"/>
    <p:restoredTop sz="86395" autoAdjust="0"/>
  </p:normalViewPr>
  <p:slideViewPr>
    <p:cSldViewPr snapToGrid="0" snapToObjects="1">
      <p:cViewPr varScale="1">
        <p:scale>
          <a:sx n="125" d="100"/>
          <a:sy n="125" d="100"/>
        </p:scale>
        <p:origin x="2048" y="184"/>
      </p:cViewPr>
      <p:guideLst>
        <p:guide orient="horz" pos="2160"/>
        <p:guide pos="2880"/>
      </p:guideLst>
    </p:cSldViewPr>
  </p:slideViewPr>
  <p:outlineViewPr>
    <p:cViewPr>
      <p:scale>
        <a:sx n="33" d="100"/>
        <a:sy n="33" d="100"/>
      </p:scale>
      <p:origin x="0" y="-8472"/>
    </p:cViewPr>
  </p:outlineViewPr>
  <p:notesTextViewPr>
    <p:cViewPr>
      <p:scale>
        <a:sx n="100" d="100"/>
        <a:sy n="100" d="100"/>
      </p:scale>
      <p:origin x="0" y="0"/>
    </p:cViewPr>
  </p:notesTextViewPr>
  <p:sorterViewPr>
    <p:cViewPr>
      <p:scale>
        <a:sx n="65" d="100"/>
        <a:sy n="65" d="100"/>
      </p:scale>
      <p:origin x="0" y="1328"/>
    </p:cViewPr>
  </p:sorterViewPr>
  <p:notesViewPr>
    <p:cSldViewPr snapToGrid="0" snapToObjects="1">
      <p:cViewPr varScale="1">
        <p:scale>
          <a:sx n="137" d="100"/>
          <a:sy n="137" d="100"/>
        </p:scale>
        <p:origin x="-20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Users/dejan/CONFERENCES/LHeC-June27-29-2018/TALK/TOF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QF2q!$B$13</c:f>
              <c:strCache>
                <c:ptCount val="1"/>
                <c:pt idx="0">
                  <c:v>TOF (nominal)</c:v>
                </c:pt>
              </c:strCache>
            </c:strRef>
          </c:tx>
          <c:xVal>
            <c:numRef>
              <c:f>QF2q!$A$14:$A$22</c:f>
              <c:numCache>
                <c:formatCode>General</c:formatCode>
                <c:ptCount val="9"/>
                <c:pt idx="0">
                  <c:v>20000</c:v>
                </c:pt>
                <c:pt idx="1">
                  <c:v>18335</c:v>
                </c:pt>
                <c:pt idx="2">
                  <c:v>16670</c:v>
                </c:pt>
                <c:pt idx="3">
                  <c:v>15005</c:v>
                </c:pt>
                <c:pt idx="4">
                  <c:v>13340</c:v>
                </c:pt>
                <c:pt idx="5">
                  <c:v>11675</c:v>
                </c:pt>
                <c:pt idx="6">
                  <c:v>10010</c:v>
                </c:pt>
                <c:pt idx="7">
                  <c:v>8345</c:v>
                </c:pt>
                <c:pt idx="8">
                  <c:v>6680</c:v>
                </c:pt>
              </c:numCache>
            </c:numRef>
          </c:xVal>
          <c:yVal>
            <c:numRef>
              <c:f>QF2q!$B$14:$B$22</c:f>
              <c:numCache>
                <c:formatCode>General</c:formatCode>
                <c:ptCount val="9"/>
                <c:pt idx="0">
                  <c:v>0</c:v>
                </c:pt>
                <c:pt idx="1">
                  <c:v>0</c:v>
                </c:pt>
                <c:pt idx="2">
                  <c:v>0</c:v>
                </c:pt>
                <c:pt idx="3">
                  <c:v>0</c:v>
                </c:pt>
                <c:pt idx="4">
                  <c:v>0</c:v>
                </c:pt>
                <c:pt idx="5">
                  <c:v>0</c:v>
                </c:pt>
                <c:pt idx="6">
                  <c:v>0</c:v>
                </c:pt>
                <c:pt idx="7">
                  <c:v>0</c:v>
                </c:pt>
                <c:pt idx="8">
                  <c:v>0</c:v>
                </c:pt>
              </c:numCache>
            </c:numRef>
          </c:yVal>
          <c:smooth val="0"/>
          <c:extLst>
            <c:ext xmlns:c16="http://schemas.microsoft.com/office/drawing/2014/chart" uri="{C3380CC4-5D6E-409C-BE32-E72D297353CC}">
              <c16:uniqueId val="{00000000-58FF-E246-BDDC-AF3B5D0BF771}"/>
            </c:ext>
          </c:extLst>
        </c:ser>
        <c:ser>
          <c:idx val="1"/>
          <c:order val="1"/>
          <c:tx>
            <c:strRef>
              <c:f>QF2q!$C$13</c:f>
              <c:strCache>
                <c:ptCount val="1"/>
                <c:pt idx="0">
                  <c:v>QF2q1</c:v>
                </c:pt>
              </c:strCache>
            </c:strRef>
          </c:tx>
          <c:xVal>
            <c:numRef>
              <c:f>QF2q!$A$14:$A$22</c:f>
              <c:numCache>
                <c:formatCode>General</c:formatCode>
                <c:ptCount val="9"/>
                <c:pt idx="0">
                  <c:v>20000</c:v>
                </c:pt>
                <c:pt idx="1">
                  <c:v>18335</c:v>
                </c:pt>
                <c:pt idx="2">
                  <c:v>16670</c:v>
                </c:pt>
                <c:pt idx="3">
                  <c:v>15005</c:v>
                </c:pt>
                <c:pt idx="4">
                  <c:v>13340</c:v>
                </c:pt>
                <c:pt idx="5">
                  <c:v>11675</c:v>
                </c:pt>
                <c:pt idx="6">
                  <c:v>10010</c:v>
                </c:pt>
                <c:pt idx="7">
                  <c:v>8345</c:v>
                </c:pt>
                <c:pt idx="8">
                  <c:v>6680</c:v>
                </c:pt>
              </c:numCache>
            </c:numRef>
          </c:xVal>
          <c:yVal>
            <c:numRef>
              <c:f>QF2q!$C$14:$C$22</c:f>
              <c:numCache>
                <c:formatCode>General</c:formatCode>
                <c:ptCount val="9"/>
                <c:pt idx="0">
                  <c:v>3.776508068009794E-14</c:v>
                </c:pt>
                <c:pt idx="1">
                  <c:v>2.5313656240508739E-14</c:v>
                </c:pt>
                <c:pt idx="2">
                  <c:v>1.4881177049998627E-14</c:v>
                </c:pt>
                <c:pt idx="3">
                  <c:v>6.5932677809303908E-15</c:v>
                </c:pt>
                <c:pt idx="4">
                  <c:v>5.5067423095671311E-16</c:v>
                </c:pt>
                <c:pt idx="5">
                  <c:v>-3.191911200333259E-15</c:v>
                </c:pt>
                <c:pt idx="6">
                  <c:v>-4.6591258906154318E-15</c:v>
                </c:pt>
                <c:pt idx="7">
                  <c:v>-4.007926191488356E-15</c:v>
                </c:pt>
                <c:pt idx="8">
                  <c:v>-1.6127876105926179E-15</c:v>
                </c:pt>
              </c:numCache>
            </c:numRef>
          </c:yVal>
          <c:smooth val="0"/>
          <c:extLst>
            <c:ext xmlns:c16="http://schemas.microsoft.com/office/drawing/2014/chart" uri="{C3380CC4-5D6E-409C-BE32-E72D297353CC}">
              <c16:uniqueId val="{00000001-58FF-E246-BDDC-AF3B5D0BF771}"/>
            </c:ext>
          </c:extLst>
        </c:ser>
        <c:ser>
          <c:idx val="2"/>
          <c:order val="2"/>
          <c:tx>
            <c:strRef>
              <c:f>QF2q!$D$13</c:f>
              <c:strCache>
                <c:ptCount val="1"/>
                <c:pt idx="0">
                  <c:v>QF2q-1</c:v>
                </c:pt>
              </c:strCache>
            </c:strRef>
          </c:tx>
          <c:xVal>
            <c:numRef>
              <c:f>QF2q!$A$14:$A$22</c:f>
              <c:numCache>
                <c:formatCode>General</c:formatCode>
                <c:ptCount val="9"/>
                <c:pt idx="0">
                  <c:v>20000</c:v>
                </c:pt>
                <c:pt idx="1">
                  <c:v>18335</c:v>
                </c:pt>
                <c:pt idx="2">
                  <c:v>16670</c:v>
                </c:pt>
                <c:pt idx="3">
                  <c:v>15005</c:v>
                </c:pt>
                <c:pt idx="4">
                  <c:v>13340</c:v>
                </c:pt>
                <c:pt idx="5">
                  <c:v>11675</c:v>
                </c:pt>
                <c:pt idx="6">
                  <c:v>10010</c:v>
                </c:pt>
                <c:pt idx="7">
                  <c:v>8345</c:v>
                </c:pt>
                <c:pt idx="8">
                  <c:v>6680</c:v>
                </c:pt>
              </c:numCache>
            </c:numRef>
          </c:xVal>
          <c:yVal>
            <c:numRef>
              <c:f>QF2q!$D$14:$D$22</c:f>
              <c:numCache>
                <c:formatCode>General</c:formatCode>
                <c:ptCount val="9"/>
                <c:pt idx="0">
                  <c:v>-3.0147716100246788E-14</c:v>
                </c:pt>
                <c:pt idx="1">
                  <c:v>-2.0393385599009719E-14</c:v>
                </c:pt>
                <c:pt idx="2">
                  <c:v>-1.2111929351188466E-14</c:v>
                </c:pt>
                <c:pt idx="3">
                  <c:v>-5.4287730988259402E-15</c:v>
                </c:pt>
                <c:pt idx="4">
                  <c:v>-4.5944038996293E-16</c:v>
                </c:pt>
                <c:pt idx="5">
                  <c:v>2.7062150091582098E-15</c:v>
                </c:pt>
                <c:pt idx="6">
                  <c:v>4.0309144803883805E-15</c:v>
                </c:pt>
                <c:pt idx="7">
                  <c:v>3.5759162885428767E-15</c:v>
                </c:pt>
                <c:pt idx="8">
                  <c:v>1.5798392399368424E-15</c:v>
                </c:pt>
              </c:numCache>
            </c:numRef>
          </c:yVal>
          <c:smooth val="0"/>
          <c:extLst>
            <c:ext xmlns:c16="http://schemas.microsoft.com/office/drawing/2014/chart" uri="{C3380CC4-5D6E-409C-BE32-E72D297353CC}">
              <c16:uniqueId val="{00000002-58FF-E246-BDDC-AF3B5D0BF771}"/>
            </c:ext>
          </c:extLst>
        </c:ser>
        <c:ser>
          <c:idx val="3"/>
          <c:order val="3"/>
          <c:tx>
            <c:strRef>
              <c:f>QF2q!$E$13</c:f>
              <c:strCache>
                <c:ptCount val="1"/>
                <c:pt idx="0">
                  <c:v>QF2q-5</c:v>
                </c:pt>
              </c:strCache>
            </c:strRef>
          </c:tx>
          <c:xVal>
            <c:numRef>
              <c:f>QF2q!$A$14:$A$22</c:f>
              <c:numCache>
                <c:formatCode>General</c:formatCode>
                <c:ptCount val="9"/>
                <c:pt idx="0">
                  <c:v>20000</c:v>
                </c:pt>
                <c:pt idx="1">
                  <c:v>18335</c:v>
                </c:pt>
                <c:pt idx="2">
                  <c:v>16670</c:v>
                </c:pt>
                <c:pt idx="3">
                  <c:v>15005</c:v>
                </c:pt>
                <c:pt idx="4">
                  <c:v>13340</c:v>
                </c:pt>
                <c:pt idx="5">
                  <c:v>11675</c:v>
                </c:pt>
                <c:pt idx="6">
                  <c:v>10010</c:v>
                </c:pt>
                <c:pt idx="7">
                  <c:v>8345</c:v>
                </c:pt>
                <c:pt idx="8">
                  <c:v>6680</c:v>
                </c:pt>
              </c:numCache>
            </c:numRef>
          </c:xVal>
          <c:yVal>
            <c:numRef>
              <c:f>QF2q!$E$14:$E$22</c:f>
              <c:numCache>
                <c:formatCode>General</c:formatCode>
                <c:ptCount val="9"/>
                <c:pt idx="0">
                  <c:v>-1.0736663708065725E-13</c:v>
                </c:pt>
                <c:pt idx="1">
                  <c:v>-7.3403860789645229E-14</c:v>
                </c:pt>
                <c:pt idx="2">
                  <c:v>-4.4127193900950294E-14</c:v>
                </c:pt>
                <c:pt idx="3">
                  <c:v>-2.0057512239857347E-14</c:v>
                </c:pt>
                <c:pt idx="4">
                  <c:v>-1.7253007390187767E-15</c:v>
                </c:pt>
                <c:pt idx="5">
                  <c:v>1.0373852759632332E-14</c:v>
                </c:pt>
                <c:pt idx="6">
                  <c:v>1.5865609830480867E-14</c:v>
                </c:pt>
                <c:pt idx="7">
                  <c:v>1.466155207905985E-14</c:v>
                </c:pt>
                <c:pt idx="8">
                  <c:v>7.2726263690874416E-15</c:v>
                </c:pt>
              </c:numCache>
            </c:numRef>
          </c:yVal>
          <c:smooth val="0"/>
          <c:extLst>
            <c:ext xmlns:c16="http://schemas.microsoft.com/office/drawing/2014/chart" uri="{C3380CC4-5D6E-409C-BE32-E72D297353CC}">
              <c16:uniqueId val="{00000003-58FF-E246-BDDC-AF3B5D0BF771}"/>
            </c:ext>
          </c:extLst>
        </c:ser>
        <c:dLbls>
          <c:showLegendKey val="0"/>
          <c:showVal val="0"/>
          <c:showCatName val="0"/>
          <c:showSerName val="0"/>
          <c:showPercent val="0"/>
          <c:showBubbleSize val="0"/>
        </c:dLbls>
        <c:axId val="-2030375336"/>
        <c:axId val="-2030372296"/>
      </c:scatterChart>
      <c:valAx>
        <c:axId val="-2030375336"/>
        <c:scaling>
          <c:orientation val="minMax"/>
        </c:scaling>
        <c:delete val="0"/>
        <c:axPos val="b"/>
        <c:numFmt formatCode="General" sourceLinked="1"/>
        <c:majorTickMark val="out"/>
        <c:minorTickMark val="none"/>
        <c:tickLblPos val="nextTo"/>
        <c:crossAx val="-2030372296"/>
        <c:crosses val="autoZero"/>
        <c:crossBetween val="midCat"/>
      </c:valAx>
      <c:valAx>
        <c:axId val="-2030372296"/>
        <c:scaling>
          <c:orientation val="minMax"/>
        </c:scaling>
        <c:delete val="0"/>
        <c:axPos val="l"/>
        <c:majorGridlines/>
        <c:numFmt formatCode="General" sourceLinked="1"/>
        <c:majorTickMark val="out"/>
        <c:minorTickMark val="none"/>
        <c:tickLblPos val="nextTo"/>
        <c:crossAx val="-2030375336"/>
        <c:crosses val="autoZero"/>
        <c:crossBetween val="midCat"/>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343D605E-BE52-5847-8E0E-DB7ECAB3E604}">
      <dgm:prSet phldrT="[Text]" custT="1"/>
      <dgm:spPr>
        <a:solidFill>
          <a:srgbClr val="3366FF">
            <a:alpha val="12000"/>
          </a:srgbClr>
        </a:solidFill>
        <a:ln w="38100" cmpd="sng">
          <a:solidFill>
            <a:schemeClr val="tx1"/>
          </a:solidFill>
        </a:ln>
        <a:effectLst/>
      </dgm:spPr>
      <dgm:t>
        <a:bodyPr lIns="91440" tIns="182880" rIns="91440" bIns="91440"/>
        <a:lstStyle/>
        <a:p>
          <a:pPr algn="ctr"/>
          <a:r>
            <a:rPr lang="en-US" sz="2000" b="1" i="0" dirty="0">
              <a:solidFill>
                <a:srgbClr val="2424B9"/>
              </a:solidFill>
              <a:latin typeface="Optima" panose="02000503060000020004" pitchFamily="2" charset="0"/>
            </a:rPr>
            <a:t>OUTLINES</a:t>
          </a:r>
        </a:p>
      </dgm:t>
    </dgm:pt>
    <dgm:pt modelId="{AA661057-8C1C-F041-B46E-88DD9E68EA27}" type="sibTrans" cxnId="{2597C39F-3592-534A-AECA-5286DB5C8716}">
      <dgm:prSet/>
      <dgm:spPr/>
      <dgm:t>
        <a:bodyPr/>
        <a:lstStyle/>
        <a:p>
          <a:endParaRPr lang="en-US"/>
        </a:p>
      </dgm:t>
    </dgm:pt>
    <dgm:pt modelId="{1A409AA4-92DC-414A-A3C4-8D2398772B34}" type="parTrans" cxnId="{2597C39F-3592-534A-AECA-5286DB5C8716}">
      <dgm:prSet/>
      <dgm:spPr/>
      <dgm:t>
        <a:bodyPr/>
        <a:lstStyle/>
        <a:p>
          <a:endParaRPr lang="en-US"/>
        </a:p>
      </dgm:t>
    </dgm:pt>
    <dgm:pt modelId="{CD8898F3-BDA4-4D4D-A4EC-7887469E9F21}">
      <dgm:prSet phldrT="[Text]" custT="1"/>
      <dgm:spPr>
        <a:solidFill>
          <a:srgbClr val="E2FFD6">
            <a:alpha val="49000"/>
          </a:srgbClr>
        </a:solidFill>
        <a:ln w="38100" cmpd="sng">
          <a:solidFill>
            <a:schemeClr val="tx1"/>
          </a:solidFill>
        </a:ln>
        <a:effectLst/>
      </dgm:spPr>
      <dgm:t>
        <a:bodyPr lIns="274320" tIns="45720" rIns="91440" bIns="45720"/>
        <a:lstStyle/>
        <a:p>
          <a:pPr marL="9525" indent="0" algn="l">
            <a:lnSpc>
              <a:spcPct val="100000"/>
            </a:lnSpc>
            <a:spcAft>
              <a:spcPts val="0"/>
            </a:spcAft>
            <a:tabLst/>
          </a:pPr>
          <a:r>
            <a:rPr lang="en-US" sz="1800" b="1" i="0" u="none" dirty="0">
              <a:solidFill>
                <a:srgbClr val="2424B9"/>
              </a:solidFill>
              <a:latin typeface="Optima"/>
              <a:cs typeface="Optima"/>
            </a:rPr>
            <a:t>SUMMARY</a:t>
          </a:r>
          <a:r>
            <a:rPr lang="en-US" sz="1800" b="0" i="0" u="none" dirty="0">
              <a:solidFill>
                <a:srgbClr val="2424B9"/>
              </a:solidFill>
              <a:latin typeface="Optima"/>
              <a:cs typeface="Optima"/>
            </a:rPr>
            <a:t>:  A new combination of the FFA accelerators with the ERL’s without the spreaders </a:t>
          </a:r>
          <a:r>
            <a:rPr lang="en-US" sz="1800" b="1" i="0" u="none" dirty="0">
              <a:solidFill>
                <a:srgbClr val="2424B9"/>
              </a:solidFill>
              <a:latin typeface="Optima"/>
              <a:cs typeface="Optima"/>
            </a:rPr>
            <a:t>shows a novel and very promising combination for multiple applications: EIC, hadron cooling, nuclear physics experiments, etc</a:t>
          </a:r>
          <a:r>
            <a:rPr lang="en-US" sz="1400" b="1" i="0" u="none" dirty="0">
              <a:solidFill>
                <a:srgbClr val="2424B9"/>
              </a:solidFill>
              <a:latin typeface="Optima"/>
              <a:cs typeface="Optima"/>
            </a:rPr>
            <a:t>.</a:t>
          </a:r>
          <a:endParaRPr lang="en-US" sz="1400" b="1" i="0" baseline="0" dirty="0">
            <a:solidFill>
              <a:srgbClr val="2424B9"/>
            </a:solidFill>
            <a:latin typeface="Optima"/>
            <a:cs typeface="Optima"/>
          </a:endParaRPr>
        </a:p>
      </dgm:t>
    </dgm:pt>
    <dgm:pt modelId="{F1232702-0F70-4C42-BAE0-1105AB11E9FB}" type="parTrans" cxnId="{C8A3C186-8EB8-E946-818D-572639C8F191}">
      <dgm:prSet/>
      <dgm:spPr/>
      <dgm:t>
        <a:bodyPr/>
        <a:lstStyle/>
        <a:p>
          <a:endParaRPr lang="en-US"/>
        </a:p>
      </dgm:t>
    </dgm:pt>
    <dgm:pt modelId="{344948F6-97B5-5A4A-B530-2F0475E4DF39}" type="sibTrans" cxnId="{C8A3C186-8EB8-E946-818D-572639C8F191}">
      <dgm:prSet/>
      <dgm:spPr/>
      <dgm:t>
        <a:bodyPr/>
        <a:lstStyle/>
        <a:p>
          <a:endParaRPr lang="en-US"/>
        </a:p>
      </dgm:t>
    </dgm:pt>
    <dgm:pt modelId="{EA7931BC-1C26-0542-B2AE-9157360B11C6}">
      <dgm:prSet phldrT="[Text]" custT="1"/>
      <dgm:spPr>
        <a:solidFill>
          <a:srgbClr val="E2FFD6">
            <a:alpha val="49000"/>
          </a:srgbClr>
        </a:solidFill>
        <a:ln w="38100" cmpd="sng">
          <a:solidFill>
            <a:schemeClr val="tx1"/>
          </a:solidFill>
        </a:ln>
        <a:effectLst/>
      </dgm:spPr>
      <dgm:t>
        <a:bodyPr/>
        <a:lstStyle/>
        <a:p>
          <a:pPr marL="114300" indent="57150" algn="l">
            <a:tabLst/>
          </a:pPr>
          <a:r>
            <a:rPr lang="en-US" sz="1800" dirty="0">
              <a:solidFill>
                <a:srgbClr val="2424B9"/>
              </a:solidFill>
              <a:latin typeface="Optima" panose="02000503060000020004" pitchFamily="2" charset="0"/>
            </a:rPr>
            <a:t>Examples of the new FFA lattice designs for: </a:t>
          </a:r>
          <a:r>
            <a:rPr lang="en-US" sz="1800" b="1" dirty="0">
              <a:solidFill>
                <a:srgbClr val="2424B9"/>
              </a:solidFill>
              <a:latin typeface="Optima" panose="02000503060000020004" pitchFamily="2" charset="0"/>
            </a:rPr>
            <a:t>EIC@RHIC with the 1.5 GeV linac</a:t>
          </a:r>
          <a:r>
            <a:rPr lang="en-US" sz="180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LHeC design</a:t>
          </a:r>
          <a:r>
            <a:rPr lang="en-US" sz="1800" dirty="0">
              <a:solidFill>
                <a:srgbClr val="2424B9"/>
              </a:solidFill>
              <a:latin typeface="Optima" panose="02000503060000020004" pitchFamily="2" charset="0"/>
            </a:rPr>
            <a:t>, and PERLE lattice design, while the new FFA for the FCC-</a:t>
          </a:r>
          <a:r>
            <a:rPr lang="en-US" sz="1800" dirty="0" err="1">
              <a:solidFill>
                <a:srgbClr val="2424B9"/>
              </a:solidFill>
              <a:latin typeface="Optima" panose="02000503060000020004" pitchFamily="2" charset="0"/>
            </a:rPr>
            <a:t>ee</a:t>
          </a:r>
          <a:r>
            <a:rPr lang="en-US" sz="1800" dirty="0">
              <a:solidFill>
                <a:srgbClr val="2424B9"/>
              </a:solidFill>
              <a:latin typeface="Optima" panose="02000503060000020004" pitchFamily="2" charset="0"/>
            </a:rPr>
            <a:t> is just being investigated.</a:t>
          </a:r>
          <a:endParaRPr lang="en-US" sz="1800" b="0" i="0" dirty="0">
            <a:solidFill>
              <a:srgbClr val="2424B9"/>
            </a:solidFill>
            <a:latin typeface="Optima"/>
            <a:cs typeface="Optima"/>
          </a:endParaRPr>
        </a:p>
      </dgm:t>
    </dgm:pt>
    <dgm:pt modelId="{6DE14A5F-0A31-9F47-93CA-6B44A3F48454}" type="parTrans" cxnId="{2C6E2644-85AE-3744-946F-7FE3738ED776}">
      <dgm:prSet/>
      <dgm:spPr/>
      <dgm:t>
        <a:bodyPr/>
        <a:lstStyle/>
        <a:p>
          <a:endParaRPr lang="en-US"/>
        </a:p>
      </dgm:t>
    </dgm:pt>
    <dgm:pt modelId="{C6EECF81-93CC-CC43-85B6-8064BC2C1490}" type="sibTrans" cxnId="{2C6E2644-85AE-3744-946F-7FE3738ED776}">
      <dgm:prSet/>
      <dgm:spPr/>
      <dgm:t>
        <a:bodyPr/>
        <a:lstStyle/>
        <a:p>
          <a:endParaRPr lang="en-US"/>
        </a:p>
      </dgm:t>
    </dgm:pt>
    <dgm:pt modelId="{F624C30A-644C-DD4F-AF08-EB76A968A3E5}">
      <dgm:prSet custT="1"/>
      <dgm:spPr>
        <a:solidFill>
          <a:srgbClr val="E2FFD6">
            <a:alpha val="49000"/>
          </a:srgbClr>
        </a:solidFill>
        <a:ln w="38100">
          <a:solidFill>
            <a:schemeClr val="tx1"/>
          </a:solidFill>
        </a:ln>
        <a:effectLst>
          <a:outerShdw dist="23000" sx="1000" sy="1000" rotWithShape="0">
            <a:srgbClr val="000000"/>
          </a:outerShdw>
        </a:effectLst>
      </dgm:spPr>
      <dgm:t>
        <a:bodyPr lIns="182880" rIns="91440"/>
        <a:lstStyle/>
        <a:p>
          <a:pPr marL="0" algn="l">
            <a:lnSpc>
              <a:spcPct val="90000"/>
            </a:lnSpc>
            <a:spcAft>
              <a:spcPts val="0"/>
            </a:spcAft>
          </a:pPr>
          <a:r>
            <a:rPr lang="en-US" sz="1800" b="1" dirty="0">
              <a:solidFill>
                <a:srgbClr val="2424B9"/>
              </a:solidFill>
              <a:latin typeface="Optima" panose="02000503060000020004" pitchFamily="2" charset="0"/>
            </a:rPr>
            <a:t>RLA or ERL’s advantages for EIC</a:t>
          </a:r>
          <a:r>
            <a:rPr lang="en-US" sz="1800" b="0" dirty="0">
              <a:solidFill>
                <a:srgbClr val="2424B9"/>
              </a:solidFill>
              <a:latin typeface="Optima" panose="02000503060000020004" pitchFamily="2" charset="0"/>
            </a:rPr>
            <a:t>:  </a:t>
          </a:r>
        </a:p>
        <a:p>
          <a:pPr marL="114300" indent="-114300" algn="l">
            <a:lnSpc>
              <a:spcPct val="100000"/>
            </a:lnSpc>
            <a:spcAft>
              <a:spcPts val="0"/>
            </a:spcAft>
            <a:tabLst/>
          </a:pPr>
          <a:r>
            <a:rPr lang="en-US" sz="1800" b="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Smaller beam-beam effect </a:t>
          </a:r>
          <a:r>
            <a:rPr lang="en-US" sz="1800" b="0" dirty="0">
              <a:solidFill>
                <a:srgbClr val="2424B9"/>
              </a:solidFill>
              <a:latin typeface="Optima" panose="02000503060000020004" pitchFamily="2" charset="0"/>
            </a:rPr>
            <a:t>in a single pass during every collision, </a:t>
          </a:r>
        </a:p>
        <a:p>
          <a:pPr marL="0" indent="0" algn="l">
            <a:lnSpc>
              <a:spcPct val="100000"/>
            </a:lnSpc>
            <a:spcAft>
              <a:spcPts val="0"/>
            </a:spcAft>
            <a:tabLst/>
          </a:pPr>
          <a:r>
            <a:rPr lang="en-US" sz="1800" b="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Reduced total synchrotron radiation power</a:t>
          </a:r>
          <a:r>
            <a:rPr lang="en-US" sz="1800" b="0" dirty="0">
              <a:solidFill>
                <a:srgbClr val="2424B9"/>
              </a:solidFill>
              <a:latin typeface="Optima" panose="02000503060000020004" pitchFamily="2" charset="0"/>
            </a:rPr>
            <a:t> </a:t>
          </a:r>
        </a:p>
        <a:p>
          <a:pPr marL="171450" indent="-171450" algn="l">
            <a:lnSpc>
              <a:spcPct val="100000"/>
            </a:lnSpc>
            <a:spcAft>
              <a:spcPts val="0"/>
            </a:spcAft>
            <a:tabLst/>
          </a:pPr>
          <a:r>
            <a:rPr lang="en-US" sz="1800" b="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Disruption on electrons is not so important</a:t>
          </a:r>
          <a:r>
            <a:rPr lang="en-US" sz="1800" b="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lower operating and building cost</a:t>
          </a:r>
          <a:r>
            <a:rPr lang="en-US" sz="1800" b="0" dirty="0">
              <a:solidFill>
                <a:srgbClr val="2424B9"/>
              </a:solidFill>
              <a:latin typeface="Optima" panose="02000503060000020004" pitchFamily="2" charset="0"/>
            </a:rPr>
            <a:t>. </a:t>
          </a:r>
        </a:p>
        <a:p>
          <a:pPr marL="0" indent="0" algn="l">
            <a:lnSpc>
              <a:spcPct val="100000"/>
            </a:lnSpc>
            <a:spcAft>
              <a:spcPts val="0"/>
            </a:spcAft>
            <a:tabLst/>
          </a:pPr>
          <a:r>
            <a:rPr lang="en-US" sz="1800" b="0" dirty="0">
              <a:solidFill>
                <a:srgbClr val="2424B9"/>
              </a:solidFill>
              <a:latin typeface="Optima" panose="02000503060000020004" pitchFamily="2" charset="0"/>
            </a:rPr>
            <a:t>- </a:t>
          </a:r>
          <a:r>
            <a:rPr lang="en-US" sz="1800" b="1" dirty="0">
              <a:solidFill>
                <a:srgbClr val="2424B9"/>
              </a:solidFill>
              <a:latin typeface="Optima" panose="02000503060000020004" pitchFamily="2" charset="0"/>
            </a:rPr>
            <a:t>Lower cost </a:t>
          </a:r>
          <a:r>
            <a:rPr lang="en-US" sz="1800" b="0" dirty="0">
              <a:solidFill>
                <a:srgbClr val="2424B9"/>
              </a:solidFill>
              <a:latin typeface="Optima" panose="02000503060000020004" pitchFamily="2" charset="0"/>
            </a:rPr>
            <a:t>with providing the</a:t>
          </a:r>
          <a:r>
            <a:rPr lang="en-US" sz="1800" b="1" dirty="0">
              <a:solidFill>
                <a:srgbClr val="2424B9"/>
              </a:solidFill>
              <a:latin typeface="Optima" panose="02000503060000020004" pitchFamily="2" charset="0"/>
            </a:rPr>
            <a:t> lowest dump energy</a:t>
          </a:r>
          <a:r>
            <a:rPr lang="en-US" sz="1800" b="0" dirty="0">
              <a:solidFill>
                <a:srgbClr val="2424B9"/>
              </a:solidFill>
              <a:latin typeface="Optima" panose="02000503060000020004" pitchFamily="2" charset="0"/>
            </a:rPr>
            <a:t>.</a:t>
          </a:r>
          <a:r>
            <a:rPr lang="en-US" sz="1800" b="0" dirty="0">
              <a:solidFill>
                <a:srgbClr val="2424B9"/>
              </a:solidFill>
              <a:latin typeface="Optima" panose="02000503060000020004" pitchFamily="2" charset="0"/>
              <a:sym typeface="Wingdings" pitchFamily="2" charset="2"/>
            </a:rPr>
            <a:t> </a:t>
          </a:r>
          <a:endParaRPr lang="en-US" sz="1800" b="0" dirty="0">
            <a:solidFill>
              <a:srgbClr val="2424B9"/>
            </a:solidFill>
            <a:latin typeface="Optima" panose="02000503060000020004" pitchFamily="2" charset="0"/>
          </a:endParaRPr>
        </a:p>
      </dgm:t>
    </dgm:pt>
    <dgm:pt modelId="{1392647E-C1F7-D545-ABDF-E341CBD61983}" type="parTrans" cxnId="{108B0B98-929A-7D43-A063-5C3755EDCCC6}">
      <dgm:prSet/>
      <dgm:spPr/>
      <dgm:t>
        <a:bodyPr/>
        <a:lstStyle/>
        <a:p>
          <a:endParaRPr lang="en-US"/>
        </a:p>
      </dgm:t>
    </dgm:pt>
    <dgm:pt modelId="{53EBB254-77AA-B448-9C8C-75A9907D9B31}" type="sibTrans" cxnId="{108B0B98-929A-7D43-A063-5C3755EDCCC6}">
      <dgm:prSet/>
      <dgm:spPr/>
      <dgm:t>
        <a:bodyPr/>
        <a:lstStyle/>
        <a:p>
          <a:endParaRPr lang="en-US"/>
        </a:p>
      </dgm:t>
    </dgm:pt>
    <dgm:pt modelId="{7997451F-45E6-994B-A7C7-A528287FF267}">
      <dgm:prSet phldrT="[Text]" custT="1"/>
      <dgm:spPr>
        <a:solidFill>
          <a:srgbClr val="E2FFD6">
            <a:alpha val="49000"/>
          </a:srgbClr>
        </a:solidFill>
        <a:ln w="38100" cmpd="sng">
          <a:solidFill>
            <a:schemeClr val="tx1"/>
          </a:solidFill>
        </a:ln>
        <a:effectLst/>
      </dgm:spPr>
      <dgm:t>
        <a:bodyPr lIns="274320" tIns="45720" rIns="91440" bIns="45720"/>
        <a:lstStyle/>
        <a:p>
          <a:pPr marL="0" indent="0" algn="l">
            <a:spcAft>
              <a:spcPts val="0"/>
            </a:spcAft>
            <a:buFont typeface="+mj-lt"/>
            <a:buAutoNum type="arabicPeriod"/>
            <a:tabLst/>
          </a:pPr>
          <a:r>
            <a:rPr lang="en-US" sz="1800" b="0" i="0" dirty="0">
              <a:solidFill>
                <a:srgbClr val="2424B9"/>
              </a:solidFill>
              <a:latin typeface="Optima"/>
              <a:cs typeface="Optima"/>
            </a:rPr>
            <a:t>Proposal is based on: </a:t>
          </a:r>
        </a:p>
        <a:p>
          <a:pPr marL="165100" indent="-155575" algn="l">
            <a:spcAft>
              <a:spcPts val="0"/>
            </a:spcAft>
            <a:buFont typeface="Arial" panose="020B0604020202020204" pitchFamily="34" charset="0"/>
            <a:buChar char="•"/>
            <a:tabLst/>
          </a:pPr>
          <a:r>
            <a:rPr lang="en-US" sz="1800" b="0" i="0" dirty="0">
              <a:solidFill>
                <a:srgbClr val="2424B9"/>
              </a:solidFill>
              <a:latin typeface="Optima"/>
              <a:cs typeface="Optima"/>
            </a:rPr>
            <a:t>- Already </a:t>
          </a:r>
          <a:r>
            <a:rPr lang="en-US" sz="1800" b="1" i="0" dirty="0">
              <a:solidFill>
                <a:srgbClr val="2424B9"/>
              </a:solidFill>
              <a:latin typeface="Optima"/>
              <a:cs typeface="Optima"/>
            </a:rPr>
            <a:t>experimentally</a:t>
          </a:r>
          <a:r>
            <a:rPr lang="en-US" sz="1800" b="0" i="0" dirty="0">
              <a:solidFill>
                <a:srgbClr val="2424B9"/>
              </a:solidFill>
              <a:latin typeface="Optima"/>
              <a:cs typeface="Optima"/>
            </a:rPr>
            <a:t> and theoretically shown examples </a:t>
          </a:r>
          <a:r>
            <a:rPr lang="en-US" sz="1800" b="1" i="0" dirty="0">
              <a:solidFill>
                <a:srgbClr val="2424B9"/>
              </a:solidFill>
              <a:latin typeface="Optima"/>
              <a:cs typeface="Optima"/>
            </a:rPr>
            <a:t>CBETA</a:t>
          </a:r>
          <a:r>
            <a:rPr lang="en-US" sz="1800" b="0" i="0" dirty="0">
              <a:solidFill>
                <a:srgbClr val="2424B9"/>
              </a:solidFill>
              <a:latin typeface="Optima"/>
              <a:cs typeface="Optima"/>
            </a:rPr>
            <a:t>, EMMA, ATF experiment </a:t>
          </a:r>
        </a:p>
        <a:p>
          <a:pPr marL="9525" indent="0" algn="l">
            <a:spcAft>
              <a:spcPts val="0"/>
            </a:spcAft>
            <a:buFont typeface="+mj-lt"/>
            <a:buAutoNum type="arabicParenR"/>
            <a:tabLst/>
          </a:pPr>
          <a:r>
            <a:rPr lang="en-US" sz="1800" b="0" i="0" dirty="0">
              <a:solidFill>
                <a:srgbClr val="2424B9"/>
              </a:solidFill>
              <a:latin typeface="Optima"/>
              <a:cs typeface="Optima"/>
            </a:rPr>
            <a:t>- </a:t>
          </a:r>
          <a:r>
            <a:rPr lang="en-US" sz="1800" b="1" i="0" dirty="0">
              <a:solidFill>
                <a:srgbClr val="2424B9"/>
              </a:solidFill>
              <a:latin typeface="Optima"/>
              <a:cs typeface="Optima"/>
            </a:rPr>
            <a:t>Superb quality permanent combined function magnets </a:t>
          </a:r>
        </a:p>
        <a:p>
          <a:pPr marL="9525" indent="0" algn="l">
            <a:spcAft>
              <a:spcPts val="0"/>
            </a:spcAft>
            <a:buFont typeface="+mj-lt"/>
            <a:buAutoNum type="arabicParenR"/>
            <a:tabLst/>
          </a:pPr>
          <a:r>
            <a:rPr lang="en-US" sz="1800" b="0" i="0" dirty="0">
              <a:solidFill>
                <a:srgbClr val="2424B9"/>
              </a:solidFill>
              <a:latin typeface="Optima"/>
              <a:cs typeface="Optima"/>
            </a:rPr>
            <a:t>- </a:t>
          </a:r>
          <a:r>
            <a:rPr lang="en-US" sz="1800" b="1" i="0" dirty="0">
              <a:solidFill>
                <a:srgbClr val="2424B9"/>
              </a:solidFill>
              <a:latin typeface="Optima"/>
              <a:cs typeface="Optima"/>
            </a:rPr>
            <a:t>CBETA proof of principle for the FFA adiabatic transitions</a:t>
          </a:r>
          <a:r>
            <a:rPr lang="en-US" sz="1800" b="0" i="0" dirty="0">
              <a:solidFill>
                <a:srgbClr val="2424B9"/>
              </a:solidFill>
              <a:latin typeface="Optima"/>
              <a:cs typeface="Optima"/>
            </a:rPr>
            <a:t>.</a:t>
          </a:r>
        </a:p>
      </dgm:t>
    </dgm:pt>
    <dgm:pt modelId="{A7D1DE14-55B6-0B49-900C-C38647058132}" type="sibTrans" cxnId="{514A5C59-2F95-1840-B6A9-2262D2B2153E}">
      <dgm:prSet/>
      <dgm:spPr/>
      <dgm:t>
        <a:bodyPr/>
        <a:lstStyle/>
        <a:p>
          <a:endParaRPr lang="en-US"/>
        </a:p>
      </dgm:t>
    </dgm:pt>
    <dgm:pt modelId="{DB4A417A-F27D-1E4E-B4BD-201CA9D4D1E1}" type="parTrans" cxnId="{514A5C59-2F95-1840-B6A9-2262D2B2153E}">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pt>
    <dgm:pt modelId="{F680F563-BB8E-8943-9004-48AA6DC3B098}" type="pres">
      <dgm:prSet presAssocID="{343D605E-BE52-5847-8E0E-DB7ECAB3E604}" presName="root1" presStyleCnt="0"/>
      <dgm:spPr/>
    </dgm:pt>
    <dgm:pt modelId="{8CBDB487-64DF-CF42-BE8C-BFB12F5A182A}" type="pres">
      <dgm:prSet presAssocID="{343D605E-BE52-5847-8E0E-DB7ECAB3E604}" presName="LevelOneTextNode" presStyleLbl="node0" presStyleIdx="0" presStyleCnt="1" custScaleX="192280" custScaleY="229702" custLinFactNeighborX="2029" custLinFactNeighborY="-59302">
        <dgm:presLayoutVars>
          <dgm:chPref val="3"/>
        </dgm:presLayoutVars>
      </dgm:prSet>
      <dgm:spPr/>
    </dgm:pt>
    <dgm:pt modelId="{C407E47F-CE73-994D-9744-51B2D9014D2A}" type="pres">
      <dgm:prSet presAssocID="{343D605E-BE52-5847-8E0E-DB7ECAB3E604}" presName="level2hierChild" presStyleCnt="0"/>
      <dgm:spPr/>
    </dgm:pt>
    <dgm:pt modelId="{12BE52E6-FDB6-C840-9E89-8AFCF96D7374}" type="pres">
      <dgm:prSet presAssocID="{DB4A417A-F27D-1E4E-B4BD-201CA9D4D1E1}" presName="conn2-1" presStyleLbl="parChTrans1D2" presStyleIdx="0" presStyleCnt="4"/>
      <dgm:spPr/>
    </dgm:pt>
    <dgm:pt modelId="{3421862B-90D9-FA42-BC6C-9ED6705E3207}" type="pres">
      <dgm:prSet presAssocID="{DB4A417A-F27D-1E4E-B4BD-201CA9D4D1E1}" presName="connTx" presStyleLbl="parChTrans1D2" presStyleIdx="0" presStyleCnt="4"/>
      <dgm:spPr/>
    </dgm:pt>
    <dgm:pt modelId="{89D12798-BFD2-5D45-B0CF-2515EE29CB5F}" type="pres">
      <dgm:prSet presAssocID="{7997451F-45E6-994B-A7C7-A528287FF267}" presName="root2" presStyleCnt="0"/>
      <dgm:spPr/>
    </dgm:pt>
    <dgm:pt modelId="{E287F362-B9D0-A540-A707-FE86D53059DB}" type="pres">
      <dgm:prSet presAssocID="{7997451F-45E6-994B-A7C7-A528287FF267}" presName="LevelTwoTextNode" presStyleLbl="node2" presStyleIdx="0" presStyleCnt="4" custScaleX="808574" custScaleY="380630" custLinFactY="200000" custLinFactNeighborX="53162" custLinFactNeighborY="273590">
        <dgm:presLayoutVars>
          <dgm:chPref val="3"/>
        </dgm:presLayoutVars>
      </dgm:prSet>
      <dgm:spPr/>
    </dgm:pt>
    <dgm:pt modelId="{1BA7FA13-24B0-5F44-9ED0-2941ADCA97A4}" type="pres">
      <dgm:prSet presAssocID="{7997451F-45E6-994B-A7C7-A528287FF267}" presName="level3hierChild" presStyleCnt="0"/>
      <dgm:spPr/>
    </dgm:pt>
    <dgm:pt modelId="{08602E42-E94A-F444-B5DF-BA16D54828D5}" type="pres">
      <dgm:prSet presAssocID="{6DE14A5F-0A31-9F47-93CA-6B44A3F48454}" presName="conn2-1" presStyleLbl="parChTrans1D2" presStyleIdx="1" presStyleCnt="4"/>
      <dgm:spPr/>
    </dgm:pt>
    <dgm:pt modelId="{719F7C74-ED88-6F4A-8978-8B7F1644D3FF}" type="pres">
      <dgm:prSet presAssocID="{6DE14A5F-0A31-9F47-93CA-6B44A3F48454}" presName="connTx" presStyleLbl="parChTrans1D2" presStyleIdx="1" presStyleCnt="4"/>
      <dgm:spPr/>
    </dgm:pt>
    <dgm:pt modelId="{8F553675-F02F-C348-9997-B6EFE54276E6}" type="pres">
      <dgm:prSet presAssocID="{EA7931BC-1C26-0542-B2AE-9157360B11C6}" presName="root2" presStyleCnt="0"/>
      <dgm:spPr/>
    </dgm:pt>
    <dgm:pt modelId="{20119C2A-9133-BA40-BD51-2B1798905F73}" type="pres">
      <dgm:prSet presAssocID="{EA7931BC-1C26-0542-B2AE-9157360B11C6}" presName="LevelTwoTextNode" presStyleLbl="node2" presStyleIdx="1" presStyleCnt="4" custScaleX="794843" custScaleY="246245" custLinFactY="203118" custLinFactNeighborX="70385" custLinFactNeighborY="300000">
        <dgm:presLayoutVars>
          <dgm:chPref val="3"/>
        </dgm:presLayoutVars>
      </dgm:prSet>
      <dgm:spPr/>
    </dgm:pt>
    <dgm:pt modelId="{3B6ACD80-8E06-8E49-BA50-443790F8DE56}" type="pres">
      <dgm:prSet presAssocID="{EA7931BC-1C26-0542-B2AE-9157360B11C6}" presName="level3hierChild" presStyleCnt="0"/>
      <dgm:spPr/>
    </dgm:pt>
    <dgm:pt modelId="{E6863C8F-020C-234F-A0FD-4994476D2D4E}" type="pres">
      <dgm:prSet presAssocID="{F1232702-0F70-4C42-BAE0-1105AB11E9FB}" presName="conn2-1" presStyleLbl="parChTrans1D2" presStyleIdx="2" presStyleCnt="4"/>
      <dgm:spPr/>
    </dgm:pt>
    <dgm:pt modelId="{829E2271-6C92-6842-B3DA-3BDC5644B7D8}" type="pres">
      <dgm:prSet presAssocID="{F1232702-0F70-4C42-BAE0-1105AB11E9FB}" presName="connTx" presStyleLbl="parChTrans1D2" presStyleIdx="2" presStyleCnt="4"/>
      <dgm:spPr/>
    </dgm:pt>
    <dgm:pt modelId="{A979ADD9-5078-2347-800F-C2F342C7DAAF}" type="pres">
      <dgm:prSet presAssocID="{CD8898F3-BDA4-4D4D-A4EC-7887469E9F21}" presName="root2" presStyleCnt="0"/>
      <dgm:spPr/>
    </dgm:pt>
    <dgm:pt modelId="{34A27CF3-7CF8-2D40-9099-04D1F421A7F7}" type="pres">
      <dgm:prSet presAssocID="{CD8898F3-BDA4-4D4D-A4EC-7887469E9F21}" presName="LevelTwoTextNode" presStyleLbl="node2" presStyleIdx="2" presStyleCnt="4" custScaleX="862285" custScaleY="305036" custLinFactY="242891" custLinFactNeighborX="6553" custLinFactNeighborY="300000">
        <dgm:presLayoutVars>
          <dgm:chPref val="3"/>
        </dgm:presLayoutVars>
      </dgm:prSet>
      <dgm:spPr/>
    </dgm:pt>
    <dgm:pt modelId="{63AF98AB-032A-0747-80B8-18F5804748EA}" type="pres">
      <dgm:prSet presAssocID="{CD8898F3-BDA4-4D4D-A4EC-7887469E9F21}" presName="level3hierChild" presStyleCnt="0"/>
      <dgm:spPr/>
    </dgm:pt>
    <dgm:pt modelId="{539ABA36-4BF9-124E-942D-1CE93C763137}" type="pres">
      <dgm:prSet presAssocID="{1392647E-C1F7-D545-ABDF-E341CBD61983}" presName="conn2-1" presStyleLbl="parChTrans1D2" presStyleIdx="3" presStyleCnt="4"/>
      <dgm:spPr/>
    </dgm:pt>
    <dgm:pt modelId="{A8F8B4BA-C97F-9F4A-A30C-5E8D22F57920}" type="pres">
      <dgm:prSet presAssocID="{1392647E-C1F7-D545-ABDF-E341CBD61983}" presName="connTx" presStyleLbl="parChTrans1D2" presStyleIdx="3" presStyleCnt="4"/>
      <dgm:spPr/>
    </dgm:pt>
    <dgm:pt modelId="{73F9F2BE-A864-3441-B838-AEE486269608}" type="pres">
      <dgm:prSet presAssocID="{F624C30A-644C-DD4F-AF08-EB76A968A3E5}" presName="root2" presStyleCnt="0"/>
      <dgm:spPr/>
    </dgm:pt>
    <dgm:pt modelId="{A7E946AB-F9F8-C34A-B5CE-618386A7AC9D}" type="pres">
      <dgm:prSet presAssocID="{F624C30A-644C-DD4F-AF08-EB76A968A3E5}" presName="LevelTwoTextNode" presStyleLbl="node2" presStyleIdx="3" presStyleCnt="4" custScaleX="893681" custScaleY="499473" custLinFactY="-500000" custLinFactNeighborX="-28669" custLinFactNeighborY="-554266">
        <dgm:presLayoutVars>
          <dgm:chPref val="3"/>
        </dgm:presLayoutVars>
      </dgm:prSet>
      <dgm:spPr/>
    </dgm:pt>
    <dgm:pt modelId="{94083D57-B8B5-A749-8975-E795193E3F20}" type="pres">
      <dgm:prSet presAssocID="{F624C30A-644C-DD4F-AF08-EB76A968A3E5}" presName="level3hierChild" presStyleCnt="0"/>
      <dgm:spPr/>
    </dgm:pt>
  </dgm:ptLst>
  <dgm:cxnLst>
    <dgm:cxn modelId="{FEA01E01-01CC-7C40-94F7-1920A96F131D}" type="presOf" srcId="{1392647E-C1F7-D545-ABDF-E341CBD61983}" destId="{A8F8B4BA-C97F-9F4A-A30C-5E8D22F57920}" srcOrd="1" destOrd="0" presId="urn:microsoft.com/office/officeart/2005/8/layout/hierarchy2"/>
    <dgm:cxn modelId="{6A6E8A2A-7D5D-CF49-B859-0C7A1769D073}" type="presOf" srcId="{7997451F-45E6-994B-A7C7-A528287FF267}" destId="{E287F362-B9D0-A540-A707-FE86D53059DB}" srcOrd="0" destOrd="0" presId="urn:microsoft.com/office/officeart/2005/8/layout/hierarchy2"/>
    <dgm:cxn modelId="{BB0B332B-3F95-D649-9F28-5C0FFF36281C}" type="presOf" srcId="{DB4A417A-F27D-1E4E-B4BD-201CA9D4D1E1}" destId="{3421862B-90D9-FA42-BC6C-9ED6705E3207}" srcOrd="1" destOrd="0" presId="urn:microsoft.com/office/officeart/2005/8/layout/hierarchy2"/>
    <dgm:cxn modelId="{8DD2B132-A60B-CC4C-BE5C-EB1788B0FF9C}" type="presOf" srcId="{6DE14A5F-0A31-9F47-93CA-6B44A3F48454}" destId="{08602E42-E94A-F444-B5DF-BA16D54828D5}" srcOrd="0" destOrd="0" presId="urn:microsoft.com/office/officeart/2005/8/layout/hierarchy2"/>
    <dgm:cxn modelId="{F8C5CB37-F598-464E-AD25-EB89A36BCC4F}" type="presOf" srcId="{EA7931BC-1C26-0542-B2AE-9157360B11C6}" destId="{20119C2A-9133-BA40-BD51-2B1798905F73}" srcOrd="0" destOrd="0" presId="urn:microsoft.com/office/officeart/2005/8/layout/hierarchy2"/>
    <dgm:cxn modelId="{2C6E2644-85AE-3744-946F-7FE3738ED776}" srcId="{343D605E-BE52-5847-8E0E-DB7ECAB3E604}" destId="{EA7931BC-1C26-0542-B2AE-9157360B11C6}" srcOrd="1" destOrd="0" parTransId="{6DE14A5F-0A31-9F47-93CA-6B44A3F48454}" sibTransId="{C6EECF81-93CC-CC43-85B6-8064BC2C1490}"/>
    <dgm:cxn modelId="{52B43B59-186F-5243-93D1-FC0742FE09D1}" type="presOf" srcId="{F1232702-0F70-4C42-BAE0-1105AB11E9FB}" destId="{829E2271-6C92-6842-B3DA-3BDC5644B7D8}" srcOrd="1" destOrd="0" presId="urn:microsoft.com/office/officeart/2005/8/layout/hierarchy2"/>
    <dgm:cxn modelId="{514A5C59-2F95-1840-B6A9-2262D2B2153E}" srcId="{343D605E-BE52-5847-8E0E-DB7ECAB3E604}" destId="{7997451F-45E6-994B-A7C7-A528287FF267}" srcOrd="0" destOrd="0" parTransId="{DB4A417A-F27D-1E4E-B4BD-201CA9D4D1E1}" sibTransId="{A7D1DE14-55B6-0B49-900C-C38647058132}"/>
    <dgm:cxn modelId="{D73D0282-73CA-784D-BB4C-E80539C8120A}" type="presOf" srcId="{6DE14A5F-0A31-9F47-93CA-6B44A3F48454}" destId="{719F7C74-ED88-6F4A-8978-8B7F1644D3FF}" srcOrd="1" destOrd="0" presId="urn:microsoft.com/office/officeart/2005/8/layout/hierarchy2"/>
    <dgm:cxn modelId="{C8A3C186-8EB8-E946-818D-572639C8F191}" srcId="{343D605E-BE52-5847-8E0E-DB7ECAB3E604}" destId="{CD8898F3-BDA4-4D4D-A4EC-7887469E9F21}" srcOrd="2" destOrd="0" parTransId="{F1232702-0F70-4C42-BAE0-1105AB11E9FB}" sibTransId="{344948F6-97B5-5A4A-B530-2F0475E4DF39}"/>
    <dgm:cxn modelId="{9D61398D-4181-B941-8BB9-2166B62E5E8F}" type="presOf" srcId="{E4EB1D27-C844-3847-ACE4-D6C69533E8D4}" destId="{BAA76BA9-8ACE-5A4B-A9BB-7730E5446554}" srcOrd="0" destOrd="0" presId="urn:microsoft.com/office/officeart/2005/8/layout/hierarchy2"/>
    <dgm:cxn modelId="{108B0B98-929A-7D43-A063-5C3755EDCCC6}" srcId="{343D605E-BE52-5847-8E0E-DB7ECAB3E604}" destId="{F624C30A-644C-DD4F-AF08-EB76A968A3E5}" srcOrd="3" destOrd="0" parTransId="{1392647E-C1F7-D545-ABDF-E341CBD61983}" sibTransId="{53EBB254-77AA-B448-9C8C-75A9907D9B31}"/>
    <dgm:cxn modelId="{2597C39F-3592-534A-AECA-5286DB5C8716}" srcId="{E4EB1D27-C844-3847-ACE4-D6C69533E8D4}" destId="{343D605E-BE52-5847-8E0E-DB7ECAB3E604}" srcOrd="0" destOrd="0" parTransId="{1A409AA4-92DC-414A-A3C4-8D2398772B34}" sibTransId="{AA661057-8C1C-F041-B46E-88DD9E68EA27}"/>
    <dgm:cxn modelId="{40B12CA2-85C7-B641-9A7D-7E1325C783A7}" type="presOf" srcId="{DB4A417A-F27D-1E4E-B4BD-201CA9D4D1E1}" destId="{12BE52E6-FDB6-C840-9E89-8AFCF96D7374}" srcOrd="0" destOrd="0" presId="urn:microsoft.com/office/officeart/2005/8/layout/hierarchy2"/>
    <dgm:cxn modelId="{E69366B1-6FA5-1B4F-9B14-55A66B43C730}" type="presOf" srcId="{343D605E-BE52-5847-8E0E-DB7ECAB3E604}" destId="{8CBDB487-64DF-CF42-BE8C-BFB12F5A182A}" srcOrd="0" destOrd="0" presId="urn:microsoft.com/office/officeart/2005/8/layout/hierarchy2"/>
    <dgm:cxn modelId="{E58BC3B4-04AF-F64D-91DA-DEE9569D63C2}" type="presOf" srcId="{F624C30A-644C-DD4F-AF08-EB76A968A3E5}" destId="{A7E946AB-F9F8-C34A-B5CE-618386A7AC9D}" srcOrd="0" destOrd="0" presId="urn:microsoft.com/office/officeart/2005/8/layout/hierarchy2"/>
    <dgm:cxn modelId="{6468BCCE-6021-3744-B8FD-19CA2EF72703}" type="presOf" srcId="{F1232702-0F70-4C42-BAE0-1105AB11E9FB}" destId="{E6863C8F-020C-234F-A0FD-4994476D2D4E}" srcOrd="0" destOrd="0" presId="urn:microsoft.com/office/officeart/2005/8/layout/hierarchy2"/>
    <dgm:cxn modelId="{5CF60EE5-B95D-9549-A290-1525D6754C13}" type="presOf" srcId="{1392647E-C1F7-D545-ABDF-E341CBD61983}" destId="{539ABA36-4BF9-124E-942D-1CE93C763137}" srcOrd="0" destOrd="0" presId="urn:microsoft.com/office/officeart/2005/8/layout/hierarchy2"/>
    <dgm:cxn modelId="{D33F6DF2-DB9D-A146-8AB8-CB050A1AF2B6}" type="presOf" srcId="{CD8898F3-BDA4-4D4D-A4EC-7887469E9F21}" destId="{34A27CF3-7CF8-2D40-9099-04D1F421A7F7}" srcOrd="0" destOrd="0" presId="urn:microsoft.com/office/officeart/2005/8/layout/hierarchy2"/>
    <dgm:cxn modelId="{90E00222-6148-F64E-81C2-D3EEBDD1D084}" type="presParOf" srcId="{BAA76BA9-8ACE-5A4B-A9BB-7730E5446554}" destId="{F680F563-BB8E-8943-9004-48AA6DC3B098}" srcOrd="0" destOrd="0" presId="urn:microsoft.com/office/officeart/2005/8/layout/hierarchy2"/>
    <dgm:cxn modelId="{BC23CF62-4419-454D-B6B6-D0731BDBD27E}" type="presParOf" srcId="{F680F563-BB8E-8943-9004-48AA6DC3B098}" destId="{8CBDB487-64DF-CF42-BE8C-BFB12F5A182A}" srcOrd="0" destOrd="0" presId="urn:microsoft.com/office/officeart/2005/8/layout/hierarchy2"/>
    <dgm:cxn modelId="{E851831C-ED57-9649-AF2A-FEFC9D0D3F77}" type="presParOf" srcId="{F680F563-BB8E-8943-9004-48AA6DC3B098}" destId="{C407E47F-CE73-994D-9744-51B2D9014D2A}" srcOrd="1" destOrd="0" presId="urn:microsoft.com/office/officeart/2005/8/layout/hierarchy2"/>
    <dgm:cxn modelId="{6A4B44FF-C288-974F-AAF7-CEDEADA45E0A}" type="presParOf" srcId="{C407E47F-CE73-994D-9744-51B2D9014D2A}" destId="{12BE52E6-FDB6-C840-9E89-8AFCF96D7374}" srcOrd="0" destOrd="0" presId="urn:microsoft.com/office/officeart/2005/8/layout/hierarchy2"/>
    <dgm:cxn modelId="{22F9DD7C-CAF8-B44C-BD70-1F52194693FF}" type="presParOf" srcId="{12BE52E6-FDB6-C840-9E89-8AFCF96D7374}" destId="{3421862B-90D9-FA42-BC6C-9ED6705E3207}" srcOrd="0" destOrd="0" presId="urn:microsoft.com/office/officeart/2005/8/layout/hierarchy2"/>
    <dgm:cxn modelId="{023B12E8-A724-564C-9BD0-A6688AE0877C}" type="presParOf" srcId="{C407E47F-CE73-994D-9744-51B2D9014D2A}" destId="{89D12798-BFD2-5D45-B0CF-2515EE29CB5F}" srcOrd="1" destOrd="0" presId="urn:microsoft.com/office/officeart/2005/8/layout/hierarchy2"/>
    <dgm:cxn modelId="{CE6EC1C7-23E0-2640-B26B-35336B69185F}" type="presParOf" srcId="{89D12798-BFD2-5D45-B0CF-2515EE29CB5F}" destId="{E287F362-B9D0-A540-A707-FE86D53059DB}" srcOrd="0" destOrd="0" presId="urn:microsoft.com/office/officeart/2005/8/layout/hierarchy2"/>
    <dgm:cxn modelId="{D8C80AB9-1653-7346-9C5D-4EDD69510DEE}" type="presParOf" srcId="{89D12798-BFD2-5D45-B0CF-2515EE29CB5F}" destId="{1BA7FA13-24B0-5F44-9ED0-2941ADCA97A4}" srcOrd="1" destOrd="0" presId="urn:microsoft.com/office/officeart/2005/8/layout/hierarchy2"/>
    <dgm:cxn modelId="{121E9CF2-7F9D-C14B-A2E1-4950231FC49B}" type="presParOf" srcId="{C407E47F-CE73-994D-9744-51B2D9014D2A}" destId="{08602E42-E94A-F444-B5DF-BA16D54828D5}" srcOrd="2" destOrd="0" presId="urn:microsoft.com/office/officeart/2005/8/layout/hierarchy2"/>
    <dgm:cxn modelId="{396BA45F-94D8-DF4A-8F80-1DF7F5B15E82}" type="presParOf" srcId="{08602E42-E94A-F444-B5DF-BA16D54828D5}" destId="{719F7C74-ED88-6F4A-8978-8B7F1644D3FF}" srcOrd="0" destOrd="0" presId="urn:microsoft.com/office/officeart/2005/8/layout/hierarchy2"/>
    <dgm:cxn modelId="{719F9A79-79C4-CA42-947C-C7FED59F2B06}" type="presParOf" srcId="{C407E47F-CE73-994D-9744-51B2D9014D2A}" destId="{8F553675-F02F-C348-9997-B6EFE54276E6}" srcOrd="3" destOrd="0" presId="urn:microsoft.com/office/officeart/2005/8/layout/hierarchy2"/>
    <dgm:cxn modelId="{1CA4F473-92E0-C748-BD24-9BAB3F7C5EF8}" type="presParOf" srcId="{8F553675-F02F-C348-9997-B6EFE54276E6}" destId="{20119C2A-9133-BA40-BD51-2B1798905F73}" srcOrd="0" destOrd="0" presId="urn:microsoft.com/office/officeart/2005/8/layout/hierarchy2"/>
    <dgm:cxn modelId="{54669873-C50A-FA46-ACBC-210AACF6ED8A}" type="presParOf" srcId="{8F553675-F02F-C348-9997-B6EFE54276E6}" destId="{3B6ACD80-8E06-8E49-BA50-443790F8DE56}" srcOrd="1" destOrd="0" presId="urn:microsoft.com/office/officeart/2005/8/layout/hierarchy2"/>
    <dgm:cxn modelId="{DA71F7BA-E607-E049-B160-E0D7C36C9FBC}" type="presParOf" srcId="{C407E47F-CE73-994D-9744-51B2D9014D2A}" destId="{E6863C8F-020C-234F-A0FD-4994476D2D4E}" srcOrd="4" destOrd="0" presId="urn:microsoft.com/office/officeart/2005/8/layout/hierarchy2"/>
    <dgm:cxn modelId="{78096108-03A3-844B-AF8F-126BAF660937}" type="presParOf" srcId="{E6863C8F-020C-234F-A0FD-4994476D2D4E}" destId="{829E2271-6C92-6842-B3DA-3BDC5644B7D8}" srcOrd="0" destOrd="0" presId="urn:microsoft.com/office/officeart/2005/8/layout/hierarchy2"/>
    <dgm:cxn modelId="{30034B02-A23C-6347-88D7-D3DB271D07CA}" type="presParOf" srcId="{C407E47F-CE73-994D-9744-51B2D9014D2A}" destId="{A979ADD9-5078-2347-800F-C2F342C7DAAF}" srcOrd="5" destOrd="0" presId="urn:microsoft.com/office/officeart/2005/8/layout/hierarchy2"/>
    <dgm:cxn modelId="{228756B9-94E8-EA47-AC31-CBC6E91BC290}" type="presParOf" srcId="{A979ADD9-5078-2347-800F-C2F342C7DAAF}" destId="{34A27CF3-7CF8-2D40-9099-04D1F421A7F7}" srcOrd="0" destOrd="0" presId="urn:microsoft.com/office/officeart/2005/8/layout/hierarchy2"/>
    <dgm:cxn modelId="{6807B809-1343-6349-8CB4-CC8C012AC2AA}" type="presParOf" srcId="{A979ADD9-5078-2347-800F-C2F342C7DAAF}" destId="{63AF98AB-032A-0747-80B8-18F5804748EA}" srcOrd="1" destOrd="0" presId="urn:microsoft.com/office/officeart/2005/8/layout/hierarchy2"/>
    <dgm:cxn modelId="{5BAC8D01-88FA-1643-B382-273281FCDAED}" type="presParOf" srcId="{C407E47F-CE73-994D-9744-51B2D9014D2A}" destId="{539ABA36-4BF9-124E-942D-1CE93C763137}" srcOrd="6" destOrd="0" presId="urn:microsoft.com/office/officeart/2005/8/layout/hierarchy2"/>
    <dgm:cxn modelId="{F2858583-1A64-D042-AE68-C9365E7FA140}" type="presParOf" srcId="{539ABA36-4BF9-124E-942D-1CE93C763137}" destId="{A8F8B4BA-C97F-9F4A-A30C-5E8D22F57920}" srcOrd="0" destOrd="0" presId="urn:microsoft.com/office/officeart/2005/8/layout/hierarchy2"/>
    <dgm:cxn modelId="{F4E3E750-6DA8-284F-B1D9-5A825C43D8F2}" type="presParOf" srcId="{C407E47F-CE73-994D-9744-51B2D9014D2A}" destId="{73F9F2BE-A864-3441-B838-AEE486269608}" srcOrd="7" destOrd="0" presId="urn:microsoft.com/office/officeart/2005/8/layout/hierarchy2"/>
    <dgm:cxn modelId="{33065B38-C18C-CB4C-800E-64BF9BBC2305}" type="presParOf" srcId="{73F9F2BE-A864-3441-B838-AEE486269608}" destId="{A7E946AB-F9F8-C34A-B5CE-618386A7AC9D}" srcOrd="0" destOrd="0" presId="urn:microsoft.com/office/officeart/2005/8/layout/hierarchy2"/>
    <dgm:cxn modelId="{1C3B71D4-FF39-6C49-B9C2-85383EBFF98B}" type="presParOf" srcId="{73F9F2BE-A864-3441-B838-AEE486269608}" destId="{94083D57-B8B5-A749-8975-E795193E3F2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EB1D27-C844-3847-ACE4-D6C69533E8D4}" type="doc">
      <dgm:prSet loTypeId="urn:microsoft.com/office/officeart/2005/8/layout/hierarchy2" loCatId="" qsTypeId="urn:microsoft.com/office/officeart/2005/8/quickstyle/simple4" qsCatId="simple" csTypeId="urn:microsoft.com/office/officeart/2005/8/colors/colorful1" csCatId="colorful" phldr="1"/>
      <dgm:spPr/>
      <dgm:t>
        <a:bodyPr/>
        <a:lstStyle/>
        <a:p>
          <a:endParaRPr lang="en-US"/>
        </a:p>
      </dgm:t>
    </dgm:pt>
    <dgm:pt modelId="{343D605E-BE52-5847-8E0E-DB7ECAB3E604}">
      <dgm:prSet phldrT="[Text]" custT="1">
        <dgm:style>
          <a:lnRef idx="2">
            <a:schemeClr val="dk1"/>
          </a:lnRef>
          <a:fillRef idx="1">
            <a:schemeClr val="lt1"/>
          </a:fillRef>
          <a:effectRef idx="0">
            <a:schemeClr val="dk1"/>
          </a:effectRef>
          <a:fontRef idx="minor">
            <a:schemeClr val="dk1"/>
          </a:fontRef>
        </dgm:style>
      </dgm:prSet>
      <dgm:spPr>
        <a:solidFill>
          <a:srgbClr val="E2FFD6"/>
        </a:solidFill>
        <a:ln/>
      </dgm:spPr>
      <dgm:t>
        <a:bodyPr lIns="91440" rIns="91440"/>
        <a:lstStyle/>
        <a:p>
          <a:pPr algn="ctr">
            <a:lnSpc>
              <a:spcPct val="90000"/>
            </a:lnSpc>
          </a:pPr>
          <a:r>
            <a:rPr lang="en-US" sz="2400" b="0" i="0" u="none" dirty="0">
              <a:solidFill>
                <a:srgbClr val="2424B9"/>
              </a:solidFill>
              <a:latin typeface="Optima" panose="02000503060000020004" pitchFamily="2" charset="0"/>
              <a:cs typeface="Optima"/>
            </a:rPr>
            <a:t>Introduction: </a:t>
          </a:r>
        </a:p>
        <a:p>
          <a:pPr algn="ctr">
            <a:lnSpc>
              <a:spcPct val="90000"/>
            </a:lnSpc>
          </a:pPr>
          <a:r>
            <a:rPr lang="en-US" sz="2400" b="0" i="0" u="none" dirty="0">
              <a:solidFill>
                <a:srgbClr val="2424B9"/>
              </a:solidFill>
              <a:latin typeface="Optima" panose="02000503060000020004" pitchFamily="2" charset="0"/>
              <a:cs typeface="Optima"/>
            </a:rPr>
            <a:t>Large Momentum Acceptance Fixed Field Beam Lines</a:t>
          </a:r>
        </a:p>
      </dgm:t>
    </dgm:pt>
    <dgm:pt modelId="{AA661057-8C1C-F041-B46E-88DD9E68EA27}" type="sibTrans" cxnId="{2597C39F-3592-534A-AECA-5286DB5C8716}">
      <dgm:prSet/>
      <dgm:spPr/>
      <dgm:t>
        <a:bodyPr/>
        <a:lstStyle/>
        <a:p>
          <a:endParaRPr lang="en-US" b="1" i="0">
            <a:latin typeface="Optima" panose="02000503060000020004" pitchFamily="2" charset="0"/>
          </a:endParaRPr>
        </a:p>
      </dgm:t>
    </dgm:pt>
    <dgm:pt modelId="{1A409AA4-92DC-414A-A3C4-8D2398772B34}" type="parTrans" cxnId="{2597C39F-3592-534A-AECA-5286DB5C8716}">
      <dgm:prSet/>
      <dgm:spPr/>
      <dgm:t>
        <a:bodyPr/>
        <a:lstStyle/>
        <a:p>
          <a:endParaRPr lang="en-US" b="1" i="0">
            <a:latin typeface="Optima" panose="02000503060000020004" pitchFamily="2" charset="0"/>
          </a:endParaRPr>
        </a:p>
      </dgm:t>
    </dgm:pt>
    <dgm:pt modelId="{7997451F-45E6-994B-A7C7-A528287FF267}">
      <dgm:prSet phldrT="[Text]" custT="1"/>
      <dgm:spPr>
        <a:solidFill>
          <a:srgbClr val="E2FFD6"/>
        </a:solidFill>
        <a:ln w="25400" cmpd="sng">
          <a:solidFill>
            <a:schemeClr val="tx1"/>
          </a:solidFill>
        </a:ln>
        <a:effectLst/>
      </dgm:spPr>
      <dgm:t>
        <a:bodyPr/>
        <a:lstStyle/>
        <a:p>
          <a:r>
            <a:rPr lang="en-US" sz="2000" b="0" i="0" dirty="0">
              <a:solidFill>
                <a:srgbClr val="151681"/>
              </a:solidFill>
              <a:latin typeface="Optima" panose="02000503060000020004" pitchFamily="2" charset="0"/>
              <a:cs typeface="Optima"/>
            </a:rPr>
            <a:t>A concept of Fixed Field Large Energy Acceptance Lattice</a:t>
          </a:r>
        </a:p>
      </dgm:t>
    </dgm:pt>
    <dgm:pt modelId="{DB4A417A-F27D-1E4E-B4BD-201CA9D4D1E1}" type="parTrans" cxnId="{514A5C59-2F95-1840-B6A9-2262D2B2153E}">
      <dgm:prSet/>
      <dgm:spPr/>
      <dgm:t>
        <a:bodyPr/>
        <a:lstStyle/>
        <a:p>
          <a:endParaRPr lang="en-US" b="1" i="0">
            <a:latin typeface="Optima" panose="02000503060000020004" pitchFamily="2" charset="0"/>
          </a:endParaRPr>
        </a:p>
      </dgm:t>
    </dgm:pt>
    <dgm:pt modelId="{A7D1DE14-55B6-0B49-900C-C38647058132}" type="sibTrans" cxnId="{514A5C59-2F95-1840-B6A9-2262D2B2153E}">
      <dgm:prSet/>
      <dgm:spPr/>
      <dgm:t>
        <a:bodyPr/>
        <a:lstStyle/>
        <a:p>
          <a:endParaRPr lang="en-US" b="1" i="0">
            <a:latin typeface="Optima" panose="02000503060000020004" pitchFamily="2" charset="0"/>
          </a:endParaRPr>
        </a:p>
      </dgm:t>
    </dgm:pt>
    <dgm:pt modelId="{CD8898F3-BDA4-4D4D-A4EC-7887469E9F21}">
      <dgm:prSet phldrT="[Text]" custT="1"/>
      <dgm:spPr>
        <a:solidFill>
          <a:srgbClr val="E2FFD6"/>
        </a:solidFill>
        <a:ln w="25400" cmpd="sng">
          <a:solidFill>
            <a:schemeClr val="tx1"/>
          </a:solidFill>
        </a:ln>
        <a:effectLst/>
      </dgm:spPr>
      <dgm:t>
        <a:bodyPr lIns="182880" tIns="0" bIns="91440"/>
        <a:lstStyle/>
        <a:p>
          <a:pPr algn="l">
            <a:lnSpc>
              <a:spcPct val="100000"/>
            </a:lnSpc>
            <a:spcAft>
              <a:spcPts val="0"/>
            </a:spcAft>
            <a:buFont typeface="Arial" panose="020B0604020202020204" pitchFamily="34" charset="0"/>
            <a:buChar char="•"/>
          </a:pPr>
          <a:r>
            <a:rPr lang="en-US" sz="2000" b="0" i="0" dirty="0">
              <a:solidFill>
                <a:srgbClr val="002060"/>
              </a:solidFill>
              <a:latin typeface="Optima" panose="02000503060000020004" pitchFamily="2" charset="0"/>
              <a:cs typeface="Optima"/>
            </a:rPr>
            <a:t>- Orbits in fixed field cells</a:t>
          </a:r>
        </a:p>
        <a:p>
          <a:pPr algn="l">
            <a:lnSpc>
              <a:spcPct val="100000"/>
            </a:lnSpc>
            <a:spcAft>
              <a:spcPts val="0"/>
            </a:spcAft>
            <a:buFont typeface="Arial" panose="020B0604020202020204" pitchFamily="34" charset="0"/>
            <a:buChar char="•"/>
          </a:pPr>
          <a:r>
            <a:rPr lang="en-US" sz="2000" b="0" i="0" dirty="0">
              <a:solidFill>
                <a:srgbClr val="002060"/>
              </a:solidFill>
              <a:latin typeface="Optima" panose="02000503060000020004" pitchFamily="2" charset="0"/>
              <a:cs typeface="Optima"/>
            </a:rPr>
            <a:t>- Tunes vs. energy</a:t>
          </a:r>
        </a:p>
        <a:p>
          <a:pPr algn="l">
            <a:lnSpc>
              <a:spcPct val="100000"/>
            </a:lnSpc>
            <a:spcAft>
              <a:spcPts val="0"/>
            </a:spcAft>
            <a:buFont typeface="Arial" panose="020B0604020202020204" pitchFamily="34" charset="0"/>
            <a:buChar char="•"/>
          </a:pPr>
          <a:r>
            <a:rPr lang="en-US" sz="2000" b="0" i="0" dirty="0">
              <a:solidFill>
                <a:srgbClr val="002060"/>
              </a:solidFill>
              <a:latin typeface="Optima" panose="02000503060000020004" pitchFamily="2" charset="0"/>
              <a:cs typeface="Optima"/>
            </a:rPr>
            <a:t>- Path length vs. energy</a:t>
          </a:r>
        </a:p>
      </dgm:t>
    </dgm:pt>
    <dgm:pt modelId="{F1232702-0F70-4C42-BAE0-1105AB11E9FB}" type="parTrans" cxnId="{C8A3C186-8EB8-E946-818D-572639C8F191}">
      <dgm:prSet/>
      <dgm:spPr/>
      <dgm:t>
        <a:bodyPr/>
        <a:lstStyle/>
        <a:p>
          <a:endParaRPr lang="en-US" b="1" i="0">
            <a:latin typeface="Optima" panose="02000503060000020004" pitchFamily="2" charset="0"/>
          </a:endParaRPr>
        </a:p>
      </dgm:t>
    </dgm:pt>
    <dgm:pt modelId="{344948F6-97B5-5A4A-B530-2F0475E4DF39}" type="sibTrans" cxnId="{C8A3C186-8EB8-E946-818D-572639C8F191}">
      <dgm:prSet/>
      <dgm:spPr/>
      <dgm:t>
        <a:bodyPr/>
        <a:lstStyle/>
        <a:p>
          <a:endParaRPr lang="en-US" b="1" i="0">
            <a:latin typeface="Optima" panose="02000503060000020004" pitchFamily="2" charset="0"/>
          </a:endParaRPr>
        </a:p>
      </dgm:t>
    </dgm:pt>
    <dgm:pt modelId="{715ED059-D665-0849-AD3B-220976B5AC8B}">
      <dgm:prSet phldrT="[Text]" custT="1"/>
      <dgm:spPr>
        <a:solidFill>
          <a:srgbClr val="E2FFD6"/>
        </a:solidFill>
        <a:ln w="25400" cap="rnd" cmpd="sng">
          <a:solidFill>
            <a:schemeClr val="tx1"/>
          </a:solidFill>
        </a:ln>
        <a:effectLst/>
      </dgm:spPr>
      <dgm:t>
        <a:bodyPr/>
        <a:lstStyle/>
        <a:p>
          <a:r>
            <a:rPr lang="en-US" sz="2400" b="1" i="0" dirty="0">
              <a:solidFill>
                <a:srgbClr val="2424B9"/>
              </a:solidFill>
              <a:latin typeface="Optima" panose="02000503060000020004" pitchFamily="2" charset="0"/>
              <a:cs typeface="Optima"/>
            </a:rPr>
            <a:t> </a:t>
          </a:r>
          <a:r>
            <a:rPr lang="en-US" sz="2000" b="0" i="0" dirty="0">
              <a:solidFill>
                <a:srgbClr val="002060"/>
              </a:solidFill>
              <a:latin typeface="Optima" panose="02000503060000020004" pitchFamily="2" charset="0"/>
              <a:cs typeface="Optima"/>
            </a:rPr>
            <a:t>Adiabatic matching to the ERL Linac</a:t>
          </a:r>
          <a:endParaRPr lang="en-US" sz="2000" b="0" i="0" baseline="-25000" dirty="0">
            <a:solidFill>
              <a:srgbClr val="002060"/>
            </a:solidFill>
            <a:latin typeface="Optima" panose="02000503060000020004" pitchFamily="2" charset="0"/>
            <a:cs typeface="Optima"/>
          </a:endParaRPr>
        </a:p>
      </dgm:t>
    </dgm:pt>
    <dgm:pt modelId="{0393A5F5-A505-BF4D-8540-03635A9290C4}" type="parTrans" cxnId="{76A974A2-389B-3F4B-BF13-75778B2D344E}">
      <dgm:prSet/>
      <dgm:spPr/>
      <dgm:t>
        <a:bodyPr/>
        <a:lstStyle/>
        <a:p>
          <a:endParaRPr lang="en-US" b="1" i="0">
            <a:latin typeface="Optima" panose="02000503060000020004" pitchFamily="2" charset="0"/>
          </a:endParaRPr>
        </a:p>
      </dgm:t>
    </dgm:pt>
    <dgm:pt modelId="{3442C813-2A30-5648-B2C8-E1516390BDBC}" type="sibTrans" cxnId="{76A974A2-389B-3F4B-BF13-75778B2D344E}">
      <dgm:prSet/>
      <dgm:spPr/>
      <dgm:t>
        <a:bodyPr/>
        <a:lstStyle/>
        <a:p>
          <a:endParaRPr lang="en-US" b="1" i="0">
            <a:latin typeface="Optima" panose="02000503060000020004" pitchFamily="2" charset="0"/>
          </a:endParaRPr>
        </a:p>
      </dgm:t>
    </dgm:pt>
    <dgm:pt modelId="{EFE1172F-6C32-2C4C-8941-2763BCDD10E0}">
      <dgm:prSet custT="1"/>
      <dgm:spPr>
        <a:solidFill>
          <a:srgbClr val="E2FFD6"/>
        </a:solidFill>
        <a:ln w="25400" cap="rnd">
          <a:solidFill>
            <a:schemeClr val="tx1"/>
          </a:solidFill>
        </a:ln>
        <a:effectLst>
          <a:outerShdw dist="12700" sx="1000" sy="1000" rotWithShape="0">
            <a:srgbClr val="000000"/>
          </a:outerShdw>
        </a:effectLst>
      </dgm:spPr>
      <dgm:t>
        <a:bodyPr lIns="91440"/>
        <a:lstStyle/>
        <a:p>
          <a:pPr marL="0" algn="l"/>
          <a:r>
            <a:rPr lang="en-US" sz="2000" dirty="0">
              <a:solidFill>
                <a:srgbClr val="002060"/>
              </a:solidFill>
              <a:latin typeface="Optima" panose="02000503060000020004" pitchFamily="2" charset="0"/>
            </a:rPr>
            <a:t>Confidence of success comes from 3D OPERA fields tracking presented in the publication by Francois Meot</a:t>
          </a:r>
        </a:p>
        <a:p>
          <a:pPr marL="0" algn="l"/>
          <a:r>
            <a:rPr lang="en-US" sz="2000" dirty="0">
              <a:solidFill>
                <a:srgbClr val="002060"/>
              </a:solidFill>
              <a:latin typeface="Optima" panose="02000503060000020004" pitchFamily="2" charset="0"/>
            </a:rPr>
            <a:t>- High quality Halbach magnets</a:t>
          </a:r>
        </a:p>
        <a:p>
          <a:pPr marL="177800" indent="-177800" algn="l">
            <a:tabLst/>
          </a:pPr>
          <a:r>
            <a:rPr lang="en-US" sz="2000" dirty="0">
              <a:solidFill>
                <a:srgbClr val="002060"/>
              </a:solidFill>
              <a:latin typeface="Optima" panose="02000503060000020004" pitchFamily="2" charset="0"/>
            </a:rPr>
            <a:t>- Previous experiments in great results from 8 turns CBETA commissioning, ATF, and EMMA</a:t>
          </a:r>
        </a:p>
      </dgm:t>
    </dgm:pt>
    <dgm:pt modelId="{12A4FB98-7A90-E14C-8F8C-F3CACAC81489}" type="parTrans" cxnId="{D0E94898-9FAB-D24D-AC4E-656BB3D41C15}">
      <dgm:prSet/>
      <dgm:spPr/>
      <dgm:t>
        <a:bodyPr/>
        <a:lstStyle/>
        <a:p>
          <a:endParaRPr lang="en-US"/>
        </a:p>
      </dgm:t>
    </dgm:pt>
    <dgm:pt modelId="{7E7C65F9-3BFA-5147-A982-9B27DAE00B43}" type="sibTrans" cxnId="{D0E94898-9FAB-D24D-AC4E-656BB3D41C15}">
      <dgm:prSet/>
      <dgm:spPr/>
      <dgm:t>
        <a:bodyPr/>
        <a:lstStyle/>
        <a:p>
          <a:endParaRPr lang="en-US"/>
        </a:p>
      </dgm:t>
    </dgm:pt>
    <dgm:pt modelId="{BAA76BA9-8ACE-5A4B-A9BB-7730E5446554}" type="pres">
      <dgm:prSet presAssocID="{E4EB1D27-C844-3847-ACE4-D6C69533E8D4}" presName="diagram" presStyleCnt="0">
        <dgm:presLayoutVars>
          <dgm:chPref val="1"/>
          <dgm:dir/>
          <dgm:animOne val="branch"/>
          <dgm:animLvl val="lvl"/>
          <dgm:resizeHandles val="exact"/>
        </dgm:presLayoutVars>
      </dgm:prSet>
      <dgm:spPr/>
    </dgm:pt>
    <dgm:pt modelId="{F680F563-BB8E-8943-9004-48AA6DC3B098}" type="pres">
      <dgm:prSet presAssocID="{343D605E-BE52-5847-8E0E-DB7ECAB3E604}" presName="root1" presStyleCnt="0"/>
      <dgm:spPr/>
    </dgm:pt>
    <dgm:pt modelId="{8CBDB487-64DF-CF42-BE8C-BFB12F5A182A}" type="pres">
      <dgm:prSet presAssocID="{343D605E-BE52-5847-8E0E-DB7ECAB3E604}" presName="LevelOneTextNode" presStyleLbl="node0" presStyleIdx="0" presStyleCnt="1" custScaleX="107868" custScaleY="135851" custLinFactNeighborX="-22726" custLinFactNeighborY="-58563">
        <dgm:presLayoutVars>
          <dgm:chPref val="3"/>
        </dgm:presLayoutVars>
      </dgm:prSet>
      <dgm:spPr/>
    </dgm:pt>
    <dgm:pt modelId="{C407E47F-CE73-994D-9744-51B2D9014D2A}" type="pres">
      <dgm:prSet presAssocID="{343D605E-BE52-5847-8E0E-DB7ECAB3E604}" presName="level2hierChild" presStyleCnt="0"/>
      <dgm:spPr/>
    </dgm:pt>
    <dgm:pt modelId="{12BE52E6-FDB6-C840-9E89-8AFCF96D7374}" type="pres">
      <dgm:prSet presAssocID="{DB4A417A-F27D-1E4E-B4BD-201CA9D4D1E1}" presName="conn2-1" presStyleLbl="parChTrans1D2" presStyleIdx="0" presStyleCnt="4"/>
      <dgm:spPr/>
    </dgm:pt>
    <dgm:pt modelId="{3421862B-90D9-FA42-BC6C-9ED6705E3207}" type="pres">
      <dgm:prSet presAssocID="{DB4A417A-F27D-1E4E-B4BD-201CA9D4D1E1}" presName="connTx" presStyleLbl="parChTrans1D2" presStyleIdx="0" presStyleCnt="4"/>
      <dgm:spPr/>
    </dgm:pt>
    <dgm:pt modelId="{89D12798-BFD2-5D45-B0CF-2515EE29CB5F}" type="pres">
      <dgm:prSet presAssocID="{7997451F-45E6-994B-A7C7-A528287FF267}" presName="root2" presStyleCnt="0"/>
      <dgm:spPr/>
    </dgm:pt>
    <dgm:pt modelId="{E287F362-B9D0-A540-A707-FE86D53059DB}" type="pres">
      <dgm:prSet presAssocID="{7997451F-45E6-994B-A7C7-A528287FF267}" presName="LevelTwoTextNode" presStyleLbl="node2" presStyleIdx="0" presStyleCnt="4" custScaleX="153376" custScaleY="62682" custLinFactNeighborX="-3418" custLinFactNeighborY="-12384">
        <dgm:presLayoutVars>
          <dgm:chPref val="3"/>
        </dgm:presLayoutVars>
      </dgm:prSet>
      <dgm:spPr/>
    </dgm:pt>
    <dgm:pt modelId="{1BA7FA13-24B0-5F44-9ED0-2941ADCA97A4}" type="pres">
      <dgm:prSet presAssocID="{7997451F-45E6-994B-A7C7-A528287FF267}" presName="level3hierChild" presStyleCnt="0"/>
      <dgm:spPr/>
    </dgm:pt>
    <dgm:pt modelId="{E6863C8F-020C-234F-A0FD-4994476D2D4E}" type="pres">
      <dgm:prSet presAssocID="{F1232702-0F70-4C42-BAE0-1105AB11E9FB}" presName="conn2-1" presStyleLbl="parChTrans1D2" presStyleIdx="1" presStyleCnt="4"/>
      <dgm:spPr/>
    </dgm:pt>
    <dgm:pt modelId="{829E2271-6C92-6842-B3DA-3BDC5644B7D8}" type="pres">
      <dgm:prSet presAssocID="{F1232702-0F70-4C42-BAE0-1105AB11E9FB}" presName="connTx" presStyleLbl="parChTrans1D2" presStyleIdx="1" presStyleCnt="4"/>
      <dgm:spPr/>
    </dgm:pt>
    <dgm:pt modelId="{A979ADD9-5078-2347-800F-C2F342C7DAAF}" type="pres">
      <dgm:prSet presAssocID="{CD8898F3-BDA4-4D4D-A4EC-7887469E9F21}" presName="root2" presStyleCnt="0"/>
      <dgm:spPr/>
    </dgm:pt>
    <dgm:pt modelId="{34A27CF3-7CF8-2D40-9099-04D1F421A7F7}" type="pres">
      <dgm:prSet presAssocID="{CD8898F3-BDA4-4D4D-A4EC-7887469E9F21}" presName="LevelTwoTextNode" presStyleLbl="node2" presStyleIdx="1" presStyleCnt="4" custScaleX="149379" custScaleY="81158" custLinFactNeighborX="2627" custLinFactNeighborY="-9436">
        <dgm:presLayoutVars>
          <dgm:chPref val="3"/>
        </dgm:presLayoutVars>
      </dgm:prSet>
      <dgm:spPr/>
    </dgm:pt>
    <dgm:pt modelId="{63AF98AB-032A-0747-80B8-18F5804748EA}" type="pres">
      <dgm:prSet presAssocID="{CD8898F3-BDA4-4D4D-A4EC-7887469E9F21}" presName="level3hierChild" presStyleCnt="0"/>
      <dgm:spPr/>
    </dgm:pt>
    <dgm:pt modelId="{9D7AA36C-1C4F-9540-B25D-792EB7B9189B}" type="pres">
      <dgm:prSet presAssocID="{0393A5F5-A505-BF4D-8540-03635A9290C4}" presName="conn2-1" presStyleLbl="parChTrans1D2" presStyleIdx="2" presStyleCnt="4"/>
      <dgm:spPr/>
    </dgm:pt>
    <dgm:pt modelId="{41544EB7-1201-FE4B-B355-C1D4D93B719A}" type="pres">
      <dgm:prSet presAssocID="{0393A5F5-A505-BF4D-8540-03635A9290C4}" presName="connTx" presStyleLbl="parChTrans1D2" presStyleIdx="2" presStyleCnt="4"/>
      <dgm:spPr/>
    </dgm:pt>
    <dgm:pt modelId="{D871BE5A-9DC6-DD4C-B6DF-D53CE57A0B9B}" type="pres">
      <dgm:prSet presAssocID="{715ED059-D665-0849-AD3B-220976B5AC8B}" presName="root2" presStyleCnt="0"/>
      <dgm:spPr/>
    </dgm:pt>
    <dgm:pt modelId="{CF1B0C92-C1C3-2C48-B2F3-F63F3F0CD98F}" type="pres">
      <dgm:prSet presAssocID="{715ED059-D665-0849-AD3B-220976B5AC8B}" presName="LevelTwoTextNode" presStyleLbl="node2" presStyleIdx="2" presStyleCnt="4" custScaleX="159380" custScaleY="58501" custLinFactY="64558" custLinFactNeighborX="-6656" custLinFactNeighborY="100000">
        <dgm:presLayoutVars>
          <dgm:chPref val="3"/>
        </dgm:presLayoutVars>
      </dgm:prSet>
      <dgm:spPr/>
    </dgm:pt>
    <dgm:pt modelId="{417F5D83-D71C-154C-94AA-A8444643AE06}" type="pres">
      <dgm:prSet presAssocID="{715ED059-D665-0849-AD3B-220976B5AC8B}" presName="level3hierChild" presStyleCnt="0"/>
      <dgm:spPr/>
    </dgm:pt>
    <dgm:pt modelId="{E5CC06AB-769C-1E4C-8275-5019E654BA7E}" type="pres">
      <dgm:prSet presAssocID="{12A4FB98-7A90-E14C-8F8C-F3CACAC81489}" presName="conn2-1" presStyleLbl="parChTrans1D2" presStyleIdx="3" presStyleCnt="4"/>
      <dgm:spPr/>
    </dgm:pt>
    <dgm:pt modelId="{C0C5E57A-FBD7-BD49-8827-5EE99005A25C}" type="pres">
      <dgm:prSet presAssocID="{12A4FB98-7A90-E14C-8F8C-F3CACAC81489}" presName="connTx" presStyleLbl="parChTrans1D2" presStyleIdx="3" presStyleCnt="4"/>
      <dgm:spPr/>
    </dgm:pt>
    <dgm:pt modelId="{BDEC5877-7CD6-1E44-9376-F5696FC84C04}" type="pres">
      <dgm:prSet presAssocID="{EFE1172F-6C32-2C4C-8941-2763BCDD10E0}" presName="root2" presStyleCnt="0"/>
      <dgm:spPr/>
    </dgm:pt>
    <dgm:pt modelId="{425FE814-8A44-214F-981F-ACCA013C2093}" type="pres">
      <dgm:prSet presAssocID="{EFE1172F-6C32-2C4C-8941-2763BCDD10E0}" presName="LevelTwoTextNode" presStyleLbl="node2" presStyleIdx="3" presStyleCnt="4" custScaleX="160741" custScaleY="154276" custLinFactNeighborX="-3319" custLinFactNeighborY="-83686">
        <dgm:presLayoutVars>
          <dgm:chPref val="3"/>
        </dgm:presLayoutVars>
      </dgm:prSet>
      <dgm:spPr/>
    </dgm:pt>
    <dgm:pt modelId="{2FEACB93-C4C5-A641-978B-5AC912AC22B1}" type="pres">
      <dgm:prSet presAssocID="{EFE1172F-6C32-2C4C-8941-2763BCDD10E0}" presName="level3hierChild" presStyleCnt="0"/>
      <dgm:spPr/>
    </dgm:pt>
  </dgm:ptLst>
  <dgm:cxnLst>
    <dgm:cxn modelId="{4A551804-A831-3B40-BAA7-0AB7A67F4545}" type="presOf" srcId="{0393A5F5-A505-BF4D-8540-03635A9290C4}" destId="{41544EB7-1201-FE4B-B355-C1D4D93B719A}" srcOrd="1" destOrd="0" presId="urn:microsoft.com/office/officeart/2005/8/layout/hierarchy2"/>
    <dgm:cxn modelId="{79483508-B4D9-B545-B5DF-C06329761542}" type="presOf" srcId="{F1232702-0F70-4C42-BAE0-1105AB11E9FB}" destId="{829E2271-6C92-6842-B3DA-3BDC5644B7D8}" srcOrd="1" destOrd="0" presId="urn:microsoft.com/office/officeart/2005/8/layout/hierarchy2"/>
    <dgm:cxn modelId="{F873CC12-AE0B-9C49-9A4F-1F4BF0214768}" type="presOf" srcId="{343D605E-BE52-5847-8E0E-DB7ECAB3E604}" destId="{8CBDB487-64DF-CF42-BE8C-BFB12F5A182A}" srcOrd="0" destOrd="0" presId="urn:microsoft.com/office/officeart/2005/8/layout/hierarchy2"/>
    <dgm:cxn modelId="{FDB7812B-C20D-3345-AAA0-2D3F63906945}" type="presOf" srcId="{7997451F-45E6-994B-A7C7-A528287FF267}" destId="{E287F362-B9D0-A540-A707-FE86D53059DB}" srcOrd="0" destOrd="0" presId="urn:microsoft.com/office/officeart/2005/8/layout/hierarchy2"/>
    <dgm:cxn modelId="{514A5C59-2F95-1840-B6A9-2262D2B2153E}" srcId="{343D605E-BE52-5847-8E0E-DB7ECAB3E604}" destId="{7997451F-45E6-994B-A7C7-A528287FF267}" srcOrd="0" destOrd="0" parTransId="{DB4A417A-F27D-1E4E-B4BD-201CA9D4D1E1}" sibTransId="{A7D1DE14-55B6-0B49-900C-C38647058132}"/>
    <dgm:cxn modelId="{71DD045A-703E-634A-9EE2-A6B45538C716}" type="presOf" srcId="{DB4A417A-F27D-1E4E-B4BD-201CA9D4D1E1}" destId="{12BE52E6-FDB6-C840-9E89-8AFCF96D7374}" srcOrd="0" destOrd="0" presId="urn:microsoft.com/office/officeart/2005/8/layout/hierarchy2"/>
    <dgm:cxn modelId="{7F65315E-BE91-0145-A95D-56F5C8A639A4}" type="presOf" srcId="{0393A5F5-A505-BF4D-8540-03635A9290C4}" destId="{9D7AA36C-1C4F-9540-B25D-792EB7B9189B}" srcOrd="0" destOrd="0" presId="urn:microsoft.com/office/officeart/2005/8/layout/hierarchy2"/>
    <dgm:cxn modelId="{44E48A69-4C5A-B84B-8B26-21143261FCBE}" type="presOf" srcId="{12A4FB98-7A90-E14C-8F8C-F3CACAC81489}" destId="{E5CC06AB-769C-1E4C-8275-5019E654BA7E}" srcOrd="0" destOrd="0" presId="urn:microsoft.com/office/officeart/2005/8/layout/hierarchy2"/>
    <dgm:cxn modelId="{C8A3C186-8EB8-E946-818D-572639C8F191}" srcId="{343D605E-BE52-5847-8E0E-DB7ECAB3E604}" destId="{CD8898F3-BDA4-4D4D-A4EC-7887469E9F21}" srcOrd="1" destOrd="0" parTransId="{F1232702-0F70-4C42-BAE0-1105AB11E9FB}" sibTransId="{344948F6-97B5-5A4A-B530-2F0475E4DF39}"/>
    <dgm:cxn modelId="{54EEEF8F-6FBA-274D-9F23-3676F4029405}" type="presOf" srcId="{F1232702-0F70-4C42-BAE0-1105AB11E9FB}" destId="{E6863C8F-020C-234F-A0FD-4994476D2D4E}" srcOrd="0" destOrd="0" presId="urn:microsoft.com/office/officeart/2005/8/layout/hierarchy2"/>
    <dgm:cxn modelId="{D0E94898-9FAB-D24D-AC4E-656BB3D41C15}" srcId="{343D605E-BE52-5847-8E0E-DB7ECAB3E604}" destId="{EFE1172F-6C32-2C4C-8941-2763BCDD10E0}" srcOrd="3" destOrd="0" parTransId="{12A4FB98-7A90-E14C-8F8C-F3CACAC81489}" sibTransId="{7E7C65F9-3BFA-5147-A982-9B27DAE00B43}"/>
    <dgm:cxn modelId="{A2C4729C-5C20-F74C-88A2-BDD0736FA595}" type="presOf" srcId="{EFE1172F-6C32-2C4C-8941-2763BCDD10E0}" destId="{425FE814-8A44-214F-981F-ACCA013C2093}" srcOrd="0" destOrd="0" presId="urn:microsoft.com/office/officeart/2005/8/layout/hierarchy2"/>
    <dgm:cxn modelId="{2597C39F-3592-534A-AECA-5286DB5C8716}" srcId="{E4EB1D27-C844-3847-ACE4-D6C69533E8D4}" destId="{343D605E-BE52-5847-8E0E-DB7ECAB3E604}" srcOrd="0" destOrd="0" parTransId="{1A409AA4-92DC-414A-A3C4-8D2398772B34}" sibTransId="{AA661057-8C1C-F041-B46E-88DD9E68EA27}"/>
    <dgm:cxn modelId="{76A974A2-389B-3F4B-BF13-75778B2D344E}" srcId="{343D605E-BE52-5847-8E0E-DB7ECAB3E604}" destId="{715ED059-D665-0849-AD3B-220976B5AC8B}" srcOrd="2" destOrd="0" parTransId="{0393A5F5-A505-BF4D-8540-03635A9290C4}" sibTransId="{3442C813-2A30-5648-B2C8-E1516390BDBC}"/>
    <dgm:cxn modelId="{6EB2E0CD-DD7E-9448-9410-428EAA29EDEC}" type="presOf" srcId="{12A4FB98-7A90-E14C-8F8C-F3CACAC81489}" destId="{C0C5E57A-FBD7-BD49-8827-5EE99005A25C}" srcOrd="1" destOrd="0" presId="urn:microsoft.com/office/officeart/2005/8/layout/hierarchy2"/>
    <dgm:cxn modelId="{75F816E6-B97B-3140-AD22-2818143FAAC6}" type="presOf" srcId="{DB4A417A-F27D-1E4E-B4BD-201CA9D4D1E1}" destId="{3421862B-90D9-FA42-BC6C-9ED6705E3207}" srcOrd="1" destOrd="0" presId="urn:microsoft.com/office/officeart/2005/8/layout/hierarchy2"/>
    <dgm:cxn modelId="{896DE7E6-36FF-194B-AF6C-96A27236F29A}" type="presOf" srcId="{715ED059-D665-0849-AD3B-220976B5AC8B}" destId="{CF1B0C92-C1C3-2C48-B2F3-F63F3F0CD98F}" srcOrd="0" destOrd="0" presId="urn:microsoft.com/office/officeart/2005/8/layout/hierarchy2"/>
    <dgm:cxn modelId="{390F66F2-709F-C140-AA37-9F917276AB33}" type="presOf" srcId="{CD8898F3-BDA4-4D4D-A4EC-7887469E9F21}" destId="{34A27CF3-7CF8-2D40-9099-04D1F421A7F7}" srcOrd="0" destOrd="0" presId="urn:microsoft.com/office/officeart/2005/8/layout/hierarchy2"/>
    <dgm:cxn modelId="{8A377AF5-2563-9B4A-B29F-E68BDF4805AB}" type="presOf" srcId="{E4EB1D27-C844-3847-ACE4-D6C69533E8D4}" destId="{BAA76BA9-8ACE-5A4B-A9BB-7730E5446554}" srcOrd="0" destOrd="0" presId="urn:microsoft.com/office/officeart/2005/8/layout/hierarchy2"/>
    <dgm:cxn modelId="{18A98CE9-57CF-0F46-A298-2D6B71A0D105}" type="presParOf" srcId="{BAA76BA9-8ACE-5A4B-A9BB-7730E5446554}" destId="{F680F563-BB8E-8943-9004-48AA6DC3B098}" srcOrd="0" destOrd="0" presId="urn:microsoft.com/office/officeart/2005/8/layout/hierarchy2"/>
    <dgm:cxn modelId="{5402B1CC-E9E0-1042-BA44-69CEEB199846}" type="presParOf" srcId="{F680F563-BB8E-8943-9004-48AA6DC3B098}" destId="{8CBDB487-64DF-CF42-BE8C-BFB12F5A182A}" srcOrd="0" destOrd="0" presId="urn:microsoft.com/office/officeart/2005/8/layout/hierarchy2"/>
    <dgm:cxn modelId="{9278EDF3-066B-C449-AD4D-0F3BF649E1B2}" type="presParOf" srcId="{F680F563-BB8E-8943-9004-48AA6DC3B098}" destId="{C407E47F-CE73-994D-9744-51B2D9014D2A}" srcOrd="1" destOrd="0" presId="urn:microsoft.com/office/officeart/2005/8/layout/hierarchy2"/>
    <dgm:cxn modelId="{AB674164-05ED-294B-91E1-A2B014998C5B}" type="presParOf" srcId="{C407E47F-CE73-994D-9744-51B2D9014D2A}" destId="{12BE52E6-FDB6-C840-9E89-8AFCF96D7374}" srcOrd="0" destOrd="0" presId="urn:microsoft.com/office/officeart/2005/8/layout/hierarchy2"/>
    <dgm:cxn modelId="{5BD9AEF5-C1F6-6F40-96A1-48C629301FCF}" type="presParOf" srcId="{12BE52E6-FDB6-C840-9E89-8AFCF96D7374}" destId="{3421862B-90D9-FA42-BC6C-9ED6705E3207}" srcOrd="0" destOrd="0" presId="urn:microsoft.com/office/officeart/2005/8/layout/hierarchy2"/>
    <dgm:cxn modelId="{1A6BD2D5-8518-EA4D-A0B4-68D3709BEDFA}" type="presParOf" srcId="{C407E47F-CE73-994D-9744-51B2D9014D2A}" destId="{89D12798-BFD2-5D45-B0CF-2515EE29CB5F}" srcOrd="1" destOrd="0" presId="urn:microsoft.com/office/officeart/2005/8/layout/hierarchy2"/>
    <dgm:cxn modelId="{84CB8942-4BD5-AE4B-B18B-A8D5325B7549}" type="presParOf" srcId="{89D12798-BFD2-5D45-B0CF-2515EE29CB5F}" destId="{E287F362-B9D0-A540-A707-FE86D53059DB}" srcOrd="0" destOrd="0" presId="urn:microsoft.com/office/officeart/2005/8/layout/hierarchy2"/>
    <dgm:cxn modelId="{1CFC384A-BA34-1743-957A-4D1C2E00CAEE}" type="presParOf" srcId="{89D12798-BFD2-5D45-B0CF-2515EE29CB5F}" destId="{1BA7FA13-24B0-5F44-9ED0-2941ADCA97A4}" srcOrd="1" destOrd="0" presId="urn:microsoft.com/office/officeart/2005/8/layout/hierarchy2"/>
    <dgm:cxn modelId="{23C0FD66-2CD7-814F-BDF5-C628FF21B702}" type="presParOf" srcId="{C407E47F-CE73-994D-9744-51B2D9014D2A}" destId="{E6863C8F-020C-234F-A0FD-4994476D2D4E}" srcOrd="2" destOrd="0" presId="urn:microsoft.com/office/officeart/2005/8/layout/hierarchy2"/>
    <dgm:cxn modelId="{2342B642-B9A5-ED47-8CC8-2080F9FDB05F}" type="presParOf" srcId="{E6863C8F-020C-234F-A0FD-4994476D2D4E}" destId="{829E2271-6C92-6842-B3DA-3BDC5644B7D8}" srcOrd="0" destOrd="0" presId="urn:microsoft.com/office/officeart/2005/8/layout/hierarchy2"/>
    <dgm:cxn modelId="{D737761F-DB66-3243-9F50-0785AD4EF484}" type="presParOf" srcId="{C407E47F-CE73-994D-9744-51B2D9014D2A}" destId="{A979ADD9-5078-2347-800F-C2F342C7DAAF}" srcOrd="3" destOrd="0" presId="urn:microsoft.com/office/officeart/2005/8/layout/hierarchy2"/>
    <dgm:cxn modelId="{0CF6B135-BDC2-9344-9136-A81E2D73341D}" type="presParOf" srcId="{A979ADD9-5078-2347-800F-C2F342C7DAAF}" destId="{34A27CF3-7CF8-2D40-9099-04D1F421A7F7}" srcOrd="0" destOrd="0" presId="urn:microsoft.com/office/officeart/2005/8/layout/hierarchy2"/>
    <dgm:cxn modelId="{237CAF7A-903E-ED43-83E8-FD7EE4A7FBC9}" type="presParOf" srcId="{A979ADD9-5078-2347-800F-C2F342C7DAAF}" destId="{63AF98AB-032A-0747-80B8-18F5804748EA}" srcOrd="1" destOrd="0" presId="urn:microsoft.com/office/officeart/2005/8/layout/hierarchy2"/>
    <dgm:cxn modelId="{1BA42D8C-4AF2-9244-94A5-40EC25864EA2}" type="presParOf" srcId="{C407E47F-CE73-994D-9744-51B2D9014D2A}" destId="{9D7AA36C-1C4F-9540-B25D-792EB7B9189B}" srcOrd="4" destOrd="0" presId="urn:microsoft.com/office/officeart/2005/8/layout/hierarchy2"/>
    <dgm:cxn modelId="{F853DFC4-85F3-014E-961D-AFD4FADE30B5}" type="presParOf" srcId="{9D7AA36C-1C4F-9540-B25D-792EB7B9189B}" destId="{41544EB7-1201-FE4B-B355-C1D4D93B719A}" srcOrd="0" destOrd="0" presId="urn:microsoft.com/office/officeart/2005/8/layout/hierarchy2"/>
    <dgm:cxn modelId="{09D34620-334E-074B-A3BE-56EF6F7C5F87}" type="presParOf" srcId="{C407E47F-CE73-994D-9744-51B2D9014D2A}" destId="{D871BE5A-9DC6-DD4C-B6DF-D53CE57A0B9B}" srcOrd="5" destOrd="0" presId="urn:microsoft.com/office/officeart/2005/8/layout/hierarchy2"/>
    <dgm:cxn modelId="{31680EF8-C8F8-1345-B479-DC0F1A061AB3}" type="presParOf" srcId="{D871BE5A-9DC6-DD4C-B6DF-D53CE57A0B9B}" destId="{CF1B0C92-C1C3-2C48-B2F3-F63F3F0CD98F}" srcOrd="0" destOrd="0" presId="urn:microsoft.com/office/officeart/2005/8/layout/hierarchy2"/>
    <dgm:cxn modelId="{F269F1C7-D301-3445-AD2D-14ABF0C0DCA3}" type="presParOf" srcId="{D871BE5A-9DC6-DD4C-B6DF-D53CE57A0B9B}" destId="{417F5D83-D71C-154C-94AA-A8444643AE06}" srcOrd="1" destOrd="0" presId="urn:microsoft.com/office/officeart/2005/8/layout/hierarchy2"/>
    <dgm:cxn modelId="{D61E0E6F-2FC9-C84A-9541-6E70BB2AB680}" type="presParOf" srcId="{C407E47F-CE73-994D-9744-51B2D9014D2A}" destId="{E5CC06AB-769C-1E4C-8275-5019E654BA7E}" srcOrd="6" destOrd="0" presId="urn:microsoft.com/office/officeart/2005/8/layout/hierarchy2"/>
    <dgm:cxn modelId="{76DC8404-2ABD-714C-BB79-CA48BD67D011}" type="presParOf" srcId="{E5CC06AB-769C-1E4C-8275-5019E654BA7E}" destId="{C0C5E57A-FBD7-BD49-8827-5EE99005A25C}" srcOrd="0" destOrd="0" presId="urn:microsoft.com/office/officeart/2005/8/layout/hierarchy2"/>
    <dgm:cxn modelId="{EA7F37AB-D183-C54B-A974-2D121AA81A64}" type="presParOf" srcId="{C407E47F-CE73-994D-9744-51B2D9014D2A}" destId="{BDEC5877-7CD6-1E44-9376-F5696FC84C04}" srcOrd="7" destOrd="0" presId="urn:microsoft.com/office/officeart/2005/8/layout/hierarchy2"/>
    <dgm:cxn modelId="{2453BF8D-F8A8-454B-93D1-87D72FE28488}" type="presParOf" srcId="{BDEC5877-7CD6-1E44-9376-F5696FC84C04}" destId="{425FE814-8A44-214F-981F-ACCA013C2093}" srcOrd="0" destOrd="0" presId="urn:microsoft.com/office/officeart/2005/8/layout/hierarchy2"/>
    <dgm:cxn modelId="{9E6859D7-5608-B241-9D1D-241148342470}" type="presParOf" srcId="{BDEC5877-7CD6-1E44-9376-F5696FC84C04}" destId="{2FEACB93-C4C5-A641-978B-5AC912AC22B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25103" y="2659408"/>
          <a:ext cx="1533577" cy="916023"/>
        </a:xfrm>
        <a:prstGeom prst="roundRect">
          <a:avLst>
            <a:gd name="adj" fmla="val 10000"/>
          </a:avLst>
        </a:prstGeom>
        <a:solidFill>
          <a:srgbClr val="3366FF">
            <a:alpha val="12000"/>
          </a:srgb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182880" rIns="91440" bIns="91440" numCol="1" spcCol="1270" anchor="ctr" anchorCtr="0">
          <a:noAutofit/>
        </a:bodyPr>
        <a:lstStyle/>
        <a:p>
          <a:pPr marL="0" lvl="0" indent="0" algn="ctr" defTabSz="889000">
            <a:lnSpc>
              <a:spcPct val="90000"/>
            </a:lnSpc>
            <a:spcBef>
              <a:spcPct val="0"/>
            </a:spcBef>
            <a:spcAft>
              <a:spcPct val="35000"/>
            </a:spcAft>
            <a:buNone/>
          </a:pPr>
          <a:r>
            <a:rPr lang="en-US" sz="2000" b="1" i="0" kern="1200" dirty="0">
              <a:solidFill>
                <a:srgbClr val="2424B9"/>
              </a:solidFill>
              <a:latin typeface="Optima" panose="02000503060000020004" pitchFamily="2" charset="0"/>
            </a:rPr>
            <a:t>OUTLINES</a:t>
          </a:r>
        </a:p>
      </dsp:txBody>
      <dsp:txXfrm>
        <a:off x="51932" y="2686237"/>
        <a:ext cx="1479919" cy="862365"/>
      </dsp:txXfrm>
    </dsp:sp>
    <dsp:sp modelId="{12BE52E6-FDB6-C840-9E89-8AFCF96D7374}">
      <dsp:nvSpPr>
        <dsp:cNvPr id="0" name=""/>
        <dsp:cNvSpPr/>
      </dsp:nvSpPr>
      <dsp:spPr>
        <a:xfrm rot="21318000">
          <a:off x="1557454" y="3082190"/>
          <a:ext cx="729306" cy="10701"/>
        </a:xfrm>
        <a:custGeom>
          <a:avLst/>
          <a:gdLst/>
          <a:ahLst/>
          <a:cxnLst/>
          <a:rect l="0" t="0" r="0" b="0"/>
          <a:pathLst>
            <a:path>
              <a:moveTo>
                <a:pt x="0" y="5350"/>
              </a:moveTo>
              <a:lnTo>
                <a:pt x="729306" y="535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03875" y="3069308"/>
        <a:ext cx="36465" cy="36465"/>
      </dsp:txXfrm>
    </dsp:sp>
    <dsp:sp modelId="{E287F362-B9D0-A540-A707-FE86D53059DB}">
      <dsp:nvSpPr>
        <dsp:cNvPr id="0" name=""/>
        <dsp:cNvSpPr/>
      </dsp:nvSpPr>
      <dsp:spPr>
        <a:xfrm>
          <a:off x="2285534" y="2298709"/>
          <a:ext cx="6448985" cy="1517905"/>
        </a:xfrm>
        <a:prstGeom prst="roundRect">
          <a:avLst>
            <a:gd name="adj" fmla="val 10000"/>
          </a:avLst>
        </a:prstGeom>
        <a:solidFill>
          <a:srgbClr val="E2FFD6">
            <a:alpha val="49000"/>
          </a:srgb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45720" rIns="91440" bIns="45720" numCol="1" spcCol="1270" anchor="ctr" anchorCtr="0">
          <a:noAutofit/>
        </a:bodyPr>
        <a:lstStyle/>
        <a:p>
          <a:pPr marL="0" lvl="0" indent="0" algn="l" defTabSz="800100">
            <a:lnSpc>
              <a:spcPct val="90000"/>
            </a:lnSpc>
            <a:spcBef>
              <a:spcPct val="0"/>
            </a:spcBef>
            <a:spcAft>
              <a:spcPts val="0"/>
            </a:spcAft>
            <a:buFont typeface="+mj-lt"/>
            <a:buNone/>
            <a:tabLst/>
          </a:pPr>
          <a:r>
            <a:rPr lang="en-US" sz="1800" b="0" i="0" kern="1200" dirty="0">
              <a:solidFill>
                <a:srgbClr val="2424B9"/>
              </a:solidFill>
              <a:latin typeface="Optima"/>
              <a:cs typeface="Optima"/>
            </a:rPr>
            <a:t>Proposal is based on: </a:t>
          </a:r>
        </a:p>
        <a:p>
          <a:pPr marL="165100" lvl="0" indent="-155575" algn="l" defTabSz="800100">
            <a:lnSpc>
              <a:spcPct val="90000"/>
            </a:lnSpc>
            <a:spcBef>
              <a:spcPct val="0"/>
            </a:spcBef>
            <a:spcAft>
              <a:spcPts val="0"/>
            </a:spcAft>
            <a:buFont typeface="Arial" panose="020B0604020202020204" pitchFamily="34" charset="0"/>
            <a:buNone/>
            <a:tabLst/>
          </a:pPr>
          <a:r>
            <a:rPr lang="en-US" sz="1800" b="0" i="0" kern="1200" dirty="0">
              <a:solidFill>
                <a:srgbClr val="2424B9"/>
              </a:solidFill>
              <a:latin typeface="Optima"/>
              <a:cs typeface="Optima"/>
            </a:rPr>
            <a:t>- Already </a:t>
          </a:r>
          <a:r>
            <a:rPr lang="en-US" sz="1800" b="1" i="0" kern="1200" dirty="0">
              <a:solidFill>
                <a:srgbClr val="2424B9"/>
              </a:solidFill>
              <a:latin typeface="Optima"/>
              <a:cs typeface="Optima"/>
            </a:rPr>
            <a:t>experimentally</a:t>
          </a:r>
          <a:r>
            <a:rPr lang="en-US" sz="1800" b="0" i="0" kern="1200" dirty="0">
              <a:solidFill>
                <a:srgbClr val="2424B9"/>
              </a:solidFill>
              <a:latin typeface="Optima"/>
              <a:cs typeface="Optima"/>
            </a:rPr>
            <a:t> and theoretically shown examples </a:t>
          </a:r>
          <a:r>
            <a:rPr lang="en-US" sz="1800" b="1" i="0" kern="1200" dirty="0">
              <a:solidFill>
                <a:srgbClr val="2424B9"/>
              </a:solidFill>
              <a:latin typeface="Optima"/>
              <a:cs typeface="Optima"/>
            </a:rPr>
            <a:t>CBETA</a:t>
          </a:r>
          <a:r>
            <a:rPr lang="en-US" sz="1800" b="0" i="0" kern="1200" dirty="0">
              <a:solidFill>
                <a:srgbClr val="2424B9"/>
              </a:solidFill>
              <a:latin typeface="Optima"/>
              <a:cs typeface="Optima"/>
            </a:rPr>
            <a:t>, EMMA, ATF experiment </a:t>
          </a:r>
        </a:p>
        <a:p>
          <a:pPr marL="9525" lvl="0" indent="0" algn="l" defTabSz="800100">
            <a:lnSpc>
              <a:spcPct val="90000"/>
            </a:lnSpc>
            <a:spcBef>
              <a:spcPct val="0"/>
            </a:spcBef>
            <a:spcAft>
              <a:spcPts val="0"/>
            </a:spcAft>
            <a:buFont typeface="+mj-lt"/>
            <a:buNone/>
            <a:tabLst/>
          </a:pPr>
          <a:r>
            <a:rPr lang="en-US" sz="1800" b="0" i="0" kern="1200" dirty="0">
              <a:solidFill>
                <a:srgbClr val="2424B9"/>
              </a:solidFill>
              <a:latin typeface="Optima"/>
              <a:cs typeface="Optima"/>
            </a:rPr>
            <a:t>- </a:t>
          </a:r>
          <a:r>
            <a:rPr lang="en-US" sz="1800" b="1" i="0" kern="1200" dirty="0">
              <a:solidFill>
                <a:srgbClr val="2424B9"/>
              </a:solidFill>
              <a:latin typeface="Optima"/>
              <a:cs typeface="Optima"/>
            </a:rPr>
            <a:t>Superb quality permanent combined function magnets </a:t>
          </a:r>
        </a:p>
        <a:p>
          <a:pPr marL="9525" lvl="0" indent="0" algn="l" defTabSz="800100">
            <a:lnSpc>
              <a:spcPct val="90000"/>
            </a:lnSpc>
            <a:spcBef>
              <a:spcPct val="0"/>
            </a:spcBef>
            <a:spcAft>
              <a:spcPts val="0"/>
            </a:spcAft>
            <a:buFont typeface="+mj-lt"/>
            <a:buNone/>
            <a:tabLst/>
          </a:pPr>
          <a:r>
            <a:rPr lang="en-US" sz="1800" b="0" i="0" kern="1200" dirty="0">
              <a:solidFill>
                <a:srgbClr val="2424B9"/>
              </a:solidFill>
              <a:latin typeface="Optima"/>
              <a:cs typeface="Optima"/>
            </a:rPr>
            <a:t>- </a:t>
          </a:r>
          <a:r>
            <a:rPr lang="en-US" sz="1800" b="1" i="0" kern="1200" dirty="0">
              <a:solidFill>
                <a:srgbClr val="2424B9"/>
              </a:solidFill>
              <a:latin typeface="Optima"/>
              <a:cs typeface="Optima"/>
            </a:rPr>
            <a:t>CBETA proof of principle for the FFA adiabatic transitions</a:t>
          </a:r>
          <a:r>
            <a:rPr lang="en-US" sz="1800" b="0" i="0" kern="1200" dirty="0">
              <a:solidFill>
                <a:srgbClr val="2424B9"/>
              </a:solidFill>
              <a:latin typeface="Optima"/>
              <a:cs typeface="Optima"/>
            </a:rPr>
            <a:t>.</a:t>
          </a:r>
        </a:p>
      </dsp:txBody>
      <dsp:txXfrm>
        <a:off x="2329992" y="2343167"/>
        <a:ext cx="6360069" cy="1428989"/>
      </dsp:txXfrm>
    </dsp:sp>
    <dsp:sp modelId="{08602E42-E94A-F444-B5DF-BA16D54828D5}">
      <dsp:nvSpPr>
        <dsp:cNvPr id="0" name=""/>
        <dsp:cNvSpPr/>
      </dsp:nvSpPr>
      <dsp:spPr>
        <a:xfrm rot="3462797">
          <a:off x="1181832" y="3795951"/>
          <a:ext cx="1617916" cy="10701"/>
        </a:xfrm>
        <a:custGeom>
          <a:avLst/>
          <a:gdLst/>
          <a:ahLst/>
          <a:cxnLst/>
          <a:rect l="0" t="0" r="0" b="0"/>
          <a:pathLst>
            <a:path>
              <a:moveTo>
                <a:pt x="0" y="5350"/>
              </a:moveTo>
              <a:lnTo>
                <a:pt x="1617916" y="535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0343" y="3760853"/>
        <a:ext cx="80895" cy="80895"/>
      </dsp:txXfrm>
    </dsp:sp>
    <dsp:sp modelId="{20119C2A-9133-BA40-BD51-2B1798905F73}">
      <dsp:nvSpPr>
        <dsp:cNvPr id="0" name=""/>
        <dsp:cNvSpPr/>
      </dsp:nvSpPr>
      <dsp:spPr>
        <a:xfrm>
          <a:off x="2422901" y="3994186"/>
          <a:ext cx="6339470" cy="981994"/>
        </a:xfrm>
        <a:prstGeom prst="roundRect">
          <a:avLst>
            <a:gd name="adj" fmla="val 10000"/>
          </a:avLst>
        </a:prstGeom>
        <a:solidFill>
          <a:srgbClr val="E2FFD6">
            <a:alpha val="49000"/>
          </a:srgb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114300" lvl="0" indent="57150" algn="l" defTabSz="800100">
            <a:lnSpc>
              <a:spcPct val="90000"/>
            </a:lnSpc>
            <a:spcBef>
              <a:spcPct val="0"/>
            </a:spcBef>
            <a:spcAft>
              <a:spcPct val="35000"/>
            </a:spcAft>
            <a:buNone/>
            <a:tabLst/>
          </a:pPr>
          <a:r>
            <a:rPr lang="en-US" sz="1800" kern="1200" dirty="0">
              <a:solidFill>
                <a:srgbClr val="2424B9"/>
              </a:solidFill>
              <a:latin typeface="Optima" panose="02000503060000020004" pitchFamily="2" charset="0"/>
            </a:rPr>
            <a:t>Examples of the new FFA lattice designs for: </a:t>
          </a:r>
          <a:r>
            <a:rPr lang="en-US" sz="1800" b="1" kern="1200" dirty="0">
              <a:solidFill>
                <a:srgbClr val="2424B9"/>
              </a:solidFill>
              <a:latin typeface="Optima" panose="02000503060000020004" pitchFamily="2" charset="0"/>
            </a:rPr>
            <a:t>EIC@RHIC with the 1.5 GeV linac</a:t>
          </a:r>
          <a:r>
            <a:rPr lang="en-US" sz="180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LHeC design</a:t>
          </a:r>
          <a:r>
            <a:rPr lang="en-US" sz="1800" kern="1200" dirty="0">
              <a:solidFill>
                <a:srgbClr val="2424B9"/>
              </a:solidFill>
              <a:latin typeface="Optima" panose="02000503060000020004" pitchFamily="2" charset="0"/>
            </a:rPr>
            <a:t>, and PERLE lattice design, while the new FFA for the FCC-</a:t>
          </a:r>
          <a:r>
            <a:rPr lang="en-US" sz="1800" kern="1200" dirty="0" err="1">
              <a:solidFill>
                <a:srgbClr val="2424B9"/>
              </a:solidFill>
              <a:latin typeface="Optima" panose="02000503060000020004" pitchFamily="2" charset="0"/>
            </a:rPr>
            <a:t>ee</a:t>
          </a:r>
          <a:r>
            <a:rPr lang="en-US" sz="1800" kern="1200" dirty="0">
              <a:solidFill>
                <a:srgbClr val="2424B9"/>
              </a:solidFill>
              <a:latin typeface="Optima" panose="02000503060000020004" pitchFamily="2" charset="0"/>
            </a:rPr>
            <a:t> is just being investigated.</a:t>
          </a:r>
          <a:endParaRPr lang="en-US" sz="1800" b="0" i="0" kern="1200" dirty="0">
            <a:solidFill>
              <a:srgbClr val="2424B9"/>
            </a:solidFill>
            <a:latin typeface="Optima"/>
            <a:cs typeface="Optima"/>
          </a:endParaRPr>
        </a:p>
      </dsp:txBody>
      <dsp:txXfrm>
        <a:off x="2451663" y="4022948"/>
        <a:ext cx="6281946" cy="924470"/>
      </dsp:txXfrm>
    </dsp:sp>
    <dsp:sp modelId="{E6863C8F-020C-234F-A0FD-4994476D2D4E}">
      <dsp:nvSpPr>
        <dsp:cNvPr id="0" name=""/>
        <dsp:cNvSpPr/>
      </dsp:nvSpPr>
      <dsp:spPr>
        <a:xfrm rot="4948023">
          <a:off x="381842" y="4454775"/>
          <a:ext cx="2708789" cy="10701"/>
        </a:xfrm>
        <a:custGeom>
          <a:avLst/>
          <a:gdLst/>
          <a:ahLst/>
          <a:cxnLst/>
          <a:rect l="0" t="0" r="0" b="0"/>
          <a:pathLst>
            <a:path>
              <a:moveTo>
                <a:pt x="0" y="5350"/>
              </a:moveTo>
              <a:lnTo>
                <a:pt x="2708789" y="535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668517" y="4392406"/>
        <a:ext cx="135439" cy="135439"/>
      </dsp:txXfrm>
    </dsp:sp>
    <dsp:sp modelId="{34A27CF3-7CF8-2D40-9099-04D1F421A7F7}">
      <dsp:nvSpPr>
        <dsp:cNvPr id="0" name=""/>
        <dsp:cNvSpPr/>
      </dsp:nvSpPr>
      <dsp:spPr>
        <a:xfrm>
          <a:off x="1913793" y="5194608"/>
          <a:ext cx="6877370" cy="1216445"/>
        </a:xfrm>
        <a:prstGeom prst="roundRect">
          <a:avLst>
            <a:gd name="adj" fmla="val 10000"/>
          </a:avLst>
        </a:prstGeom>
        <a:solidFill>
          <a:srgbClr val="E2FFD6">
            <a:alpha val="49000"/>
          </a:srgbClr>
        </a:solidFill>
        <a:ln w="381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274320" tIns="45720" rIns="91440" bIns="45720" numCol="1" spcCol="1270" anchor="ctr" anchorCtr="0">
          <a:noAutofit/>
        </a:bodyPr>
        <a:lstStyle/>
        <a:p>
          <a:pPr marL="9525" lvl="0" indent="0" algn="l" defTabSz="800100">
            <a:lnSpc>
              <a:spcPct val="100000"/>
            </a:lnSpc>
            <a:spcBef>
              <a:spcPct val="0"/>
            </a:spcBef>
            <a:spcAft>
              <a:spcPts val="0"/>
            </a:spcAft>
            <a:buNone/>
            <a:tabLst/>
          </a:pPr>
          <a:r>
            <a:rPr lang="en-US" sz="1800" b="1" i="0" u="none" kern="1200" dirty="0">
              <a:solidFill>
                <a:srgbClr val="2424B9"/>
              </a:solidFill>
              <a:latin typeface="Optima"/>
              <a:cs typeface="Optima"/>
            </a:rPr>
            <a:t>SUMMARY</a:t>
          </a:r>
          <a:r>
            <a:rPr lang="en-US" sz="1800" b="0" i="0" u="none" kern="1200" dirty="0">
              <a:solidFill>
                <a:srgbClr val="2424B9"/>
              </a:solidFill>
              <a:latin typeface="Optima"/>
              <a:cs typeface="Optima"/>
            </a:rPr>
            <a:t>:  A new combination of the FFA accelerators with the ERL’s without the spreaders </a:t>
          </a:r>
          <a:r>
            <a:rPr lang="en-US" sz="1800" b="1" i="0" u="none" kern="1200" dirty="0">
              <a:solidFill>
                <a:srgbClr val="2424B9"/>
              </a:solidFill>
              <a:latin typeface="Optima"/>
              <a:cs typeface="Optima"/>
            </a:rPr>
            <a:t>shows a novel and very promising combination for multiple applications: EIC, hadron cooling, nuclear physics experiments, etc</a:t>
          </a:r>
          <a:r>
            <a:rPr lang="en-US" sz="1400" b="1" i="0" u="none" kern="1200" dirty="0">
              <a:solidFill>
                <a:srgbClr val="2424B9"/>
              </a:solidFill>
              <a:latin typeface="Optima"/>
              <a:cs typeface="Optima"/>
            </a:rPr>
            <a:t>.</a:t>
          </a:r>
          <a:endParaRPr lang="en-US" sz="1400" b="1" i="0" kern="1200" baseline="0" dirty="0">
            <a:solidFill>
              <a:srgbClr val="2424B9"/>
            </a:solidFill>
            <a:latin typeface="Optima"/>
            <a:cs typeface="Optima"/>
          </a:endParaRPr>
        </a:p>
      </dsp:txBody>
      <dsp:txXfrm>
        <a:off x="1949421" y="5230236"/>
        <a:ext cx="6806114" cy="1145189"/>
      </dsp:txXfrm>
    </dsp:sp>
    <dsp:sp modelId="{539ABA36-4BF9-124E-942D-1CE93C763137}">
      <dsp:nvSpPr>
        <dsp:cNvPr id="0" name=""/>
        <dsp:cNvSpPr/>
      </dsp:nvSpPr>
      <dsp:spPr>
        <a:xfrm rot="16326211">
          <a:off x="585148" y="2102122"/>
          <a:ext cx="2021255" cy="10701"/>
        </a:xfrm>
        <a:custGeom>
          <a:avLst/>
          <a:gdLst/>
          <a:ahLst/>
          <a:cxnLst/>
          <a:rect l="0" t="0" r="0" b="0"/>
          <a:pathLst>
            <a:path>
              <a:moveTo>
                <a:pt x="0" y="5350"/>
              </a:moveTo>
              <a:lnTo>
                <a:pt x="2021255" y="535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545244" y="2056942"/>
        <a:ext cx="101062" cy="101062"/>
      </dsp:txXfrm>
    </dsp:sp>
    <dsp:sp modelId="{A7E946AB-F9F8-C34A-B5CE-618386A7AC9D}">
      <dsp:nvSpPr>
        <dsp:cNvPr id="0" name=""/>
        <dsp:cNvSpPr/>
      </dsp:nvSpPr>
      <dsp:spPr>
        <a:xfrm>
          <a:off x="1632871" y="101608"/>
          <a:ext cx="7127777" cy="1991836"/>
        </a:xfrm>
        <a:prstGeom prst="roundRect">
          <a:avLst>
            <a:gd name="adj" fmla="val 10000"/>
          </a:avLst>
        </a:prstGeom>
        <a:solidFill>
          <a:srgbClr val="E2FFD6">
            <a:alpha val="49000"/>
          </a:srgbClr>
        </a:solidFill>
        <a:ln w="38100">
          <a:solidFill>
            <a:schemeClr val="tx1"/>
          </a:solidFill>
        </a:ln>
        <a:effectLst>
          <a:outerShdw dist="23000" sx="1000" sy="1000" rotWithShape="0">
            <a:srgbClr val="000000"/>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1430" rIns="91440" bIns="11430" numCol="1" spcCol="1270" anchor="ctr" anchorCtr="0">
          <a:noAutofit/>
        </a:bodyPr>
        <a:lstStyle/>
        <a:p>
          <a:pPr marL="0" lvl="0" algn="l" defTabSz="800100">
            <a:lnSpc>
              <a:spcPct val="90000"/>
            </a:lnSpc>
            <a:spcBef>
              <a:spcPct val="0"/>
            </a:spcBef>
            <a:spcAft>
              <a:spcPts val="0"/>
            </a:spcAft>
            <a:buNone/>
          </a:pPr>
          <a:r>
            <a:rPr lang="en-US" sz="1800" b="1" kern="1200" dirty="0">
              <a:solidFill>
                <a:srgbClr val="2424B9"/>
              </a:solidFill>
              <a:latin typeface="Optima" panose="02000503060000020004" pitchFamily="2" charset="0"/>
            </a:rPr>
            <a:t>RLA or ERL’s advantages for EIC</a:t>
          </a:r>
          <a:r>
            <a:rPr lang="en-US" sz="1800" b="0" kern="1200" dirty="0">
              <a:solidFill>
                <a:srgbClr val="2424B9"/>
              </a:solidFill>
              <a:latin typeface="Optima" panose="02000503060000020004" pitchFamily="2" charset="0"/>
            </a:rPr>
            <a:t>:  </a:t>
          </a:r>
        </a:p>
        <a:p>
          <a:pPr marL="114300" lvl="0" indent="-114300" algn="l" defTabSz="800100">
            <a:lnSpc>
              <a:spcPct val="100000"/>
            </a:lnSpc>
            <a:spcBef>
              <a:spcPct val="0"/>
            </a:spcBef>
            <a:spcAft>
              <a:spcPts val="0"/>
            </a:spcAft>
            <a:buNone/>
            <a:tabLst/>
          </a:pPr>
          <a:r>
            <a:rPr lang="en-US" sz="1800" b="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Smaller beam-beam effect </a:t>
          </a:r>
          <a:r>
            <a:rPr lang="en-US" sz="1800" b="0" kern="1200" dirty="0">
              <a:solidFill>
                <a:srgbClr val="2424B9"/>
              </a:solidFill>
              <a:latin typeface="Optima" panose="02000503060000020004" pitchFamily="2" charset="0"/>
            </a:rPr>
            <a:t>in a single pass during every collision, </a:t>
          </a:r>
        </a:p>
        <a:p>
          <a:pPr marL="0" lvl="0" indent="0" algn="l" defTabSz="800100">
            <a:lnSpc>
              <a:spcPct val="100000"/>
            </a:lnSpc>
            <a:spcBef>
              <a:spcPct val="0"/>
            </a:spcBef>
            <a:spcAft>
              <a:spcPts val="0"/>
            </a:spcAft>
            <a:buNone/>
            <a:tabLst/>
          </a:pPr>
          <a:r>
            <a:rPr lang="en-US" sz="1800" b="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Reduced total synchrotron radiation power</a:t>
          </a:r>
          <a:r>
            <a:rPr lang="en-US" sz="1800" b="0" kern="1200" dirty="0">
              <a:solidFill>
                <a:srgbClr val="2424B9"/>
              </a:solidFill>
              <a:latin typeface="Optima" panose="02000503060000020004" pitchFamily="2" charset="0"/>
            </a:rPr>
            <a:t> </a:t>
          </a:r>
        </a:p>
        <a:p>
          <a:pPr marL="171450" lvl="0" indent="-171450" algn="l" defTabSz="800100">
            <a:lnSpc>
              <a:spcPct val="100000"/>
            </a:lnSpc>
            <a:spcBef>
              <a:spcPct val="0"/>
            </a:spcBef>
            <a:spcAft>
              <a:spcPts val="0"/>
            </a:spcAft>
            <a:buNone/>
            <a:tabLst/>
          </a:pPr>
          <a:r>
            <a:rPr lang="en-US" sz="1800" b="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Disruption on electrons is not so important</a:t>
          </a:r>
          <a:r>
            <a:rPr lang="en-US" sz="1800" b="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lower operating and building cost</a:t>
          </a:r>
          <a:r>
            <a:rPr lang="en-US" sz="1800" b="0" kern="1200" dirty="0">
              <a:solidFill>
                <a:srgbClr val="2424B9"/>
              </a:solidFill>
              <a:latin typeface="Optima" panose="02000503060000020004" pitchFamily="2" charset="0"/>
            </a:rPr>
            <a:t>. </a:t>
          </a:r>
        </a:p>
        <a:p>
          <a:pPr marL="0" lvl="0" indent="0" algn="l" defTabSz="800100">
            <a:lnSpc>
              <a:spcPct val="100000"/>
            </a:lnSpc>
            <a:spcBef>
              <a:spcPct val="0"/>
            </a:spcBef>
            <a:spcAft>
              <a:spcPts val="0"/>
            </a:spcAft>
            <a:buNone/>
            <a:tabLst/>
          </a:pPr>
          <a:r>
            <a:rPr lang="en-US" sz="1800" b="0" kern="1200" dirty="0">
              <a:solidFill>
                <a:srgbClr val="2424B9"/>
              </a:solidFill>
              <a:latin typeface="Optima" panose="02000503060000020004" pitchFamily="2" charset="0"/>
            </a:rPr>
            <a:t>- </a:t>
          </a:r>
          <a:r>
            <a:rPr lang="en-US" sz="1800" b="1" kern="1200" dirty="0">
              <a:solidFill>
                <a:srgbClr val="2424B9"/>
              </a:solidFill>
              <a:latin typeface="Optima" panose="02000503060000020004" pitchFamily="2" charset="0"/>
            </a:rPr>
            <a:t>Lower cost </a:t>
          </a:r>
          <a:r>
            <a:rPr lang="en-US" sz="1800" b="0" kern="1200" dirty="0">
              <a:solidFill>
                <a:srgbClr val="2424B9"/>
              </a:solidFill>
              <a:latin typeface="Optima" panose="02000503060000020004" pitchFamily="2" charset="0"/>
            </a:rPr>
            <a:t>with providing the</a:t>
          </a:r>
          <a:r>
            <a:rPr lang="en-US" sz="1800" b="1" kern="1200" dirty="0">
              <a:solidFill>
                <a:srgbClr val="2424B9"/>
              </a:solidFill>
              <a:latin typeface="Optima" panose="02000503060000020004" pitchFamily="2" charset="0"/>
            </a:rPr>
            <a:t> lowest dump energy</a:t>
          </a:r>
          <a:r>
            <a:rPr lang="en-US" sz="1800" b="0" kern="1200" dirty="0">
              <a:solidFill>
                <a:srgbClr val="2424B9"/>
              </a:solidFill>
              <a:latin typeface="Optima" panose="02000503060000020004" pitchFamily="2" charset="0"/>
            </a:rPr>
            <a:t>.</a:t>
          </a:r>
          <a:r>
            <a:rPr lang="en-US" sz="1800" b="0" kern="1200" dirty="0">
              <a:solidFill>
                <a:srgbClr val="2424B9"/>
              </a:solidFill>
              <a:latin typeface="Optima" panose="02000503060000020004" pitchFamily="2" charset="0"/>
              <a:sym typeface="Wingdings" pitchFamily="2" charset="2"/>
            </a:rPr>
            <a:t> </a:t>
          </a:r>
          <a:endParaRPr lang="en-US" sz="1800" b="0" kern="1200" dirty="0">
            <a:solidFill>
              <a:srgbClr val="2424B9"/>
            </a:solidFill>
            <a:latin typeface="Optima" panose="02000503060000020004" pitchFamily="2" charset="0"/>
          </a:endParaRPr>
        </a:p>
      </dsp:txBody>
      <dsp:txXfrm>
        <a:off x="1691210" y="159947"/>
        <a:ext cx="7011099" cy="1875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DB487-64DF-CF42-BE8C-BFB12F5A182A}">
      <dsp:nvSpPr>
        <dsp:cNvPr id="0" name=""/>
        <dsp:cNvSpPr/>
      </dsp:nvSpPr>
      <dsp:spPr>
        <a:xfrm>
          <a:off x="0" y="1411488"/>
          <a:ext cx="3144996" cy="1980434"/>
        </a:xfrm>
        <a:prstGeom prst="roundRect">
          <a:avLst>
            <a:gd name="adj" fmla="val 10000"/>
          </a:avLst>
        </a:prstGeom>
        <a:solidFill>
          <a:srgbClr val="E2FFD6"/>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15240" rIns="91440" bIns="15240" numCol="1" spcCol="1270" anchor="ctr" anchorCtr="0">
          <a:noAutofit/>
        </a:bodyPr>
        <a:lstStyle/>
        <a:p>
          <a:pPr marL="0" lvl="0" indent="0" algn="ctr" defTabSz="1066800">
            <a:lnSpc>
              <a:spcPct val="90000"/>
            </a:lnSpc>
            <a:spcBef>
              <a:spcPct val="0"/>
            </a:spcBef>
            <a:spcAft>
              <a:spcPct val="35000"/>
            </a:spcAft>
            <a:buNone/>
          </a:pPr>
          <a:r>
            <a:rPr lang="en-US" sz="2400" b="0" i="0" u="none" kern="1200" dirty="0">
              <a:solidFill>
                <a:srgbClr val="2424B9"/>
              </a:solidFill>
              <a:latin typeface="Optima" panose="02000503060000020004" pitchFamily="2" charset="0"/>
              <a:cs typeface="Optima"/>
            </a:rPr>
            <a:t>Introduction: </a:t>
          </a:r>
        </a:p>
        <a:p>
          <a:pPr marL="0" lvl="0" indent="0" algn="ctr" defTabSz="1066800">
            <a:lnSpc>
              <a:spcPct val="90000"/>
            </a:lnSpc>
            <a:spcBef>
              <a:spcPct val="0"/>
            </a:spcBef>
            <a:spcAft>
              <a:spcPct val="35000"/>
            </a:spcAft>
            <a:buNone/>
          </a:pPr>
          <a:r>
            <a:rPr lang="en-US" sz="2400" b="0" i="0" u="none" kern="1200" dirty="0">
              <a:solidFill>
                <a:srgbClr val="2424B9"/>
              </a:solidFill>
              <a:latin typeface="Optima" panose="02000503060000020004" pitchFamily="2" charset="0"/>
              <a:cs typeface="Optima"/>
            </a:rPr>
            <a:t>Large Momentum Acceptance Fixed Field Beam Lines</a:t>
          </a:r>
        </a:p>
      </dsp:txBody>
      <dsp:txXfrm>
        <a:off x="58005" y="1469493"/>
        <a:ext cx="3028986" cy="1864424"/>
      </dsp:txXfrm>
    </dsp:sp>
    <dsp:sp modelId="{12BE52E6-FDB6-C840-9E89-8AFCF96D7374}">
      <dsp:nvSpPr>
        <dsp:cNvPr id="0" name=""/>
        <dsp:cNvSpPr/>
      </dsp:nvSpPr>
      <dsp:spPr>
        <a:xfrm rot="18052101">
          <a:off x="2635201" y="1482905"/>
          <a:ext cx="2093902" cy="40302"/>
        </a:xfrm>
        <a:custGeom>
          <a:avLst/>
          <a:gdLst/>
          <a:ahLst/>
          <a:cxnLst/>
          <a:rect l="0" t="0" r="0" b="0"/>
          <a:pathLst>
            <a:path>
              <a:moveTo>
                <a:pt x="0" y="20151"/>
              </a:moveTo>
              <a:lnTo>
                <a:pt x="2093902" y="201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b="1" i="0" kern="1200">
            <a:latin typeface="Optima" panose="02000503060000020004" pitchFamily="2" charset="0"/>
          </a:endParaRPr>
        </a:p>
      </dsp:txBody>
      <dsp:txXfrm>
        <a:off x="3629805" y="1450708"/>
        <a:ext cx="104695" cy="104695"/>
      </dsp:txXfrm>
    </dsp:sp>
    <dsp:sp modelId="{E287F362-B9D0-A540-A707-FE86D53059DB}">
      <dsp:nvSpPr>
        <dsp:cNvPr id="0" name=""/>
        <dsp:cNvSpPr/>
      </dsp:nvSpPr>
      <dsp:spPr>
        <a:xfrm>
          <a:off x="4219309" y="147518"/>
          <a:ext cx="4471826" cy="913777"/>
        </a:xfrm>
        <a:prstGeom prst="roundRect">
          <a:avLst>
            <a:gd name="adj" fmla="val 10000"/>
          </a:avLst>
        </a:prstGeom>
        <a:solidFill>
          <a:srgbClr val="E2FFD6"/>
        </a:solidFill>
        <a:ln w="254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rgbClr val="151681"/>
              </a:solidFill>
              <a:latin typeface="Optima" panose="02000503060000020004" pitchFamily="2" charset="0"/>
              <a:cs typeface="Optima"/>
            </a:rPr>
            <a:t>A concept of Fixed Field Large Energy Acceptance Lattice</a:t>
          </a:r>
        </a:p>
      </dsp:txBody>
      <dsp:txXfrm>
        <a:off x="4246073" y="174282"/>
        <a:ext cx="4418298" cy="860249"/>
      </dsp:txXfrm>
    </dsp:sp>
    <dsp:sp modelId="{E6863C8F-020C-234F-A0FD-4994476D2D4E}">
      <dsp:nvSpPr>
        <dsp:cNvPr id="0" name=""/>
        <dsp:cNvSpPr/>
      </dsp:nvSpPr>
      <dsp:spPr>
        <a:xfrm rot="20322882">
          <a:off x="3099220" y="2137952"/>
          <a:ext cx="1342113" cy="40302"/>
        </a:xfrm>
        <a:custGeom>
          <a:avLst/>
          <a:gdLst/>
          <a:ahLst/>
          <a:cxnLst/>
          <a:rect l="0" t="0" r="0" b="0"/>
          <a:pathLst>
            <a:path>
              <a:moveTo>
                <a:pt x="0" y="20151"/>
              </a:moveTo>
              <a:lnTo>
                <a:pt x="1342113" y="201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i="0" kern="1200">
            <a:latin typeface="Optima" panose="02000503060000020004" pitchFamily="2" charset="0"/>
          </a:endParaRPr>
        </a:p>
      </dsp:txBody>
      <dsp:txXfrm>
        <a:off x="3736724" y="2124550"/>
        <a:ext cx="67105" cy="67105"/>
      </dsp:txXfrm>
    </dsp:sp>
    <dsp:sp modelId="{34A27CF3-7CF8-2D40-9099-04D1F421A7F7}">
      <dsp:nvSpPr>
        <dsp:cNvPr id="0" name=""/>
        <dsp:cNvSpPr/>
      </dsp:nvSpPr>
      <dsp:spPr>
        <a:xfrm>
          <a:off x="4395557" y="1322941"/>
          <a:ext cx="4355290" cy="1183120"/>
        </a:xfrm>
        <a:prstGeom prst="roundRect">
          <a:avLst>
            <a:gd name="adj" fmla="val 10000"/>
          </a:avLst>
        </a:prstGeom>
        <a:solidFill>
          <a:srgbClr val="E2FFD6"/>
        </a:solidFill>
        <a:ln w="25400"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0" rIns="12700" bIns="91440" numCol="1" spcCol="1270" anchor="ctr" anchorCtr="0">
          <a:noAutofit/>
        </a:bodyPr>
        <a:lstStyle/>
        <a:p>
          <a:pPr marL="0" lvl="0" indent="0" algn="l" defTabSz="889000">
            <a:lnSpc>
              <a:spcPct val="100000"/>
            </a:lnSpc>
            <a:spcBef>
              <a:spcPct val="0"/>
            </a:spcBef>
            <a:spcAft>
              <a:spcPts val="0"/>
            </a:spcAft>
            <a:buFont typeface="Arial" panose="020B0604020202020204" pitchFamily="34" charset="0"/>
            <a:buNone/>
          </a:pPr>
          <a:r>
            <a:rPr lang="en-US" sz="2000" b="0" i="0" kern="1200" dirty="0">
              <a:solidFill>
                <a:srgbClr val="002060"/>
              </a:solidFill>
              <a:latin typeface="Optima" panose="02000503060000020004" pitchFamily="2" charset="0"/>
              <a:cs typeface="Optima"/>
            </a:rPr>
            <a:t>- Orbits in fixed field cells</a:t>
          </a:r>
        </a:p>
        <a:p>
          <a:pPr marL="0" lvl="0" indent="0" algn="l" defTabSz="889000">
            <a:lnSpc>
              <a:spcPct val="100000"/>
            </a:lnSpc>
            <a:spcBef>
              <a:spcPct val="0"/>
            </a:spcBef>
            <a:spcAft>
              <a:spcPts val="0"/>
            </a:spcAft>
            <a:buFont typeface="Arial" panose="020B0604020202020204" pitchFamily="34" charset="0"/>
            <a:buNone/>
          </a:pPr>
          <a:r>
            <a:rPr lang="en-US" sz="2000" b="0" i="0" kern="1200" dirty="0">
              <a:solidFill>
                <a:srgbClr val="002060"/>
              </a:solidFill>
              <a:latin typeface="Optima" panose="02000503060000020004" pitchFamily="2" charset="0"/>
              <a:cs typeface="Optima"/>
            </a:rPr>
            <a:t>- Tunes vs. energy</a:t>
          </a:r>
        </a:p>
        <a:p>
          <a:pPr marL="0" lvl="0" indent="0" algn="l" defTabSz="889000">
            <a:lnSpc>
              <a:spcPct val="100000"/>
            </a:lnSpc>
            <a:spcBef>
              <a:spcPct val="0"/>
            </a:spcBef>
            <a:spcAft>
              <a:spcPts val="0"/>
            </a:spcAft>
            <a:buFont typeface="Arial" panose="020B0604020202020204" pitchFamily="34" charset="0"/>
            <a:buNone/>
          </a:pPr>
          <a:r>
            <a:rPr lang="en-US" sz="2000" b="0" i="0" kern="1200" dirty="0">
              <a:solidFill>
                <a:srgbClr val="002060"/>
              </a:solidFill>
              <a:latin typeface="Optima" panose="02000503060000020004" pitchFamily="2" charset="0"/>
              <a:cs typeface="Optima"/>
            </a:rPr>
            <a:t>- Path length vs. energy</a:t>
          </a:r>
        </a:p>
      </dsp:txBody>
      <dsp:txXfrm>
        <a:off x="4430209" y="1357593"/>
        <a:ext cx="4285986" cy="1113816"/>
      </dsp:txXfrm>
    </dsp:sp>
    <dsp:sp modelId="{9D7AA36C-1C4F-9540-B25D-792EB7B9189B}">
      <dsp:nvSpPr>
        <dsp:cNvPr id="0" name=""/>
        <dsp:cNvSpPr/>
      </dsp:nvSpPr>
      <dsp:spPr>
        <a:xfrm rot="4403683">
          <a:off x="1920489" y="4024515"/>
          <a:ext cx="3428920" cy="40302"/>
        </a:xfrm>
        <a:custGeom>
          <a:avLst/>
          <a:gdLst/>
          <a:ahLst/>
          <a:cxnLst/>
          <a:rect l="0" t="0" r="0" b="0"/>
          <a:pathLst>
            <a:path>
              <a:moveTo>
                <a:pt x="0" y="20151"/>
              </a:moveTo>
              <a:lnTo>
                <a:pt x="3428920" y="201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b="1" i="0" kern="1200">
            <a:latin typeface="Optima" panose="02000503060000020004" pitchFamily="2" charset="0"/>
          </a:endParaRPr>
        </a:p>
      </dsp:txBody>
      <dsp:txXfrm>
        <a:off x="3549226" y="3958943"/>
        <a:ext cx="171446" cy="171446"/>
      </dsp:txXfrm>
    </dsp:sp>
    <dsp:sp modelId="{CF1B0C92-C1C3-2C48-B2F3-F63F3F0CD98F}">
      <dsp:nvSpPr>
        <dsp:cNvPr id="0" name=""/>
        <dsp:cNvSpPr/>
      </dsp:nvSpPr>
      <dsp:spPr>
        <a:xfrm>
          <a:off x="4124902" y="5261213"/>
          <a:ext cx="4646879" cy="852826"/>
        </a:xfrm>
        <a:prstGeom prst="roundRect">
          <a:avLst>
            <a:gd name="adj" fmla="val 10000"/>
          </a:avLst>
        </a:prstGeom>
        <a:solidFill>
          <a:srgbClr val="E2FFD6"/>
        </a:solidFill>
        <a:ln w="25400" cap="rnd" cmpd="sng">
          <a:solidFill>
            <a:schemeClr val="tx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i="0" kern="1200" dirty="0">
              <a:solidFill>
                <a:srgbClr val="2424B9"/>
              </a:solidFill>
              <a:latin typeface="Optima" panose="02000503060000020004" pitchFamily="2" charset="0"/>
              <a:cs typeface="Optima"/>
            </a:rPr>
            <a:t> </a:t>
          </a:r>
          <a:r>
            <a:rPr lang="en-US" sz="2000" b="0" i="0" kern="1200" dirty="0">
              <a:solidFill>
                <a:srgbClr val="002060"/>
              </a:solidFill>
              <a:latin typeface="Optima" panose="02000503060000020004" pitchFamily="2" charset="0"/>
              <a:cs typeface="Optima"/>
            </a:rPr>
            <a:t>Adiabatic matching to the ERL Linac</a:t>
          </a:r>
          <a:endParaRPr lang="en-US" sz="2000" b="0" i="0" kern="1200" baseline="-25000" dirty="0">
            <a:solidFill>
              <a:srgbClr val="002060"/>
            </a:solidFill>
            <a:latin typeface="Optima" panose="02000503060000020004" pitchFamily="2" charset="0"/>
            <a:cs typeface="Optima"/>
          </a:endParaRPr>
        </a:p>
      </dsp:txBody>
      <dsp:txXfrm>
        <a:off x="4149880" y="5286191"/>
        <a:ext cx="4596923" cy="802870"/>
      </dsp:txXfrm>
    </dsp:sp>
    <dsp:sp modelId="{E5CC06AB-769C-1E4C-8275-5019E654BA7E}">
      <dsp:nvSpPr>
        <dsp:cNvPr id="0" name=""/>
        <dsp:cNvSpPr/>
      </dsp:nvSpPr>
      <dsp:spPr>
        <a:xfrm rot="3188218">
          <a:off x="2785786" y="3099866"/>
          <a:ext cx="1795618" cy="40302"/>
        </a:xfrm>
        <a:custGeom>
          <a:avLst/>
          <a:gdLst/>
          <a:ahLst/>
          <a:cxnLst/>
          <a:rect l="0" t="0" r="0" b="0"/>
          <a:pathLst>
            <a:path>
              <a:moveTo>
                <a:pt x="0" y="20151"/>
              </a:moveTo>
              <a:lnTo>
                <a:pt x="1795618" y="20151"/>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638705" y="3075126"/>
        <a:ext cx="89780" cy="89780"/>
      </dsp:txXfrm>
    </dsp:sp>
    <dsp:sp modelId="{425FE814-8A44-214F-981F-ACCA013C2093}">
      <dsp:nvSpPr>
        <dsp:cNvPr id="0" name=""/>
        <dsp:cNvSpPr/>
      </dsp:nvSpPr>
      <dsp:spPr>
        <a:xfrm>
          <a:off x="4222195" y="2713812"/>
          <a:ext cx="4686560" cy="2249033"/>
        </a:xfrm>
        <a:prstGeom prst="roundRect">
          <a:avLst>
            <a:gd name="adj" fmla="val 10000"/>
          </a:avLst>
        </a:prstGeom>
        <a:solidFill>
          <a:srgbClr val="E2FFD6"/>
        </a:solidFill>
        <a:ln w="25400" cap="rnd">
          <a:solidFill>
            <a:schemeClr val="tx1"/>
          </a:solidFill>
        </a:ln>
        <a:effectLst>
          <a:outerShdw dist="12700" sx="1000" sy="1000" rotWithShape="0">
            <a:srgbClr val="000000"/>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12700" rIns="12700" bIns="12700" numCol="1" spcCol="1270" anchor="ctr" anchorCtr="0">
          <a:noAutofit/>
        </a:bodyPr>
        <a:lstStyle/>
        <a:p>
          <a:pPr marL="0" lvl="0" algn="l" defTabSz="889000">
            <a:lnSpc>
              <a:spcPct val="90000"/>
            </a:lnSpc>
            <a:spcBef>
              <a:spcPct val="0"/>
            </a:spcBef>
            <a:spcAft>
              <a:spcPct val="35000"/>
            </a:spcAft>
            <a:buNone/>
          </a:pPr>
          <a:r>
            <a:rPr lang="en-US" sz="2000" kern="1200" dirty="0">
              <a:solidFill>
                <a:srgbClr val="002060"/>
              </a:solidFill>
              <a:latin typeface="Optima" panose="02000503060000020004" pitchFamily="2" charset="0"/>
            </a:rPr>
            <a:t>Confidence of success comes from 3D OPERA fields tracking presented in the publication by Francois Meot</a:t>
          </a:r>
        </a:p>
        <a:p>
          <a:pPr marL="0" lvl="0" algn="l" defTabSz="889000">
            <a:lnSpc>
              <a:spcPct val="90000"/>
            </a:lnSpc>
            <a:spcBef>
              <a:spcPct val="0"/>
            </a:spcBef>
            <a:spcAft>
              <a:spcPct val="35000"/>
            </a:spcAft>
            <a:buNone/>
          </a:pPr>
          <a:r>
            <a:rPr lang="en-US" sz="2000" kern="1200" dirty="0">
              <a:solidFill>
                <a:srgbClr val="002060"/>
              </a:solidFill>
              <a:latin typeface="Optima" panose="02000503060000020004" pitchFamily="2" charset="0"/>
            </a:rPr>
            <a:t>- High quality Halbach magnets</a:t>
          </a:r>
        </a:p>
        <a:p>
          <a:pPr marL="177800" lvl="0" indent="-177800" algn="l" defTabSz="889000">
            <a:lnSpc>
              <a:spcPct val="90000"/>
            </a:lnSpc>
            <a:spcBef>
              <a:spcPct val="0"/>
            </a:spcBef>
            <a:spcAft>
              <a:spcPct val="35000"/>
            </a:spcAft>
            <a:buNone/>
            <a:tabLst/>
          </a:pPr>
          <a:r>
            <a:rPr lang="en-US" sz="2000" kern="1200" dirty="0">
              <a:solidFill>
                <a:srgbClr val="002060"/>
              </a:solidFill>
              <a:latin typeface="Optima" panose="02000503060000020004" pitchFamily="2" charset="0"/>
            </a:rPr>
            <a:t>- Previous experiments in great results from 8 turns CBETA commissioning, ATF, and EMMA</a:t>
          </a:r>
        </a:p>
      </dsp:txBody>
      <dsp:txXfrm>
        <a:off x="4288067" y="2779684"/>
        <a:ext cx="4554816" cy="21172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CE87FE-99BD-D54F-A368-7A4F0389FD9B}" type="datetimeFigureOut">
              <a:rPr lang="en-US" smtClean="0"/>
              <a:t>11/26/20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BAFAAF-A1E7-E14D-B921-31DA954491C6}" type="slidenum">
              <a:rPr lang="en-US" smtClean="0"/>
              <a:t>‹#›</a:t>
            </a:fld>
            <a:endParaRPr lang="en-US" dirty="0"/>
          </a:p>
        </p:txBody>
      </p:sp>
    </p:spTree>
    <p:extLst>
      <p:ext uri="{BB962C8B-B14F-4D97-AF65-F5344CB8AC3E}">
        <p14:creationId xmlns:p14="http://schemas.microsoft.com/office/powerpoint/2010/main" val="1812452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DFDEA-CB86-914E-9E52-4A1687B52F44}" type="datetimeFigureOut">
              <a:rPr lang="en-US" smtClean="0"/>
              <a:t>11/26/20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4BC7BF-1FF5-6249-98ED-8673119734B8}" type="slidenum">
              <a:rPr lang="en-US" smtClean="0"/>
              <a:t>‹#›</a:t>
            </a:fld>
            <a:endParaRPr lang="en-US" dirty="0"/>
          </a:p>
        </p:txBody>
      </p:sp>
    </p:spTree>
    <p:extLst>
      <p:ext uri="{BB962C8B-B14F-4D97-AF65-F5344CB8AC3E}">
        <p14:creationId xmlns:p14="http://schemas.microsoft.com/office/powerpoint/2010/main" val="3649892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25</a:t>
            </a:fld>
            <a:endParaRPr lang="en-US" dirty="0"/>
          </a:p>
        </p:txBody>
      </p:sp>
    </p:spTree>
    <p:extLst>
      <p:ext uri="{BB962C8B-B14F-4D97-AF65-F5344CB8AC3E}">
        <p14:creationId xmlns:p14="http://schemas.microsoft.com/office/powerpoint/2010/main" val="112856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BC7BF-1FF5-6249-98ED-8673119734B8}" type="slidenum">
              <a:rPr lang="en-US" smtClean="0"/>
              <a:t>28</a:t>
            </a:fld>
            <a:endParaRPr lang="en-US" dirty="0"/>
          </a:p>
        </p:txBody>
      </p:sp>
    </p:spTree>
    <p:extLst>
      <p:ext uri="{BB962C8B-B14F-4D97-AF65-F5344CB8AC3E}">
        <p14:creationId xmlns:p14="http://schemas.microsoft.com/office/powerpoint/2010/main" val="312694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it-IT">
              <a:latin typeface="Arial Unicode MS" charset="0"/>
            </a:endParaRPr>
          </a:p>
        </p:txBody>
      </p:sp>
    </p:spTree>
    <p:extLst>
      <p:ext uri="{BB962C8B-B14F-4D97-AF65-F5344CB8AC3E}">
        <p14:creationId xmlns:p14="http://schemas.microsoft.com/office/powerpoint/2010/main" val="396921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5389987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16574217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22475549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1000" y="366713"/>
            <a:ext cx="6530975" cy="387350"/>
          </a:xfrm>
        </p:spPr>
        <p:txBody>
          <a:bodyPr/>
          <a:lstStyle/>
          <a:p>
            <a:r>
              <a:rPr lang="en-US"/>
              <a:t>Click to edit Master title style</a:t>
            </a:r>
          </a:p>
        </p:txBody>
      </p:sp>
      <p:sp>
        <p:nvSpPr>
          <p:cNvPr id="3" name="Text Placeholder 2"/>
          <p:cNvSpPr>
            <a:spLocks noGrp="1"/>
          </p:cNvSpPr>
          <p:nvPr>
            <p:ph type="body" sz="half" idx="1"/>
          </p:nvPr>
        </p:nvSpPr>
        <p:spPr>
          <a:xfrm>
            <a:off x="185738" y="1223963"/>
            <a:ext cx="4291012" cy="489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23963"/>
            <a:ext cx="4291013" cy="489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ftr" sz="quarter" idx="10"/>
          </p:nvPr>
        </p:nvSpPr>
        <p:spPr>
          <a:xfrm>
            <a:off x="2204619" y="6576693"/>
            <a:ext cx="5615003" cy="281306"/>
          </a:xfrm>
          <a:prstGeom prst="rect">
            <a:avLst/>
          </a:prstGeom>
        </p:spPr>
        <p:txBody>
          <a:bodyPr/>
          <a:lstStyle>
            <a:lvl1pPr>
              <a:defRPr/>
            </a:lvl1pPr>
          </a:lstStyle>
          <a:p>
            <a:r>
              <a:rPr lang="en-US"/>
              <a:t>Dejan Trbojevic, FFA'20 Vancouver </a:t>
            </a:r>
            <a:endParaRPr lang="en-US" dirty="0"/>
          </a:p>
        </p:txBody>
      </p:sp>
    </p:spTree>
    <p:extLst>
      <p:ext uri="{BB962C8B-B14F-4D97-AF65-F5344CB8AC3E}">
        <p14:creationId xmlns:p14="http://schemas.microsoft.com/office/powerpoint/2010/main" val="260593164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90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5160"/>
          </a:xfrm>
          <a:prstGeom prst="rect">
            <a:avLst/>
          </a:prstGeom>
        </p:spPr>
        <p:txBody>
          <a:bodyPr lIns="0" tIns="0" rIns="0" bIns="0" anchor="ctr"/>
          <a:lstStyle/>
          <a:p>
            <a:endParaRPr/>
          </a:p>
        </p:txBody>
      </p:sp>
      <p:sp>
        <p:nvSpPr>
          <p:cNvPr id="13"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909048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41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704648" y="6588296"/>
            <a:ext cx="3753132" cy="281306"/>
          </a:xfrm>
          <a:prstGeom prst="rect">
            <a:avLst/>
          </a:prstGeom>
        </p:spPr>
        <p:txBody>
          <a:bodyPr/>
          <a:lstStyle>
            <a:lvl1pPr>
              <a:defRPr>
                <a:latin typeface="Optima" panose="02000503060000020004" pitchFamily="2" charset="0"/>
              </a:defRPr>
            </a:lvl1pPr>
          </a:lstStyle>
          <a:p>
            <a:r>
              <a:rPr lang="en-US"/>
              <a:t>Dejan Trbojevic, FFA'20 Vancouver </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80331567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0" y="6490756"/>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6" name="Slide Number Placeholder 5"/>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89203293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6088056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0" y="6490756"/>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9" name="Slide Number Placeholder 8"/>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64113861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0" y="6490756"/>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5" name="Slide Number Placeholder 4"/>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404740980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844971" y="6592505"/>
            <a:ext cx="3374546" cy="253230"/>
          </a:xfrm>
          <a:prstGeom prst="rect">
            <a:avLst/>
          </a:prstGeom>
        </p:spPr>
        <p:txBody>
          <a:bodyPr/>
          <a:lstStyle/>
          <a:p>
            <a:r>
              <a:rPr lang="en-US"/>
              <a:t>Dejan Trbojevic, FFA'20 Vancouver </a:t>
            </a:r>
            <a:endParaRPr lang="en-US" dirty="0"/>
          </a:p>
        </p:txBody>
      </p:sp>
      <p:sp>
        <p:nvSpPr>
          <p:cNvPr id="4" name="Slide Number Placeholder 3"/>
          <p:cNvSpPr>
            <a:spLocks noGrp="1"/>
          </p:cNvSpPr>
          <p:nvPr>
            <p:ph type="sldNum" sz="quarter" idx="12"/>
          </p:nvPr>
        </p:nvSpPr>
        <p:spPr>
          <a:xfrm>
            <a:off x="8230819" y="6589355"/>
            <a:ext cx="905826" cy="253229"/>
          </a:xfrm>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32415637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12046548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0756"/>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204619" y="6576693"/>
            <a:ext cx="5615003" cy="281306"/>
          </a:xfrm>
          <a:prstGeom prst="rect">
            <a:avLst/>
          </a:prstGeom>
        </p:spPr>
        <p:txBody>
          <a:bodyPr/>
          <a:lstStyle/>
          <a:p>
            <a:r>
              <a:rPr lang="en-US"/>
              <a:t>Dejan Trbojevic, FFA'20 Vancouver </a:t>
            </a:r>
            <a:endParaRPr lang="en-US" dirty="0"/>
          </a:p>
        </p:txBody>
      </p:sp>
      <p:sp>
        <p:nvSpPr>
          <p:cNvPr id="7" name="Slide Number Placeholder 6"/>
          <p:cNvSpPr>
            <a:spLocks noGrp="1"/>
          </p:cNvSpPr>
          <p:nvPr>
            <p:ph type="sldNum" sz="quarter" idx="12"/>
          </p:nvPr>
        </p:nvSpPr>
        <p:spPr/>
        <p:txBody>
          <a:bodyPr/>
          <a:lstStyle/>
          <a:p>
            <a:fld id="{1FE97603-2A10-E648-8DE4-4D75A1570B14}" type="slidenum">
              <a:rPr lang="en-US" smtClean="0"/>
              <a:t>‹#›</a:t>
            </a:fld>
            <a:endParaRPr lang="en-US" dirty="0"/>
          </a:p>
        </p:txBody>
      </p:sp>
    </p:spTree>
    <p:extLst>
      <p:ext uri="{BB962C8B-B14F-4D97-AF65-F5344CB8AC3E}">
        <p14:creationId xmlns:p14="http://schemas.microsoft.com/office/powerpoint/2010/main" val="37805480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4922"/>
            <a:ext cx="9142733" cy="6560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3397" y="1077322"/>
            <a:ext cx="8935634" cy="5318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30819" y="6576693"/>
            <a:ext cx="905826" cy="278552"/>
          </a:xfrm>
          <a:prstGeom prst="rect">
            <a:avLst/>
          </a:prstGeom>
        </p:spPr>
        <p:txBody>
          <a:bodyPr vert="horz" lIns="91440" tIns="45720" rIns="91440" bIns="45720" rtlCol="0" anchor="ctr"/>
          <a:lstStyle>
            <a:lvl1pPr algn="r">
              <a:defRPr sz="1200">
                <a:solidFill>
                  <a:srgbClr val="000090"/>
                </a:solidFill>
              </a:defRPr>
            </a:lvl1pPr>
          </a:lstStyle>
          <a:p>
            <a:fld id="{1FE97603-2A10-E648-8DE4-4D75A1570B14}" type="slidenum">
              <a:rPr lang="en-US" smtClean="0"/>
              <a:pPr/>
              <a:t>‹#›</a:t>
            </a:fld>
            <a:endParaRPr lang="en-US" dirty="0"/>
          </a:p>
        </p:txBody>
      </p:sp>
      <p:graphicFrame>
        <p:nvGraphicFramePr>
          <p:cNvPr id="7" name="Object 2"/>
          <p:cNvGraphicFramePr>
            <a:graphicFrameLocks noChangeAspect="1"/>
          </p:cNvGraphicFramePr>
          <p:nvPr userDrawn="1">
            <p:extLst>
              <p:ext uri="{D42A27DB-BD31-4B8C-83A1-F6EECF244321}">
                <p14:modId xmlns:p14="http://schemas.microsoft.com/office/powerpoint/2010/main" val="1915308770"/>
              </p:ext>
            </p:extLst>
          </p:nvPr>
        </p:nvGraphicFramePr>
        <p:xfrm>
          <a:off x="26605" y="6456314"/>
          <a:ext cx="1066276" cy="396046"/>
        </p:xfrm>
        <a:graphic>
          <a:graphicData uri="http://schemas.openxmlformats.org/presentationml/2006/ole">
            <mc:AlternateContent xmlns:mc="http://schemas.openxmlformats.org/markup-compatibility/2006">
              <mc:Choice xmlns:v="urn:schemas-microsoft-com:vml" Requires="v">
                <p:oleObj spid="_x0000_s1553" name="Document" r:id="rId18" imgW="1947672" imgH="722376" progId="Word.Document.8">
                  <p:embed/>
                </p:oleObj>
              </mc:Choice>
              <mc:Fallback>
                <p:oleObj name="Document" r:id="rId18" imgW="1947672" imgH="722376" progId="Word.Document.8">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605" y="6456314"/>
                        <a:ext cx="1066276" cy="396046"/>
                      </a:xfrm>
                      <a:prstGeom prst="rect">
                        <a:avLst/>
                      </a:prstGeom>
                      <a:noFill/>
                      <a:ln>
                        <a:noFill/>
                      </a:ln>
                      <a:effectLst/>
                    </p:spPr>
                  </p:pic>
                </p:oleObj>
              </mc:Fallback>
            </mc:AlternateContent>
          </a:graphicData>
        </a:graphic>
      </p:graphicFrame>
      <p:sp>
        <p:nvSpPr>
          <p:cNvPr id="8" name="Footer Placeholder 1"/>
          <p:cNvSpPr>
            <a:spLocks noGrp="1"/>
          </p:cNvSpPr>
          <p:nvPr>
            <p:ph type="ftr" sz="quarter" idx="3"/>
          </p:nvPr>
        </p:nvSpPr>
        <p:spPr>
          <a:xfrm>
            <a:off x="2665617" y="6543510"/>
            <a:ext cx="3812766" cy="308850"/>
          </a:xfrm>
          <a:prstGeom prst="rect">
            <a:avLst/>
          </a:prstGeom>
        </p:spPr>
        <p:txBody>
          <a:bodyPr/>
          <a:lstStyle>
            <a:lvl1pPr>
              <a:defRPr sz="1200">
                <a:solidFill>
                  <a:srgbClr val="000090"/>
                </a:solidFill>
              </a:defRPr>
            </a:lvl1pPr>
          </a:lstStyle>
          <a:p>
            <a:r>
              <a:rPr lang="en-US"/>
              <a:t>Dejan Trbojevic, FFA'20 Vancouver </a:t>
            </a:r>
            <a:endParaRPr lang="en-US" dirty="0"/>
          </a:p>
        </p:txBody>
      </p:sp>
      <p:sp>
        <p:nvSpPr>
          <p:cNvPr id="4" name="TextBox 3"/>
          <p:cNvSpPr txBox="1"/>
          <p:nvPr userDrawn="1"/>
        </p:nvSpPr>
        <p:spPr>
          <a:xfrm>
            <a:off x="-388325" y="5730963"/>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96278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hf hdr="0" dt="0"/>
  <p:txStyles>
    <p:titleStyle>
      <a:lvl1pPr algn="ctr" defTabSz="457200" rtl="0" eaLnBrk="1" latinLnBrk="0" hangingPunct="1">
        <a:spcBef>
          <a:spcPct val="0"/>
        </a:spcBef>
        <a:buNone/>
        <a:defRPr sz="32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1" y="1863151"/>
            <a:ext cx="8737600" cy="4596794"/>
          </a:xfrm>
        </p:spPr>
        <p:txBody>
          <a:bodyPr>
            <a:noAutofit/>
          </a:bodyPr>
          <a:lstStyle/>
          <a:p>
            <a:pPr indent="233363" algn="just"/>
            <a:r>
              <a:rPr lang="en-US" sz="2000" dirty="0">
                <a:solidFill>
                  <a:srgbClr val="002060"/>
                </a:solidFill>
                <a:latin typeface="Optima" panose="02000503060000020004" pitchFamily="2" charset="0"/>
              </a:rPr>
              <a:t>A proposal for accelerating electrons in the future Electron Ion Collider (EIC) using either Energy Recovery Linac ‘ERL’ or Recirculating Linac Accelerator (RLA) where a single </a:t>
            </a:r>
            <a:r>
              <a:rPr lang="en-US" sz="2000" b="1" dirty="0">
                <a:solidFill>
                  <a:srgbClr val="002060"/>
                </a:solidFill>
                <a:latin typeface="Optima" panose="02000503060000020004" pitchFamily="2" charset="0"/>
              </a:rPr>
              <a:t>Fixed Field Alternating Linear Gradient (FFA-LG) </a:t>
            </a:r>
            <a:r>
              <a:rPr lang="en-US" sz="2000" dirty="0">
                <a:solidFill>
                  <a:srgbClr val="002060"/>
                </a:solidFill>
                <a:latin typeface="Optima" panose="02000503060000020004" pitchFamily="2" charset="0"/>
              </a:rPr>
              <a:t>beam line is transports multiple energy electrons back to the linac. The designs are based on experience from the Cornell University and Brookhaven National Laboratory Energy Recovery Test Accelerator – </a:t>
            </a:r>
            <a:r>
              <a:rPr lang="en-US" sz="2000" b="1" dirty="0">
                <a:solidFill>
                  <a:srgbClr val="002060"/>
                </a:solidFill>
                <a:latin typeface="Optima" panose="02000503060000020004" pitchFamily="2" charset="0"/>
              </a:rPr>
              <a:t>‘CBETA’. </a:t>
            </a:r>
            <a:r>
              <a:rPr lang="en-US" sz="2000" dirty="0">
                <a:solidFill>
                  <a:srgbClr val="002060"/>
                </a:solidFill>
                <a:latin typeface="Optima" panose="02000503060000020004" pitchFamily="2" charset="0"/>
              </a:rPr>
              <a:t>Examples of EIC at Relativistic Heavy Ion Collider (RHIC) and of the CERN Large Hadron Collider - LHeC are presented. The FFA-LG design is a racetrack shape, where, as in the CBETA, the arc is matched by adiabatic transition to the multiple straight sections of the EIC in the RHIC tunnel or two straights in the LHeC. The combined function magnets are made of permanent Halbach type structures following success of the superb quality CBETA magnets but this time the horizontal aperture is open to allow radial dissipation of the synchrotron radiation. The straight sections are used to place the superconducting linacs or to match the existing RHIC tunnel.</a:t>
            </a:r>
          </a:p>
        </p:txBody>
      </p:sp>
      <p:sp>
        <p:nvSpPr>
          <p:cNvPr id="3" name="TextBox 2"/>
          <p:cNvSpPr txBox="1"/>
          <p:nvPr/>
        </p:nvSpPr>
        <p:spPr>
          <a:xfrm>
            <a:off x="-19962" y="0"/>
            <a:ext cx="9156607" cy="1200329"/>
          </a:xfrm>
          <a:prstGeom prst="rect">
            <a:avLst/>
          </a:prstGeom>
          <a:noFill/>
        </p:spPr>
        <p:txBody>
          <a:bodyPr wrap="square" rtlCol="0">
            <a:spAutoFit/>
          </a:bodyPr>
          <a:lstStyle/>
          <a:p>
            <a:pPr algn="ctr"/>
            <a:r>
              <a:rPr lang="en-US" sz="2800" b="1" i="1" dirty="0">
                <a:solidFill>
                  <a:srgbClr val="002060"/>
                </a:solidFill>
                <a:latin typeface="Optima" panose="02000503060000020004" pitchFamily="2" charset="0"/>
              </a:rPr>
              <a:t>Energy Recovery Linac-based Future EIC and FCC-</a:t>
            </a:r>
            <a:r>
              <a:rPr lang="en-US" sz="2800" b="1" i="1" dirty="0" err="1">
                <a:solidFill>
                  <a:srgbClr val="002060"/>
                </a:solidFill>
                <a:latin typeface="Optima" panose="02000503060000020004" pitchFamily="2" charset="0"/>
              </a:rPr>
              <a:t>ee</a:t>
            </a:r>
            <a:r>
              <a:rPr lang="en-US" sz="2800" b="1" i="1" dirty="0">
                <a:solidFill>
                  <a:srgbClr val="002060"/>
                </a:solidFill>
                <a:latin typeface="Optima" panose="02000503060000020004" pitchFamily="2" charset="0"/>
              </a:rPr>
              <a:t> </a:t>
            </a:r>
            <a:endParaRPr lang="en-US" sz="2800" b="1" dirty="0">
              <a:solidFill>
                <a:srgbClr val="2424B9"/>
              </a:solidFill>
              <a:latin typeface="Optima" panose="02000503060000020004" pitchFamily="2" charset="0"/>
            </a:endParaRPr>
          </a:p>
          <a:p>
            <a:pPr algn="ctr"/>
            <a:endParaRPr lang="en-US" sz="2400" dirty="0">
              <a:solidFill>
                <a:srgbClr val="2424B9"/>
              </a:solidFill>
              <a:latin typeface="Optima" panose="02000503060000020004" pitchFamily="2" charset="0"/>
            </a:endParaRPr>
          </a:p>
          <a:p>
            <a:pPr algn="ctr"/>
            <a:r>
              <a:rPr lang="en-US" sz="2000" i="1" dirty="0">
                <a:solidFill>
                  <a:srgbClr val="002060"/>
                </a:solidFill>
                <a:latin typeface="Optima" panose="02000503060000020004" pitchFamily="2" charset="0"/>
              </a:rPr>
              <a:t>Dejan Trbojevic</a:t>
            </a:r>
            <a:endParaRPr lang="en-US" sz="2000" i="1" dirty="0">
              <a:solidFill>
                <a:srgbClr val="002060"/>
              </a:solidFill>
              <a:latin typeface="Arial"/>
              <a:cs typeface="Arial"/>
            </a:endParaRPr>
          </a:p>
        </p:txBody>
      </p:sp>
      <p:sp>
        <p:nvSpPr>
          <p:cNvPr id="5" name="Slide Number Placeholder 4"/>
          <p:cNvSpPr>
            <a:spLocks noGrp="1"/>
          </p:cNvSpPr>
          <p:nvPr>
            <p:ph type="sldNum" sz="quarter" idx="12"/>
          </p:nvPr>
        </p:nvSpPr>
        <p:spPr/>
        <p:txBody>
          <a:bodyPr/>
          <a:lstStyle/>
          <a:p>
            <a:fld id="{1FE97603-2A10-E648-8DE4-4D75A1570B14}" type="slidenum">
              <a:rPr lang="en-US" smtClean="0"/>
              <a:t>1</a:t>
            </a:fld>
            <a:endParaRPr lang="en-US" dirty="0"/>
          </a:p>
        </p:txBody>
      </p:sp>
      <p:sp>
        <p:nvSpPr>
          <p:cNvPr id="6" name="TextBox 5">
            <a:extLst>
              <a:ext uri="{FF2B5EF4-FFF2-40B4-BE49-F238E27FC236}">
                <a16:creationId xmlns:a16="http://schemas.microsoft.com/office/drawing/2014/main" id="{7953DC37-F428-FD42-B0AC-92E455E63AF9}"/>
              </a:ext>
            </a:extLst>
          </p:cNvPr>
          <p:cNvSpPr txBox="1"/>
          <p:nvPr/>
        </p:nvSpPr>
        <p:spPr>
          <a:xfrm>
            <a:off x="189541" y="1347074"/>
            <a:ext cx="1068369" cy="369332"/>
          </a:xfrm>
          <a:prstGeom prst="rect">
            <a:avLst/>
          </a:prstGeom>
          <a:noFill/>
        </p:spPr>
        <p:txBody>
          <a:bodyPr wrap="none" rtlCol="0">
            <a:spAutoFit/>
          </a:bodyPr>
          <a:lstStyle/>
          <a:p>
            <a:r>
              <a:rPr lang="en-US" i="1" dirty="0">
                <a:solidFill>
                  <a:srgbClr val="002060"/>
                </a:solidFill>
                <a:latin typeface="Optima" panose="02000503060000020004" pitchFamily="2" charset="0"/>
                <a:cs typeface="Arial"/>
              </a:rPr>
              <a:t>Abstract</a:t>
            </a:r>
            <a:r>
              <a:rPr lang="en-US" dirty="0">
                <a:solidFill>
                  <a:srgbClr val="002060"/>
                </a:solidFill>
                <a:latin typeface="Optima" panose="02000503060000020004" pitchFamily="2" charset="0"/>
                <a:cs typeface="Arial"/>
              </a:rPr>
              <a:t>:</a:t>
            </a:r>
            <a:endParaRPr lang="en-US" dirty="0">
              <a:solidFill>
                <a:srgbClr val="002060"/>
              </a:solidFill>
            </a:endParaRPr>
          </a:p>
        </p:txBody>
      </p:sp>
      <p:sp>
        <p:nvSpPr>
          <p:cNvPr id="8" name="Footer Placeholder 7">
            <a:extLst>
              <a:ext uri="{FF2B5EF4-FFF2-40B4-BE49-F238E27FC236}">
                <a16:creationId xmlns:a16="http://schemas.microsoft.com/office/drawing/2014/main" id="{5B9F4A07-E435-6F4E-9288-B1ADAB2A90BD}"/>
              </a:ext>
            </a:extLst>
          </p:cNvPr>
          <p:cNvSpPr>
            <a:spLocks noGrp="1"/>
          </p:cNvSpPr>
          <p:nvPr>
            <p:ph type="ftr" sz="quarter" idx="11"/>
          </p:nvPr>
        </p:nvSpPr>
        <p:spPr>
          <a:xfrm>
            <a:off x="3303037" y="6573639"/>
            <a:ext cx="2537925" cy="297061"/>
          </a:xfrm>
        </p:spPr>
        <p:txBody>
          <a:bodyPr/>
          <a:lstStyle/>
          <a:p>
            <a:r>
              <a:rPr lang="en-US"/>
              <a:t>Dejan Trbojevic, FFA'20 Vancouver </a:t>
            </a:r>
            <a:endParaRPr lang="en-US" dirty="0"/>
          </a:p>
        </p:txBody>
      </p:sp>
    </p:spTree>
    <p:extLst>
      <p:ext uri="{BB962C8B-B14F-4D97-AF65-F5344CB8AC3E}">
        <p14:creationId xmlns:p14="http://schemas.microsoft.com/office/powerpoint/2010/main" val="271974423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22DD-AAD1-EA42-B9A6-1902EE9E9268}"/>
              </a:ext>
            </a:extLst>
          </p:cNvPr>
          <p:cNvSpPr>
            <a:spLocks noGrp="1"/>
          </p:cNvSpPr>
          <p:nvPr>
            <p:ph type="title"/>
          </p:nvPr>
        </p:nvSpPr>
        <p:spPr>
          <a:xfrm>
            <a:off x="-6088" y="37470"/>
            <a:ext cx="9142733" cy="656029"/>
          </a:xfrm>
        </p:spPr>
        <p:txBody>
          <a:bodyPr>
            <a:normAutofit fontScale="90000"/>
          </a:bodyPr>
          <a:lstStyle/>
          <a:p>
            <a:r>
              <a:rPr lang="en-US" dirty="0"/>
              <a:t>Multiple Experimental Confirmations that the FFA is REAL</a:t>
            </a:r>
          </a:p>
        </p:txBody>
      </p:sp>
      <p:sp>
        <p:nvSpPr>
          <p:cNvPr id="5" name="Slide Number Placeholder 4">
            <a:extLst>
              <a:ext uri="{FF2B5EF4-FFF2-40B4-BE49-F238E27FC236}">
                <a16:creationId xmlns:a16="http://schemas.microsoft.com/office/drawing/2014/main" id="{606706D9-DB8C-804D-BB38-D4F82346A433}"/>
              </a:ext>
            </a:extLst>
          </p:cNvPr>
          <p:cNvSpPr>
            <a:spLocks noGrp="1"/>
          </p:cNvSpPr>
          <p:nvPr>
            <p:ph type="sldNum" sz="quarter" idx="12"/>
          </p:nvPr>
        </p:nvSpPr>
        <p:spPr/>
        <p:txBody>
          <a:bodyPr/>
          <a:lstStyle/>
          <a:p>
            <a:fld id="{1FE97603-2A10-E648-8DE4-4D75A1570B14}" type="slidenum">
              <a:rPr lang="en-US" smtClean="0"/>
              <a:t>10</a:t>
            </a:fld>
            <a:endParaRPr lang="en-US" dirty="0"/>
          </a:p>
        </p:txBody>
      </p:sp>
      <p:grpSp>
        <p:nvGrpSpPr>
          <p:cNvPr id="25" name="Group 24">
            <a:extLst>
              <a:ext uri="{FF2B5EF4-FFF2-40B4-BE49-F238E27FC236}">
                <a16:creationId xmlns:a16="http://schemas.microsoft.com/office/drawing/2014/main" id="{30603356-7C5B-AB49-859C-38BF8ADCA60C}"/>
              </a:ext>
            </a:extLst>
          </p:cNvPr>
          <p:cNvGrpSpPr/>
          <p:nvPr/>
        </p:nvGrpSpPr>
        <p:grpSpPr>
          <a:xfrm>
            <a:off x="49218" y="740659"/>
            <a:ext cx="9144000" cy="5007806"/>
            <a:chOff x="49218" y="740659"/>
            <a:chExt cx="9144000" cy="5007806"/>
          </a:xfrm>
        </p:grpSpPr>
        <p:pic>
          <p:nvPicPr>
            <p:cNvPr id="9" name="Picture 8">
              <a:extLst>
                <a:ext uri="{FF2B5EF4-FFF2-40B4-BE49-F238E27FC236}">
                  <a16:creationId xmlns:a16="http://schemas.microsoft.com/office/drawing/2014/main" id="{5A4B9FDC-A1FA-5746-B937-4913720D3FAD}"/>
                </a:ext>
              </a:extLst>
            </p:cNvPr>
            <p:cNvPicPr>
              <a:picLocks noChangeAspect="1"/>
            </p:cNvPicPr>
            <p:nvPr/>
          </p:nvPicPr>
          <p:blipFill>
            <a:blip r:embed="rId2"/>
            <a:stretch>
              <a:fillRect/>
            </a:stretch>
          </p:blipFill>
          <p:spPr>
            <a:xfrm>
              <a:off x="49218" y="740659"/>
              <a:ext cx="9144000" cy="5007806"/>
            </a:xfrm>
            <a:prstGeom prst="rect">
              <a:avLst/>
            </a:prstGeom>
          </p:spPr>
        </p:pic>
        <p:sp>
          <p:nvSpPr>
            <p:cNvPr id="18" name="TextBox 17">
              <a:extLst>
                <a:ext uri="{FF2B5EF4-FFF2-40B4-BE49-F238E27FC236}">
                  <a16:creationId xmlns:a16="http://schemas.microsoft.com/office/drawing/2014/main" id="{2F4A847B-1DE3-1049-AFF2-5BEB2A60EDB3}"/>
                </a:ext>
              </a:extLst>
            </p:cNvPr>
            <p:cNvSpPr txBox="1"/>
            <p:nvPr/>
          </p:nvSpPr>
          <p:spPr>
            <a:xfrm>
              <a:off x="6323964" y="826912"/>
              <a:ext cx="2538772" cy="369332"/>
            </a:xfrm>
            <a:prstGeom prst="rect">
              <a:avLst/>
            </a:prstGeom>
            <a:solidFill>
              <a:schemeClr val="bg1"/>
            </a:solidFill>
          </p:spPr>
          <p:txBody>
            <a:bodyPr wrap="none" rtlCol="0">
              <a:spAutoFit/>
            </a:bodyPr>
            <a:lstStyle/>
            <a:p>
              <a:r>
                <a:rPr lang="en-US" b="1" dirty="0"/>
                <a:t>CBETA Full First Turn test</a:t>
              </a:r>
            </a:p>
          </p:txBody>
        </p:sp>
        <p:pic>
          <p:nvPicPr>
            <p:cNvPr id="23" name="Picture 22">
              <a:extLst>
                <a:ext uri="{FF2B5EF4-FFF2-40B4-BE49-F238E27FC236}">
                  <a16:creationId xmlns:a16="http://schemas.microsoft.com/office/drawing/2014/main" id="{A5DDB4C4-8E5A-EB4C-B93B-68CF5EC416F0}"/>
                </a:ext>
              </a:extLst>
            </p:cNvPr>
            <p:cNvPicPr>
              <a:picLocks noChangeAspect="1"/>
            </p:cNvPicPr>
            <p:nvPr/>
          </p:nvPicPr>
          <p:blipFill>
            <a:blip r:embed="rId3"/>
            <a:stretch>
              <a:fillRect/>
            </a:stretch>
          </p:blipFill>
          <p:spPr>
            <a:xfrm>
              <a:off x="6348538" y="1171820"/>
              <a:ext cx="2453258" cy="1881311"/>
            </a:xfrm>
            <a:prstGeom prst="rect">
              <a:avLst/>
            </a:prstGeom>
          </p:spPr>
        </p:pic>
        <p:sp>
          <p:nvSpPr>
            <p:cNvPr id="21" name="TextBox 20">
              <a:extLst>
                <a:ext uri="{FF2B5EF4-FFF2-40B4-BE49-F238E27FC236}">
                  <a16:creationId xmlns:a16="http://schemas.microsoft.com/office/drawing/2014/main" id="{0C657CDA-5E26-7C49-9F1D-561154507F43}"/>
                </a:ext>
              </a:extLst>
            </p:cNvPr>
            <p:cNvSpPr txBox="1"/>
            <p:nvPr/>
          </p:nvSpPr>
          <p:spPr>
            <a:xfrm>
              <a:off x="7029408" y="2954876"/>
              <a:ext cx="1483611" cy="369332"/>
            </a:xfrm>
            <a:prstGeom prst="rect">
              <a:avLst/>
            </a:prstGeom>
            <a:solidFill>
              <a:schemeClr val="bg1"/>
            </a:solidFill>
          </p:spPr>
          <p:txBody>
            <a:bodyPr wrap="none" rtlCol="0">
              <a:spAutoFit/>
            </a:bodyPr>
            <a:lstStyle/>
            <a:p>
              <a:r>
                <a:rPr lang="en-US" b="1" dirty="0"/>
                <a:t>Energy (MeV)</a:t>
              </a:r>
            </a:p>
          </p:txBody>
        </p:sp>
        <p:sp>
          <p:nvSpPr>
            <p:cNvPr id="24" name="TextBox 23">
              <a:extLst>
                <a:ext uri="{FF2B5EF4-FFF2-40B4-BE49-F238E27FC236}">
                  <a16:creationId xmlns:a16="http://schemas.microsoft.com/office/drawing/2014/main" id="{8812B10E-DA76-E140-B960-33076F16227D}"/>
                </a:ext>
              </a:extLst>
            </p:cNvPr>
            <p:cNvSpPr txBox="1"/>
            <p:nvPr/>
          </p:nvSpPr>
          <p:spPr>
            <a:xfrm rot="16200000">
              <a:off x="5692655" y="1829736"/>
              <a:ext cx="1160662" cy="384048"/>
            </a:xfrm>
            <a:prstGeom prst="rect">
              <a:avLst/>
            </a:prstGeom>
            <a:solidFill>
              <a:schemeClr val="bg1"/>
            </a:solidFill>
          </p:spPr>
          <p:txBody>
            <a:bodyPr wrap="square" rtlCol="0">
              <a:noAutofit/>
            </a:bodyPr>
            <a:lstStyle/>
            <a:p>
              <a:r>
                <a:rPr lang="en-US" b="1" dirty="0"/>
                <a:t>FFA Tunes </a:t>
              </a:r>
            </a:p>
          </p:txBody>
        </p:sp>
      </p:grpSp>
      <p:pic>
        <p:nvPicPr>
          <p:cNvPr id="28" name="Picture 27">
            <a:extLst>
              <a:ext uri="{FF2B5EF4-FFF2-40B4-BE49-F238E27FC236}">
                <a16:creationId xmlns:a16="http://schemas.microsoft.com/office/drawing/2014/main" id="{D231F999-C5A0-4D41-AF83-A7AD3D1D7A23}"/>
              </a:ext>
            </a:extLst>
          </p:cNvPr>
          <p:cNvPicPr>
            <a:picLocks noChangeAspect="1"/>
          </p:cNvPicPr>
          <p:nvPr/>
        </p:nvPicPr>
        <p:blipFill>
          <a:blip r:embed="rId4"/>
          <a:stretch>
            <a:fillRect/>
          </a:stretch>
        </p:blipFill>
        <p:spPr>
          <a:xfrm>
            <a:off x="201788" y="618750"/>
            <a:ext cx="8600008" cy="5957943"/>
          </a:xfrm>
          <a:prstGeom prst="rect">
            <a:avLst/>
          </a:prstGeom>
        </p:spPr>
      </p:pic>
      <p:sp>
        <p:nvSpPr>
          <p:cNvPr id="3" name="Footer Placeholder 2">
            <a:extLst>
              <a:ext uri="{FF2B5EF4-FFF2-40B4-BE49-F238E27FC236}">
                <a16:creationId xmlns:a16="http://schemas.microsoft.com/office/drawing/2014/main" id="{515ECCE6-694D-0841-AB72-9D9680FB8E5F}"/>
              </a:ext>
            </a:extLst>
          </p:cNvPr>
          <p:cNvSpPr>
            <a:spLocks noGrp="1"/>
          </p:cNvSpPr>
          <p:nvPr>
            <p:ph type="ftr" sz="quarter" idx="11"/>
          </p:nvPr>
        </p:nvSpPr>
        <p:spPr>
          <a:xfrm>
            <a:off x="3251591" y="6603013"/>
            <a:ext cx="2627373"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42362034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340"/>
            <a:ext cx="9144000" cy="807670"/>
          </a:xfrm>
        </p:spPr>
        <p:txBody>
          <a:bodyPr>
            <a:normAutofit fontScale="90000"/>
          </a:bodyPr>
          <a:lstStyle/>
          <a:p>
            <a:r>
              <a:rPr lang="en-US" dirty="0"/>
              <a:t>The Fixed Field Alternating Gradient Experiment  </a:t>
            </a:r>
            <a:br>
              <a:rPr lang="en-US" dirty="0"/>
            </a:br>
            <a:r>
              <a:rPr lang="en-US" dirty="0"/>
              <a:t>with bending 40</a:t>
            </a:r>
            <a:r>
              <a:rPr lang="en-US" baseline="30000" dirty="0"/>
              <a:t>o </a:t>
            </a:r>
            <a:r>
              <a:rPr lang="en-US" dirty="0"/>
              <a:t>already tested at BNL</a:t>
            </a:r>
          </a:p>
        </p:txBody>
      </p:sp>
      <p:sp>
        <p:nvSpPr>
          <p:cNvPr id="4" name="Slide Number Placeholder 3"/>
          <p:cNvSpPr>
            <a:spLocks noGrp="1"/>
          </p:cNvSpPr>
          <p:nvPr>
            <p:ph type="sldNum" sz="quarter" idx="12"/>
          </p:nvPr>
        </p:nvSpPr>
        <p:spPr/>
        <p:txBody>
          <a:bodyPr/>
          <a:lstStyle/>
          <a:p>
            <a:fld id="{A22D51BC-D578-6941-8C86-C25354AB5214}" type="slidenum">
              <a:rPr lang="en-US" smtClean="0"/>
              <a:pPr/>
              <a:t>11</a:t>
            </a:fld>
            <a:endParaRPr lang="en-US"/>
          </a:p>
        </p:txBody>
      </p:sp>
      <p:sp>
        <p:nvSpPr>
          <p:cNvPr id="7" name="TextBox 6"/>
          <p:cNvSpPr txBox="1"/>
          <p:nvPr/>
        </p:nvSpPr>
        <p:spPr>
          <a:xfrm>
            <a:off x="-28495" y="742377"/>
            <a:ext cx="8806392" cy="461665"/>
          </a:xfrm>
          <a:prstGeom prst="rect">
            <a:avLst/>
          </a:prstGeom>
          <a:noFill/>
        </p:spPr>
        <p:txBody>
          <a:bodyPr wrap="none" rtlCol="0">
            <a:spAutoFit/>
          </a:bodyPr>
          <a:lstStyle/>
          <a:p>
            <a:r>
              <a:rPr lang="en-US" sz="2400" b="1" dirty="0">
                <a:solidFill>
                  <a:srgbClr val="000090"/>
                </a:solidFill>
                <a:latin typeface="Optima"/>
                <a:cs typeface="Optima"/>
              </a:rPr>
              <a:t>Electron energies in the experiment :18, 24, 36, 54, and 72 MeV </a:t>
            </a:r>
          </a:p>
        </p:txBody>
      </p:sp>
      <p:graphicFrame>
        <p:nvGraphicFramePr>
          <p:cNvPr id="6" name="Object 5"/>
          <p:cNvGraphicFramePr>
            <a:graphicFrameLocks noChangeAspect="1"/>
          </p:cNvGraphicFramePr>
          <p:nvPr/>
        </p:nvGraphicFramePr>
        <p:xfrm>
          <a:off x="201288" y="4291454"/>
          <a:ext cx="5691188" cy="2074863"/>
        </p:xfrm>
        <a:graphic>
          <a:graphicData uri="http://schemas.openxmlformats.org/presentationml/2006/ole">
            <mc:AlternateContent xmlns:mc="http://schemas.openxmlformats.org/markup-compatibility/2006">
              <mc:Choice xmlns:v="urn:schemas-microsoft-com:vml" Requires="v">
                <p:oleObj spid="_x0000_s3255" name="Equation" r:id="rId3" imgW="3175000" imgH="1092200" progId="Equation.3">
                  <p:embed/>
                </p:oleObj>
              </mc:Choice>
              <mc:Fallback>
                <p:oleObj name="Equation" r:id="rId3" imgW="3175000" imgH="1092200" progId="Equation.3">
                  <p:embed/>
                  <p:pic>
                    <p:nvPicPr>
                      <p:cNvPr id="6" name="Object 5"/>
                      <p:cNvPicPr>
                        <a:picLocks noChangeAspect="1" noChangeArrowheads="1"/>
                      </p:cNvPicPr>
                      <p:nvPr/>
                    </p:nvPicPr>
                    <p:blipFill>
                      <a:blip r:embed="rId4"/>
                      <a:srcRect/>
                      <a:stretch>
                        <a:fillRect/>
                      </a:stretch>
                    </p:blipFill>
                    <p:spPr bwMode="auto">
                      <a:xfrm>
                        <a:off x="201288" y="4291454"/>
                        <a:ext cx="5691188" cy="2074863"/>
                      </a:xfrm>
                      <a:prstGeom prst="rect">
                        <a:avLst/>
                      </a:prstGeom>
                      <a:noFill/>
                    </p:spPr>
                  </p:pic>
                </p:oleObj>
              </mc:Fallback>
            </mc:AlternateContent>
          </a:graphicData>
        </a:graphic>
      </p:graphicFrame>
      <p:sp>
        <p:nvSpPr>
          <p:cNvPr id="9" name="Arc 8"/>
          <p:cNvSpPr/>
          <p:nvPr/>
        </p:nvSpPr>
        <p:spPr>
          <a:xfrm>
            <a:off x="3351700" y="5561155"/>
            <a:ext cx="1837020" cy="805162"/>
          </a:xfrm>
          <a:prstGeom prst="arc">
            <a:avLst>
              <a:gd name="adj1" fmla="val 14727112"/>
              <a:gd name="adj2" fmla="val 1468546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Arc 7"/>
          <p:cNvSpPr/>
          <p:nvPr/>
        </p:nvSpPr>
        <p:spPr>
          <a:xfrm>
            <a:off x="3179085" y="4291454"/>
            <a:ext cx="1837020" cy="805162"/>
          </a:xfrm>
          <a:prstGeom prst="arc">
            <a:avLst>
              <a:gd name="adj1" fmla="val 15875620"/>
              <a:gd name="adj2" fmla="val 15866687"/>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2" y="1223659"/>
            <a:ext cx="9154472" cy="2980526"/>
          </a:xfrm>
          <a:prstGeom prst="rect">
            <a:avLst/>
          </a:prstGeom>
        </p:spPr>
      </p:pic>
      <p:sp>
        <p:nvSpPr>
          <p:cNvPr id="11" name="Footer Placeholder 10">
            <a:extLst>
              <a:ext uri="{FF2B5EF4-FFF2-40B4-BE49-F238E27FC236}">
                <a16:creationId xmlns:a16="http://schemas.microsoft.com/office/drawing/2014/main" id="{9CF520B8-37E0-FA43-B240-02ACF25D6F92}"/>
              </a:ext>
            </a:extLst>
          </p:cNvPr>
          <p:cNvSpPr>
            <a:spLocks noGrp="1"/>
          </p:cNvSpPr>
          <p:nvPr>
            <p:ph type="ftr" sz="quarter" idx="11"/>
          </p:nvPr>
        </p:nvSpPr>
        <p:spPr>
          <a:xfrm>
            <a:off x="3166257" y="6587921"/>
            <a:ext cx="2811486" cy="278552"/>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extLst>
      <p:ext uri="{BB962C8B-B14F-4D97-AF65-F5344CB8AC3E}">
        <p14:creationId xmlns:p14="http://schemas.microsoft.com/office/powerpoint/2010/main" val="40733565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08 at 2.26.56 PM.png"/>
          <p:cNvPicPr>
            <a:picLocks noChangeAspect="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tretch>
            <a:fillRect/>
          </a:stretch>
        </p:blipFill>
        <p:spPr>
          <a:xfrm>
            <a:off x="0" y="1358900"/>
            <a:ext cx="9144000" cy="4122475"/>
          </a:xfrm>
          <a:prstGeom prst="rect">
            <a:avLst/>
          </a:prstGeom>
        </p:spPr>
      </p:pic>
      <p:sp>
        <p:nvSpPr>
          <p:cNvPr id="2" name="Title 1"/>
          <p:cNvSpPr>
            <a:spLocks noGrp="1"/>
          </p:cNvSpPr>
          <p:nvPr>
            <p:ph type="title"/>
          </p:nvPr>
        </p:nvSpPr>
        <p:spPr>
          <a:xfrm>
            <a:off x="-1" y="-14922"/>
            <a:ext cx="9142733" cy="883602"/>
          </a:xfrm>
        </p:spPr>
        <p:txBody>
          <a:bodyPr>
            <a:normAutofit fontScale="90000"/>
          </a:bodyPr>
          <a:lstStyle/>
          <a:p>
            <a:r>
              <a:rPr lang="en-US" dirty="0"/>
              <a:t>Properties of the linear fixed field large energy acceptance lattice for the CBETA project</a:t>
            </a:r>
          </a:p>
        </p:txBody>
      </p:sp>
      <p:sp>
        <p:nvSpPr>
          <p:cNvPr id="5" name="Slide Number Placeholder 4"/>
          <p:cNvSpPr>
            <a:spLocks noGrp="1"/>
          </p:cNvSpPr>
          <p:nvPr>
            <p:ph type="sldNum" sz="quarter" idx="12"/>
          </p:nvPr>
        </p:nvSpPr>
        <p:spPr/>
        <p:txBody>
          <a:bodyPr/>
          <a:lstStyle/>
          <a:p>
            <a:fld id="{1FE97603-2A10-E648-8DE4-4D75A1570B14}" type="slidenum">
              <a:rPr lang="en-US" smtClean="0"/>
              <a:t>12</a:t>
            </a:fld>
            <a:endParaRPr lang="en-US" dirty="0"/>
          </a:p>
        </p:txBody>
      </p:sp>
      <p:cxnSp>
        <p:nvCxnSpPr>
          <p:cNvPr id="15" name="Straight Connector 14"/>
          <p:cNvCxnSpPr/>
          <p:nvPr/>
        </p:nvCxnSpPr>
        <p:spPr>
          <a:xfrm>
            <a:off x="3067212" y="5187640"/>
            <a:ext cx="232743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FD4561AC-38B4-664F-BCD4-8C3FD8E99436}"/>
              </a:ext>
            </a:extLst>
          </p:cNvPr>
          <p:cNvSpPr>
            <a:spLocks noGrp="1"/>
          </p:cNvSpPr>
          <p:nvPr>
            <p:ph type="ftr" sz="quarter" idx="11"/>
          </p:nvPr>
        </p:nvSpPr>
        <p:spPr>
          <a:xfrm>
            <a:off x="3287367" y="6594234"/>
            <a:ext cx="2567996" cy="263766"/>
          </a:xfrm>
        </p:spPr>
        <p:txBody>
          <a:bodyPr/>
          <a:lstStyle/>
          <a:p>
            <a:r>
              <a:rPr lang="en-US"/>
              <a:t>Dejan Trbojevic, FFA'20 Vancouver </a:t>
            </a:r>
            <a:endParaRPr lang="en-US" dirty="0"/>
          </a:p>
        </p:txBody>
      </p:sp>
    </p:spTree>
    <p:extLst>
      <p:ext uri="{BB962C8B-B14F-4D97-AF65-F5344CB8AC3E}">
        <p14:creationId xmlns:p14="http://schemas.microsoft.com/office/powerpoint/2010/main" val="796663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922"/>
            <a:ext cx="9142733" cy="883602"/>
          </a:xfrm>
        </p:spPr>
        <p:txBody>
          <a:bodyPr>
            <a:normAutofit/>
          </a:bodyPr>
          <a:lstStyle/>
          <a:p>
            <a:r>
              <a:rPr lang="en-US" dirty="0"/>
              <a:t>CBETA</a:t>
            </a:r>
          </a:p>
        </p:txBody>
      </p:sp>
      <p:sp>
        <p:nvSpPr>
          <p:cNvPr id="5" name="Slide Number Placeholder 4"/>
          <p:cNvSpPr>
            <a:spLocks noGrp="1"/>
          </p:cNvSpPr>
          <p:nvPr>
            <p:ph type="sldNum" sz="quarter" idx="12"/>
          </p:nvPr>
        </p:nvSpPr>
        <p:spPr/>
        <p:txBody>
          <a:bodyPr/>
          <a:lstStyle/>
          <a:p>
            <a:fld id="{1FE97603-2A10-E648-8DE4-4D75A1570B14}" type="slidenum">
              <a:rPr lang="en-US" smtClean="0"/>
              <a:t>13</a:t>
            </a:fld>
            <a:endParaRPr lang="en-US" dirty="0"/>
          </a:p>
        </p:txBody>
      </p:sp>
      <p:cxnSp>
        <p:nvCxnSpPr>
          <p:cNvPr id="15" name="Straight Connector 14"/>
          <p:cNvCxnSpPr/>
          <p:nvPr/>
        </p:nvCxnSpPr>
        <p:spPr>
          <a:xfrm>
            <a:off x="3067212" y="5187640"/>
            <a:ext cx="232743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FD4561AC-38B4-664F-BCD4-8C3FD8E99436}"/>
              </a:ext>
            </a:extLst>
          </p:cNvPr>
          <p:cNvSpPr>
            <a:spLocks noGrp="1"/>
          </p:cNvSpPr>
          <p:nvPr>
            <p:ph type="ftr" sz="quarter" idx="11"/>
          </p:nvPr>
        </p:nvSpPr>
        <p:spPr>
          <a:xfrm>
            <a:off x="3287367" y="6594234"/>
            <a:ext cx="2567996" cy="263766"/>
          </a:xfrm>
        </p:spPr>
        <p:txBody>
          <a:bodyPr/>
          <a:lstStyle/>
          <a:p>
            <a:r>
              <a:rPr lang="en-US"/>
              <a:t>Dejan Trbojevic, FFA'20 Vancouver </a:t>
            </a:r>
            <a:endParaRPr lang="en-US" dirty="0"/>
          </a:p>
        </p:txBody>
      </p:sp>
      <p:pic>
        <p:nvPicPr>
          <p:cNvPr id="7" name="Picture 6">
            <a:extLst>
              <a:ext uri="{FF2B5EF4-FFF2-40B4-BE49-F238E27FC236}">
                <a16:creationId xmlns:a16="http://schemas.microsoft.com/office/drawing/2014/main" id="{A45CB3FE-3FCB-DE4F-84E0-46F8BFFAE483}"/>
              </a:ext>
            </a:extLst>
          </p:cNvPr>
          <p:cNvPicPr>
            <a:picLocks noChangeAspect="1"/>
          </p:cNvPicPr>
          <p:nvPr/>
        </p:nvPicPr>
        <p:blipFill>
          <a:blip r:embed="rId2"/>
          <a:stretch>
            <a:fillRect/>
          </a:stretch>
        </p:blipFill>
        <p:spPr>
          <a:xfrm>
            <a:off x="1498060" y="625067"/>
            <a:ext cx="6374572" cy="5814644"/>
          </a:xfrm>
          <a:prstGeom prst="rect">
            <a:avLst/>
          </a:prstGeom>
        </p:spPr>
      </p:pic>
    </p:spTree>
    <p:extLst>
      <p:ext uri="{BB962C8B-B14F-4D97-AF65-F5344CB8AC3E}">
        <p14:creationId xmlns:p14="http://schemas.microsoft.com/office/powerpoint/2010/main" val="36941461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C27C-4A8A-6E47-B685-FC67C81044FD}"/>
              </a:ext>
            </a:extLst>
          </p:cNvPr>
          <p:cNvSpPr>
            <a:spLocks noGrp="1"/>
          </p:cNvSpPr>
          <p:nvPr>
            <p:ph type="title"/>
          </p:nvPr>
        </p:nvSpPr>
        <p:spPr/>
        <p:txBody>
          <a:bodyPr/>
          <a:lstStyle/>
          <a:p>
            <a:r>
              <a:rPr lang="en-US" dirty="0"/>
              <a:t>CBETA girder and Superb Quality Permanent Magnets</a:t>
            </a:r>
          </a:p>
        </p:txBody>
      </p:sp>
      <p:sp>
        <p:nvSpPr>
          <p:cNvPr id="4" name="Slide Number Placeholder 3">
            <a:extLst>
              <a:ext uri="{FF2B5EF4-FFF2-40B4-BE49-F238E27FC236}">
                <a16:creationId xmlns:a16="http://schemas.microsoft.com/office/drawing/2014/main" id="{0CAFDA5B-4B93-F84B-AF96-3A58EBCFF7D1}"/>
              </a:ext>
            </a:extLst>
          </p:cNvPr>
          <p:cNvSpPr>
            <a:spLocks noGrp="1"/>
          </p:cNvSpPr>
          <p:nvPr>
            <p:ph type="sldNum" sz="quarter" idx="12"/>
          </p:nvPr>
        </p:nvSpPr>
        <p:spPr/>
        <p:txBody>
          <a:bodyPr/>
          <a:lstStyle/>
          <a:p>
            <a:fld id="{1FE97603-2A10-E648-8DE4-4D75A1570B14}" type="slidenum">
              <a:rPr lang="en-US" smtClean="0"/>
              <a:t>14</a:t>
            </a:fld>
            <a:endParaRPr lang="en-US" dirty="0"/>
          </a:p>
        </p:txBody>
      </p:sp>
      <p:pic>
        <p:nvPicPr>
          <p:cNvPr id="6" name="Picture 5">
            <a:extLst>
              <a:ext uri="{FF2B5EF4-FFF2-40B4-BE49-F238E27FC236}">
                <a16:creationId xmlns:a16="http://schemas.microsoft.com/office/drawing/2014/main" id="{67475D18-2323-9A4C-A497-B22017F68E15}"/>
              </a:ext>
            </a:extLst>
          </p:cNvPr>
          <p:cNvPicPr>
            <a:picLocks noChangeAspect="1"/>
          </p:cNvPicPr>
          <p:nvPr/>
        </p:nvPicPr>
        <p:blipFill>
          <a:blip r:embed="rId2"/>
          <a:stretch>
            <a:fillRect/>
          </a:stretch>
        </p:blipFill>
        <p:spPr>
          <a:xfrm>
            <a:off x="567532" y="559937"/>
            <a:ext cx="8007666" cy="6005750"/>
          </a:xfrm>
          <a:prstGeom prst="rect">
            <a:avLst/>
          </a:prstGeom>
        </p:spPr>
      </p:pic>
      <p:grpSp>
        <p:nvGrpSpPr>
          <p:cNvPr id="18" name="Group 17">
            <a:extLst>
              <a:ext uri="{FF2B5EF4-FFF2-40B4-BE49-F238E27FC236}">
                <a16:creationId xmlns:a16="http://schemas.microsoft.com/office/drawing/2014/main" id="{3119FA47-89CC-644D-9964-FA68CB973588}"/>
              </a:ext>
            </a:extLst>
          </p:cNvPr>
          <p:cNvGrpSpPr/>
          <p:nvPr/>
        </p:nvGrpSpPr>
        <p:grpSpPr>
          <a:xfrm>
            <a:off x="112806" y="548931"/>
            <a:ext cx="8510034" cy="6005750"/>
            <a:chOff x="112806" y="548931"/>
            <a:chExt cx="8510034" cy="6005750"/>
          </a:xfrm>
        </p:grpSpPr>
        <p:pic>
          <p:nvPicPr>
            <p:cNvPr id="14" name="Picture 13">
              <a:extLst>
                <a:ext uri="{FF2B5EF4-FFF2-40B4-BE49-F238E27FC236}">
                  <a16:creationId xmlns:a16="http://schemas.microsoft.com/office/drawing/2014/main" id="{E1058E96-0F12-F246-9437-64A65282BBA5}"/>
                </a:ext>
              </a:extLst>
            </p:cNvPr>
            <p:cNvPicPr>
              <a:picLocks noChangeAspect="1"/>
            </p:cNvPicPr>
            <p:nvPr/>
          </p:nvPicPr>
          <p:blipFill>
            <a:blip r:embed="rId3"/>
            <a:stretch>
              <a:fillRect/>
            </a:stretch>
          </p:blipFill>
          <p:spPr>
            <a:xfrm>
              <a:off x="112806" y="556929"/>
              <a:ext cx="4913999" cy="5997752"/>
            </a:xfrm>
            <a:prstGeom prst="rect">
              <a:avLst/>
            </a:prstGeom>
          </p:spPr>
        </p:pic>
        <p:pic>
          <p:nvPicPr>
            <p:cNvPr id="17" name="Picture 16" descr="IMAG1847.jpg">
              <a:extLst>
                <a:ext uri="{FF2B5EF4-FFF2-40B4-BE49-F238E27FC236}">
                  <a16:creationId xmlns:a16="http://schemas.microsoft.com/office/drawing/2014/main" id="{4DEC76FD-90F4-3149-9A96-385D7CEAE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805" y="548931"/>
              <a:ext cx="3596035" cy="6005750"/>
            </a:xfrm>
            <a:prstGeom prst="rect">
              <a:avLst/>
            </a:prstGeom>
          </p:spPr>
        </p:pic>
      </p:grpSp>
      <p:sp>
        <p:nvSpPr>
          <p:cNvPr id="5" name="Footer Placeholder 4">
            <a:extLst>
              <a:ext uri="{FF2B5EF4-FFF2-40B4-BE49-F238E27FC236}">
                <a16:creationId xmlns:a16="http://schemas.microsoft.com/office/drawing/2014/main" id="{4589C09C-D384-F945-8A52-F751831F1D23}"/>
              </a:ext>
            </a:extLst>
          </p:cNvPr>
          <p:cNvSpPr>
            <a:spLocks noGrp="1"/>
          </p:cNvSpPr>
          <p:nvPr>
            <p:ph type="ftr" sz="quarter" idx="11"/>
          </p:nvPr>
        </p:nvSpPr>
        <p:spPr>
          <a:xfrm>
            <a:off x="3207960" y="6607826"/>
            <a:ext cx="2728080" cy="259294"/>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extLst>
      <p:ext uri="{BB962C8B-B14F-4D97-AF65-F5344CB8AC3E}">
        <p14:creationId xmlns:p14="http://schemas.microsoft.com/office/powerpoint/2010/main" val="31174949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9"/>
            <a:ext cx="9142413" cy="1092201"/>
          </a:xfrm>
        </p:spPr>
        <p:txBody>
          <a:bodyPr/>
          <a:lstStyle/>
          <a:p>
            <a:r>
              <a:rPr lang="en-US" dirty="0"/>
              <a:t>Adiabatic transition from the arc to the straight with expanding the transition cell lengths (Scott Berg) </a:t>
            </a:r>
          </a:p>
        </p:txBody>
      </p:sp>
      <p:sp>
        <p:nvSpPr>
          <p:cNvPr id="5" name="Slide Number Placeholder 4"/>
          <p:cNvSpPr>
            <a:spLocks noGrp="1"/>
          </p:cNvSpPr>
          <p:nvPr>
            <p:ph type="sldNum" sz="quarter" idx="12"/>
          </p:nvPr>
        </p:nvSpPr>
        <p:spPr/>
        <p:txBody>
          <a:bodyPr/>
          <a:lstStyle/>
          <a:p>
            <a:pPr>
              <a:defRPr/>
            </a:pPr>
            <a:fld id="{4403D940-D91E-3D4D-8066-AFF1F68FACC0}" type="slidenum">
              <a:rPr lang="en-US" smtClean="0"/>
              <a:pPr>
                <a:defRPr/>
              </a:pPr>
              <a:t>15</a:t>
            </a:fld>
            <a:endParaRPr lang="en-US" dirty="0"/>
          </a:p>
        </p:txBody>
      </p:sp>
      <p:sp>
        <p:nvSpPr>
          <p:cNvPr id="3" name="Footer Placeholder 2">
            <a:extLst>
              <a:ext uri="{FF2B5EF4-FFF2-40B4-BE49-F238E27FC236}">
                <a16:creationId xmlns:a16="http://schemas.microsoft.com/office/drawing/2014/main" id="{3A0CE5C3-2E28-FE4F-ACEF-11A4FC020F57}"/>
              </a:ext>
            </a:extLst>
          </p:cNvPr>
          <p:cNvSpPr>
            <a:spLocks noGrp="1"/>
          </p:cNvSpPr>
          <p:nvPr>
            <p:ph type="ftr" sz="quarter" idx="11"/>
          </p:nvPr>
        </p:nvSpPr>
        <p:spPr>
          <a:xfrm>
            <a:off x="3271069" y="6578148"/>
            <a:ext cx="2567996" cy="275641"/>
          </a:xfrm>
        </p:spPr>
        <p:txBody>
          <a:bodyPr/>
          <a:lstStyle/>
          <a:p>
            <a:r>
              <a:rPr lang="en-US"/>
              <a:t>Dejan Trbojevic, FFA'20 Vancouver </a:t>
            </a:r>
            <a:endParaRPr lang="en-US" dirty="0"/>
          </a:p>
        </p:txBody>
      </p:sp>
      <p:pic>
        <p:nvPicPr>
          <p:cNvPr id="10" name="Picture 9">
            <a:extLst>
              <a:ext uri="{FF2B5EF4-FFF2-40B4-BE49-F238E27FC236}">
                <a16:creationId xmlns:a16="http://schemas.microsoft.com/office/drawing/2014/main" id="{D2646F2B-1758-A94C-ACB5-12CC4692569F}"/>
              </a:ext>
            </a:extLst>
          </p:cNvPr>
          <p:cNvPicPr>
            <a:picLocks noChangeAspect="1"/>
          </p:cNvPicPr>
          <p:nvPr/>
        </p:nvPicPr>
        <p:blipFill>
          <a:blip r:embed="rId2"/>
          <a:stretch>
            <a:fillRect/>
          </a:stretch>
        </p:blipFill>
        <p:spPr>
          <a:xfrm>
            <a:off x="-16933" y="1077912"/>
            <a:ext cx="9144000" cy="5273925"/>
          </a:xfrm>
          <a:prstGeom prst="rect">
            <a:avLst/>
          </a:prstGeom>
        </p:spPr>
      </p:pic>
    </p:spTree>
    <p:extLst>
      <p:ext uri="{BB962C8B-B14F-4D97-AF65-F5344CB8AC3E}">
        <p14:creationId xmlns:p14="http://schemas.microsoft.com/office/powerpoint/2010/main" val="173254129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1533"/>
            <a:ext cx="8229600" cy="609899"/>
          </a:xfrm>
        </p:spPr>
        <p:txBody>
          <a:bodyPr>
            <a:normAutofit/>
          </a:bodyPr>
          <a:lstStyle/>
          <a:p>
            <a:r>
              <a:rPr lang="en-US" sz="2400" dirty="0"/>
              <a:t>Merging of the orbits at the CBETA project</a:t>
            </a:r>
          </a:p>
        </p:txBody>
      </p:sp>
      <p:sp>
        <p:nvSpPr>
          <p:cNvPr id="4" name="Footer Placeholder 3"/>
          <p:cNvSpPr>
            <a:spLocks noGrp="1"/>
          </p:cNvSpPr>
          <p:nvPr>
            <p:ph type="ftr" sz="quarter" idx="11"/>
          </p:nvPr>
        </p:nvSpPr>
        <p:spPr>
          <a:xfrm>
            <a:off x="2284896" y="6603203"/>
            <a:ext cx="4525700" cy="281307"/>
          </a:xfrm>
        </p:spPr>
        <p:txBody>
          <a:bodyPr/>
          <a:lstStyle/>
          <a:p>
            <a:r>
              <a:rPr lang="en-US"/>
              <a:t>Dejan Trbojevic, FFA'20 Vancouver </a:t>
            </a:r>
            <a:endParaRPr lang="en-US" dirty="0"/>
          </a:p>
        </p:txBody>
      </p:sp>
      <p:sp>
        <p:nvSpPr>
          <p:cNvPr id="5" name="Slide Number Placeholder 4"/>
          <p:cNvSpPr>
            <a:spLocks noGrp="1"/>
          </p:cNvSpPr>
          <p:nvPr>
            <p:ph type="sldNum" sz="quarter" idx="12"/>
          </p:nvPr>
        </p:nvSpPr>
        <p:spPr>
          <a:xfrm>
            <a:off x="8248072" y="6576693"/>
            <a:ext cx="905826" cy="278552"/>
          </a:xfrm>
        </p:spPr>
        <p:txBody>
          <a:bodyPr/>
          <a:lstStyle/>
          <a:p>
            <a:fld id="{A22D51BC-D578-6941-8C86-C25354AB5214}" type="slidenum">
              <a:rPr lang="en-US" smtClean="0"/>
              <a:pPr/>
              <a:t>16</a:t>
            </a:fld>
            <a:endParaRPr lang="en-US"/>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72000"/>
                    </a14:imgEffect>
                  </a14:imgLayer>
                </a14:imgProps>
              </a:ext>
              <a:ext uri="{28A0092B-C50C-407E-A947-70E740481C1C}">
                <a14:useLocalDpi xmlns:a14="http://schemas.microsoft.com/office/drawing/2010/main" val="0"/>
              </a:ext>
            </a:extLst>
          </a:blip>
          <a:stretch>
            <a:fillRect/>
          </a:stretch>
        </p:blipFill>
        <p:spPr>
          <a:xfrm>
            <a:off x="-20949" y="1253367"/>
            <a:ext cx="9137390" cy="4328290"/>
          </a:xfrm>
          <a:prstGeom prst="rect">
            <a:avLst/>
          </a:prstGeom>
        </p:spPr>
      </p:pic>
      <p:sp>
        <p:nvSpPr>
          <p:cNvPr id="7" name="TextBox 6"/>
          <p:cNvSpPr txBox="1"/>
          <p:nvPr/>
        </p:nvSpPr>
        <p:spPr>
          <a:xfrm>
            <a:off x="2850" y="0"/>
            <a:ext cx="9319154" cy="523220"/>
          </a:xfrm>
          <a:prstGeom prst="rect">
            <a:avLst/>
          </a:prstGeom>
          <a:noFill/>
        </p:spPr>
        <p:txBody>
          <a:bodyPr wrap="none" rtlCol="0">
            <a:spAutoFit/>
          </a:bodyPr>
          <a:lstStyle/>
          <a:p>
            <a:r>
              <a:rPr lang="en-US" sz="2800" dirty="0">
                <a:solidFill>
                  <a:srgbClr val="000090"/>
                </a:solidFill>
                <a:latin typeface="Optima"/>
                <a:cs typeface="Optima"/>
              </a:rPr>
              <a:t>The orbits in the FFA Arc are Adiabatically merged into one</a:t>
            </a:r>
          </a:p>
        </p:txBody>
      </p:sp>
      <p:cxnSp>
        <p:nvCxnSpPr>
          <p:cNvPr id="3" name="Straight Arrow Connector 2"/>
          <p:cNvCxnSpPr/>
          <p:nvPr/>
        </p:nvCxnSpPr>
        <p:spPr>
          <a:xfrm>
            <a:off x="3426410" y="2630002"/>
            <a:ext cx="3080429" cy="1408103"/>
          </a:xfrm>
          <a:prstGeom prst="straightConnector1">
            <a:avLst/>
          </a:prstGeom>
          <a:ln>
            <a:solidFill>
              <a:srgbClr val="00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9" name="Left Brace 8"/>
          <p:cNvSpPr/>
          <p:nvPr/>
        </p:nvSpPr>
        <p:spPr>
          <a:xfrm rot="4621637">
            <a:off x="6316058" y="3201958"/>
            <a:ext cx="431857" cy="2204966"/>
          </a:xfrm>
          <a:prstGeom prst="leftBrace">
            <a:avLst>
              <a:gd name="adj1" fmla="val 50019"/>
              <a:gd name="adj2" fmla="val 49658"/>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 name="Picture 9" descr="ffag.png">
            <a:extLst>
              <a:ext uri="{FF2B5EF4-FFF2-40B4-BE49-F238E27FC236}">
                <a16:creationId xmlns:a16="http://schemas.microsoft.com/office/drawing/2014/main" id="{00E682E3-811D-4B4A-A0F4-13E4A91047A0}"/>
              </a:ext>
            </a:extLst>
          </p:cNvPr>
          <p:cNvPicPr>
            <a:picLocks noChangeAspect="1"/>
          </p:cNvPicPr>
          <p:nvPr/>
        </p:nvPicPr>
        <p:blipFill rotWithShape="1">
          <a:blip r:embed="rId4">
            <a:extLst>
              <a:ext uri="{28A0092B-C50C-407E-A947-70E740481C1C}">
                <a14:useLocalDpi xmlns:a14="http://schemas.microsoft.com/office/drawing/2010/main" val="0"/>
              </a:ext>
            </a:extLst>
          </a:blip>
          <a:srcRect l="11517" t="7399" r="4950" b="3030"/>
          <a:stretch/>
        </p:blipFill>
        <p:spPr>
          <a:xfrm>
            <a:off x="1051204" y="523221"/>
            <a:ext cx="7250551" cy="6020270"/>
          </a:xfrm>
          <a:prstGeom prst="rect">
            <a:avLst/>
          </a:prstGeom>
        </p:spPr>
      </p:pic>
    </p:spTree>
    <p:extLst>
      <p:ext uri="{BB962C8B-B14F-4D97-AF65-F5344CB8AC3E}">
        <p14:creationId xmlns:p14="http://schemas.microsoft.com/office/powerpoint/2010/main" val="299381169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99C8F5-1D81-6045-B1D7-8D1438EF5D02}"/>
              </a:ext>
            </a:extLst>
          </p:cNvPr>
          <p:cNvSpPr txBox="1"/>
          <p:nvPr/>
        </p:nvSpPr>
        <p:spPr>
          <a:xfrm>
            <a:off x="0" y="0"/>
            <a:ext cx="8587544" cy="584775"/>
          </a:xfrm>
          <a:prstGeom prst="rect">
            <a:avLst/>
          </a:prstGeom>
          <a:noFill/>
        </p:spPr>
        <p:txBody>
          <a:bodyPr wrap="none" rtlCol="0">
            <a:spAutoFit/>
          </a:bodyPr>
          <a:lstStyle/>
          <a:p>
            <a:r>
              <a:rPr lang="en-US" sz="3200" dirty="0">
                <a:solidFill>
                  <a:srgbClr val="002060"/>
                </a:solidFill>
                <a:latin typeface="Optima" panose="02000503060000020004" pitchFamily="2" charset="0"/>
              </a:rPr>
              <a:t>Measurements of Orbits in the CBETA FFA Cells</a:t>
            </a:r>
          </a:p>
        </p:txBody>
      </p:sp>
      <p:sp>
        <p:nvSpPr>
          <p:cNvPr id="8" name="Slide Number Placeholder 4">
            <a:extLst>
              <a:ext uri="{FF2B5EF4-FFF2-40B4-BE49-F238E27FC236}">
                <a16:creationId xmlns:a16="http://schemas.microsoft.com/office/drawing/2014/main" id="{B2CBE753-0B95-5047-98FD-2A8D9AB8FF79}"/>
              </a:ext>
            </a:extLst>
          </p:cNvPr>
          <p:cNvSpPr txBox="1">
            <a:spLocks/>
          </p:cNvSpPr>
          <p:nvPr/>
        </p:nvSpPr>
        <p:spPr>
          <a:xfrm>
            <a:off x="8240547" y="6576693"/>
            <a:ext cx="905826" cy="27855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4403D940-D91E-3D4D-8066-AFF1F68FACC0}" type="slidenum">
              <a:rPr lang="en-US" sz="1200" smtClean="0">
                <a:latin typeface="Optima" panose="02000503060000020004" pitchFamily="2" charset="0"/>
              </a:rPr>
              <a:pPr algn="r">
                <a:defRPr/>
              </a:pPr>
              <a:t>17</a:t>
            </a:fld>
            <a:endParaRPr lang="en-US" sz="1200" dirty="0">
              <a:latin typeface="Optima" panose="02000503060000020004" pitchFamily="2" charset="0"/>
            </a:endParaRPr>
          </a:p>
        </p:txBody>
      </p:sp>
      <p:pic>
        <p:nvPicPr>
          <p:cNvPr id="4" name="Picture 3">
            <a:extLst>
              <a:ext uri="{FF2B5EF4-FFF2-40B4-BE49-F238E27FC236}">
                <a16:creationId xmlns:a16="http://schemas.microsoft.com/office/drawing/2014/main" id="{9EA806A3-FB8F-8448-AEE9-30F38EE22B55}"/>
              </a:ext>
            </a:extLst>
          </p:cNvPr>
          <p:cNvPicPr>
            <a:picLocks noChangeAspect="1"/>
          </p:cNvPicPr>
          <p:nvPr/>
        </p:nvPicPr>
        <p:blipFill>
          <a:blip r:embed="rId2"/>
          <a:stretch>
            <a:fillRect/>
          </a:stretch>
        </p:blipFill>
        <p:spPr>
          <a:xfrm>
            <a:off x="970510" y="584774"/>
            <a:ext cx="6744170" cy="5790625"/>
          </a:xfrm>
          <a:prstGeom prst="rect">
            <a:avLst/>
          </a:prstGeom>
        </p:spPr>
      </p:pic>
      <p:sp>
        <p:nvSpPr>
          <p:cNvPr id="10" name="Footer Placeholder 1">
            <a:extLst>
              <a:ext uri="{FF2B5EF4-FFF2-40B4-BE49-F238E27FC236}">
                <a16:creationId xmlns:a16="http://schemas.microsoft.com/office/drawing/2014/main" id="{F57F90B7-3AFA-7B4D-B9B8-A63F1A660E5F}"/>
              </a:ext>
            </a:extLst>
          </p:cNvPr>
          <p:cNvSpPr txBox="1">
            <a:spLocks/>
          </p:cNvSpPr>
          <p:nvPr/>
        </p:nvSpPr>
        <p:spPr>
          <a:xfrm>
            <a:off x="3422152" y="6571529"/>
            <a:ext cx="2420507" cy="2970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002060"/>
                </a:solidFill>
                <a:latin typeface="Optima" panose="02000503060000020004" pitchFamily="2" charset="0"/>
              </a:rPr>
              <a:t>Dejan</a:t>
            </a:r>
            <a:r>
              <a:rPr lang="en-US" sz="1200" dirty="0">
                <a:solidFill>
                  <a:srgbClr val="002060"/>
                </a:solidFill>
              </a:rPr>
              <a:t> Trbojevic, FFA'20 Vancouver</a:t>
            </a:r>
          </a:p>
        </p:txBody>
      </p:sp>
    </p:spTree>
    <p:extLst>
      <p:ext uri="{BB962C8B-B14F-4D97-AF65-F5344CB8AC3E}">
        <p14:creationId xmlns:p14="http://schemas.microsoft.com/office/powerpoint/2010/main" val="35005368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2-20 at 4.50.56 PM.png">
            <a:extLst>
              <a:ext uri="{FF2B5EF4-FFF2-40B4-BE49-F238E27FC236}">
                <a16:creationId xmlns:a16="http://schemas.microsoft.com/office/drawing/2014/main" id="{641C2F7A-FCA7-D34B-BEB3-388402F01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83" y="847568"/>
            <a:ext cx="8536917" cy="5649980"/>
          </a:xfrm>
          <a:prstGeom prst="rect">
            <a:avLst/>
          </a:prstGeom>
        </p:spPr>
      </p:pic>
      <p:sp>
        <p:nvSpPr>
          <p:cNvPr id="4" name="TextBox 3">
            <a:extLst>
              <a:ext uri="{FF2B5EF4-FFF2-40B4-BE49-F238E27FC236}">
                <a16:creationId xmlns:a16="http://schemas.microsoft.com/office/drawing/2014/main" id="{F5B79E4D-BAF0-0243-9411-727C132A22B9}"/>
              </a:ext>
            </a:extLst>
          </p:cNvPr>
          <p:cNvSpPr txBox="1"/>
          <p:nvPr/>
        </p:nvSpPr>
        <p:spPr>
          <a:xfrm>
            <a:off x="-11742" y="16570"/>
            <a:ext cx="9155741" cy="830997"/>
          </a:xfrm>
          <a:prstGeom prst="rect">
            <a:avLst/>
          </a:prstGeom>
          <a:solidFill>
            <a:srgbClr val="FFFFFF"/>
          </a:solidFill>
        </p:spPr>
        <p:txBody>
          <a:bodyPr wrap="square" rtlCol="0">
            <a:spAutoFit/>
          </a:bodyPr>
          <a:lstStyle/>
          <a:p>
            <a:pPr algn="ctr"/>
            <a:r>
              <a:rPr lang="en-US" sz="2400" dirty="0">
                <a:solidFill>
                  <a:srgbClr val="000090"/>
                </a:solidFill>
                <a:latin typeface="Optima" panose="02000503060000020004" pitchFamily="2" charset="0"/>
              </a:rPr>
              <a:t> Path length and time of fight </a:t>
            </a:r>
          </a:p>
          <a:p>
            <a:pPr algn="ctr"/>
            <a:r>
              <a:rPr lang="en-US" sz="2400" dirty="0">
                <a:solidFill>
                  <a:srgbClr val="000090"/>
                </a:solidFill>
                <a:latin typeface="Optima" panose="02000503060000020004" pitchFamily="2" charset="0"/>
              </a:rPr>
              <a:t>in the CBETA arc cell as a function of energy.</a:t>
            </a:r>
          </a:p>
        </p:txBody>
      </p:sp>
      <p:sp>
        <p:nvSpPr>
          <p:cNvPr id="6" name="Slide Number Placeholder 4">
            <a:extLst>
              <a:ext uri="{FF2B5EF4-FFF2-40B4-BE49-F238E27FC236}">
                <a16:creationId xmlns:a16="http://schemas.microsoft.com/office/drawing/2014/main" id="{C5168936-1B40-144A-949E-63F5809220CB}"/>
              </a:ext>
            </a:extLst>
          </p:cNvPr>
          <p:cNvSpPr txBox="1">
            <a:spLocks/>
          </p:cNvSpPr>
          <p:nvPr/>
        </p:nvSpPr>
        <p:spPr>
          <a:xfrm>
            <a:off x="8230819" y="6576693"/>
            <a:ext cx="905826" cy="27855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22D51BC-D578-6941-8C86-C25354AB5214}" type="slidenum">
              <a:rPr lang="en-US" sz="1200" smtClean="0">
                <a:solidFill>
                  <a:srgbClr val="2424B9"/>
                </a:solidFill>
                <a:latin typeface="Optima" panose="02000503060000020004" pitchFamily="2" charset="0"/>
              </a:rPr>
              <a:pPr algn="r"/>
              <a:t>18</a:t>
            </a:fld>
            <a:endParaRPr lang="en-US" sz="1200" dirty="0">
              <a:solidFill>
                <a:srgbClr val="2424B9"/>
              </a:solidFill>
              <a:latin typeface="Optima" panose="02000503060000020004" pitchFamily="2" charset="0"/>
            </a:endParaRPr>
          </a:p>
        </p:txBody>
      </p:sp>
      <p:cxnSp>
        <p:nvCxnSpPr>
          <p:cNvPr id="7" name="Straight Connector 6">
            <a:extLst>
              <a:ext uri="{FF2B5EF4-FFF2-40B4-BE49-F238E27FC236}">
                <a16:creationId xmlns:a16="http://schemas.microsoft.com/office/drawing/2014/main" id="{89C9716F-5326-124D-A838-63EE02818C02}"/>
              </a:ext>
            </a:extLst>
          </p:cNvPr>
          <p:cNvCxnSpPr>
            <a:cxnSpLocks/>
          </p:cNvCxnSpPr>
          <p:nvPr/>
        </p:nvCxnSpPr>
        <p:spPr>
          <a:xfrm>
            <a:off x="558800" y="5110480"/>
            <a:ext cx="4480560" cy="0"/>
          </a:xfrm>
          <a:prstGeom prst="line">
            <a:avLst/>
          </a:prstGeom>
          <a:ln w="952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3CCDC48-2278-C345-9979-ABE6CEB4EFF1}"/>
              </a:ext>
            </a:extLst>
          </p:cNvPr>
          <p:cNvCxnSpPr>
            <a:cxnSpLocks/>
          </p:cNvCxnSpPr>
          <p:nvPr/>
        </p:nvCxnSpPr>
        <p:spPr>
          <a:xfrm>
            <a:off x="463826" y="1247471"/>
            <a:ext cx="6419385" cy="0"/>
          </a:xfrm>
          <a:prstGeom prst="line">
            <a:avLst/>
          </a:prstGeom>
          <a:ln w="952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F6A3314-5D76-AC4D-B744-86266C862167}"/>
              </a:ext>
            </a:extLst>
          </p:cNvPr>
          <p:cNvCxnSpPr>
            <a:cxnSpLocks/>
          </p:cNvCxnSpPr>
          <p:nvPr/>
        </p:nvCxnSpPr>
        <p:spPr>
          <a:xfrm>
            <a:off x="943113" y="1247471"/>
            <a:ext cx="0" cy="3863009"/>
          </a:xfrm>
          <a:prstGeom prst="line">
            <a:avLst/>
          </a:prstGeom>
          <a:ln w="9525">
            <a:solidFill>
              <a:srgbClr val="FF0000"/>
            </a:solidFill>
            <a:headEnd type="arrow" w="lg" len="lg"/>
            <a:tailEnd type="arrow"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DB681B7-4500-6F4F-B68B-1FC576392141}"/>
              </a:ext>
            </a:extLst>
          </p:cNvPr>
          <p:cNvSpPr txBox="1"/>
          <p:nvPr/>
        </p:nvSpPr>
        <p:spPr>
          <a:xfrm rot="16200000">
            <a:off x="243666" y="2994308"/>
            <a:ext cx="898003" cy="369332"/>
          </a:xfrm>
          <a:prstGeom prst="rect">
            <a:avLst/>
          </a:prstGeom>
          <a:noFill/>
        </p:spPr>
        <p:txBody>
          <a:bodyPr wrap="none" rtlCol="0">
            <a:spAutoFit/>
          </a:bodyPr>
          <a:lstStyle/>
          <a:p>
            <a:r>
              <a:rPr lang="en-US" dirty="0"/>
              <a:t>3.5 mm</a:t>
            </a:r>
          </a:p>
        </p:txBody>
      </p:sp>
      <p:sp>
        <p:nvSpPr>
          <p:cNvPr id="10" name="Footer Placeholder 1">
            <a:extLst>
              <a:ext uri="{FF2B5EF4-FFF2-40B4-BE49-F238E27FC236}">
                <a16:creationId xmlns:a16="http://schemas.microsoft.com/office/drawing/2014/main" id="{3C907445-63A8-8F4A-BBA8-AE3D26E2A99F}"/>
              </a:ext>
            </a:extLst>
          </p:cNvPr>
          <p:cNvSpPr txBox="1">
            <a:spLocks/>
          </p:cNvSpPr>
          <p:nvPr/>
        </p:nvSpPr>
        <p:spPr>
          <a:xfrm>
            <a:off x="3422152" y="6571529"/>
            <a:ext cx="2515509" cy="2970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002060"/>
                </a:solidFill>
                <a:latin typeface="Optima" panose="02000503060000020004" pitchFamily="2" charset="0"/>
              </a:rPr>
              <a:t>Dejan Trbojevic, FFA'20 Vancouver</a:t>
            </a:r>
          </a:p>
        </p:txBody>
      </p:sp>
    </p:spTree>
    <p:extLst>
      <p:ext uri="{BB962C8B-B14F-4D97-AF65-F5344CB8AC3E}">
        <p14:creationId xmlns:p14="http://schemas.microsoft.com/office/powerpoint/2010/main" val="110206714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C10F-C923-204E-8F99-D461D249C225}"/>
              </a:ext>
            </a:extLst>
          </p:cNvPr>
          <p:cNvSpPr>
            <a:spLocks noGrp="1"/>
          </p:cNvSpPr>
          <p:nvPr>
            <p:ph type="title"/>
          </p:nvPr>
        </p:nvSpPr>
        <p:spPr>
          <a:xfrm>
            <a:off x="-1" y="-14922"/>
            <a:ext cx="9142733" cy="990868"/>
          </a:xfrm>
        </p:spPr>
        <p:txBody>
          <a:bodyPr>
            <a:normAutofit fontScale="90000"/>
          </a:bodyPr>
          <a:lstStyle/>
          <a:p>
            <a:r>
              <a:rPr lang="en-US" dirty="0"/>
              <a:t>Built and successfully tested Halbach type of magnet </a:t>
            </a:r>
            <a:br>
              <a:rPr lang="en-US" dirty="0"/>
            </a:br>
            <a:r>
              <a:rPr lang="en-US" dirty="0"/>
              <a:t>with a horizontal gap for the eRHIC ERL type of solution</a:t>
            </a:r>
          </a:p>
        </p:txBody>
      </p:sp>
      <p:sp>
        <p:nvSpPr>
          <p:cNvPr id="5" name="Slide Number Placeholder 4">
            <a:extLst>
              <a:ext uri="{FF2B5EF4-FFF2-40B4-BE49-F238E27FC236}">
                <a16:creationId xmlns:a16="http://schemas.microsoft.com/office/drawing/2014/main" id="{2B889B99-8FD0-0542-9538-8CB7DD4D87C7}"/>
              </a:ext>
            </a:extLst>
          </p:cNvPr>
          <p:cNvSpPr>
            <a:spLocks noGrp="1"/>
          </p:cNvSpPr>
          <p:nvPr>
            <p:ph type="sldNum" sz="quarter" idx="12"/>
          </p:nvPr>
        </p:nvSpPr>
        <p:spPr/>
        <p:txBody>
          <a:bodyPr/>
          <a:lstStyle/>
          <a:p>
            <a:fld id="{1FE97603-2A10-E648-8DE4-4D75A1570B14}" type="slidenum">
              <a:rPr lang="en-US" smtClean="0"/>
              <a:t>19</a:t>
            </a:fld>
            <a:endParaRPr lang="en-US" dirty="0"/>
          </a:p>
        </p:txBody>
      </p:sp>
      <p:pic>
        <p:nvPicPr>
          <p:cNvPr id="6" name="Picture 5">
            <a:extLst>
              <a:ext uri="{FF2B5EF4-FFF2-40B4-BE49-F238E27FC236}">
                <a16:creationId xmlns:a16="http://schemas.microsoft.com/office/drawing/2014/main" id="{27405A1A-A2DC-D647-8DA8-915B89E9909E}"/>
              </a:ext>
            </a:extLst>
          </p:cNvPr>
          <p:cNvPicPr>
            <a:picLocks noChangeAspect="1"/>
          </p:cNvPicPr>
          <p:nvPr/>
        </p:nvPicPr>
        <p:blipFill>
          <a:blip r:embed="rId2"/>
          <a:stretch>
            <a:fillRect/>
          </a:stretch>
        </p:blipFill>
        <p:spPr>
          <a:xfrm>
            <a:off x="2005836" y="1341950"/>
            <a:ext cx="6032500" cy="4533900"/>
          </a:xfrm>
          <a:prstGeom prst="rect">
            <a:avLst/>
          </a:prstGeom>
        </p:spPr>
      </p:pic>
      <p:sp>
        <p:nvSpPr>
          <p:cNvPr id="3" name="Footer Placeholder 2">
            <a:extLst>
              <a:ext uri="{FF2B5EF4-FFF2-40B4-BE49-F238E27FC236}">
                <a16:creationId xmlns:a16="http://schemas.microsoft.com/office/drawing/2014/main" id="{7BF66368-4255-5F46-8D76-318166ABE1BB}"/>
              </a:ext>
            </a:extLst>
          </p:cNvPr>
          <p:cNvSpPr>
            <a:spLocks noGrp="1"/>
          </p:cNvSpPr>
          <p:nvPr>
            <p:ph type="ftr" sz="quarter" idx="11"/>
          </p:nvPr>
        </p:nvSpPr>
        <p:spPr>
          <a:xfrm>
            <a:off x="3181866" y="6573939"/>
            <a:ext cx="2780267"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177526293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18E31B-3367-C64B-A95B-3E333E1DE71B}"/>
              </a:ext>
            </a:extLst>
          </p:cNvPr>
          <p:cNvSpPr>
            <a:spLocks noGrp="1"/>
          </p:cNvSpPr>
          <p:nvPr>
            <p:ph type="ftr" sz="quarter" idx="11"/>
          </p:nvPr>
        </p:nvSpPr>
        <p:spPr>
          <a:xfrm>
            <a:off x="3287804" y="6588260"/>
            <a:ext cx="2568392" cy="281306"/>
          </a:xfrm>
        </p:spPr>
        <p:txBody>
          <a:bodyPr/>
          <a:lstStyle/>
          <a:p>
            <a:r>
              <a:rPr lang="en-US" dirty="0"/>
              <a:t>Dejan Trbojevic, FFA'20 Vancouver </a:t>
            </a:r>
          </a:p>
        </p:txBody>
      </p:sp>
      <p:sp>
        <p:nvSpPr>
          <p:cNvPr id="5" name="Slide Number Placeholder 4">
            <a:extLst>
              <a:ext uri="{FF2B5EF4-FFF2-40B4-BE49-F238E27FC236}">
                <a16:creationId xmlns:a16="http://schemas.microsoft.com/office/drawing/2014/main" id="{0E15030D-F815-CF4D-92A3-08B580B8E95D}"/>
              </a:ext>
            </a:extLst>
          </p:cNvPr>
          <p:cNvSpPr>
            <a:spLocks noGrp="1"/>
          </p:cNvSpPr>
          <p:nvPr>
            <p:ph type="sldNum" sz="quarter" idx="12"/>
          </p:nvPr>
        </p:nvSpPr>
        <p:spPr/>
        <p:txBody>
          <a:bodyPr/>
          <a:lstStyle/>
          <a:p>
            <a:fld id="{1FE97603-2A10-E648-8DE4-4D75A1570B14}" type="slidenum">
              <a:rPr lang="en-US" smtClean="0"/>
              <a:t>2</a:t>
            </a:fld>
            <a:endParaRPr lang="en-US" dirty="0"/>
          </a:p>
        </p:txBody>
      </p:sp>
      <p:pic>
        <p:nvPicPr>
          <p:cNvPr id="11" name="Picture 10">
            <a:extLst>
              <a:ext uri="{FF2B5EF4-FFF2-40B4-BE49-F238E27FC236}">
                <a16:creationId xmlns:a16="http://schemas.microsoft.com/office/drawing/2014/main" id="{35E7B229-2F42-4145-8876-8CD213DC2165}"/>
              </a:ext>
            </a:extLst>
          </p:cNvPr>
          <p:cNvPicPr>
            <a:picLocks noChangeAspect="1"/>
          </p:cNvPicPr>
          <p:nvPr/>
        </p:nvPicPr>
        <p:blipFill>
          <a:blip r:embed="rId2"/>
          <a:stretch>
            <a:fillRect/>
          </a:stretch>
        </p:blipFill>
        <p:spPr>
          <a:xfrm>
            <a:off x="5033" y="1371600"/>
            <a:ext cx="9154097" cy="4612640"/>
          </a:xfrm>
          <a:prstGeom prst="rect">
            <a:avLst/>
          </a:prstGeom>
        </p:spPr>
      </p:pic>
      <p:sp>
        <p:nvSpPr>
          <p:cNvPr id="12" name="TextBox 11">
            <a:extLst>
              <a:ext uri="{FF2B5EF4-FFF2-40B4-BE49-F238E27FC236}">
                <a16:creationId xmlns:a16="http://schemas.microsoft.com/office/drawing/2014/main" id="{85E2319E-F655-BD41-8261-7A29F40EEE5F}"/>
              </a:ext>
            </a:extLst>
          </p:cNvPr>
          <p:cNvSpPr txBox="1"/>
          <p:nvPr/>
        </p:nvSpPr>
        <p:spPr>
          <a:xfrm>
            <a:off x="1200749" y="375920"/>
            <a:ext cx="6886052" cy="523220"/>
          </a:xfrm>
          <a:prstGeom prst="rect">
            <a:avLst/>
          </a:prstGeom>
          <a:noFill/>
        </p:spPr>
        <p:txBody>
          <a:bodyPr wrap="none" rtlCol="0">
            <a:spAutoFit/>
          </a:bodyPr>
          <a:lstStyle/>
          <a:p>
            <a:r>
              <a:rPr lang="en-US" sz="2800" dirty="0">
                <a:solidFill>
                  <a:srgbClr val="151681"/>
                </a:solidFill>
                <a:latin typeface="Optima" panose="02000503060000020004" pitchFamily="2" charset="0"/>
              </a:rPr>
              <a:t>Sixteen Years ago in Vancouver: FFAG 2004</a:t>
            </a:r>
          </a:p>
        </p:txBody>
      </p:sp>
    </p:spTree>
    <p:extLst>
      <p:ext uri="{BB962C8B-B14F-4D97-AF65-F5344CB8AC3E}">
        <p14:creationId xmlns:p14="http://schemas.microsoft.com/office/powerpoint/2010/main" val="174146492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E6E4-B4D9-FC49-B3FB-237D5FB70B54}"/>
              </a:ext>
            </a:extLst>
          </p:cNvPr>
          <p:cNvSpPr>
            <a:spLocks noGrp="1"/>
          </p:cNvSpPr>
          <p:nvPr>
            <p:ph type="title"/>
          </p:nvPr>
        </p:nvSpPr>
        <p:spPr/>
        <p:txBody>
          <a:bodyPr/>
          <a:lstStyle/>
          <a:p>
            <a:r>
              <a:rPr lang="en-US" dirty="0"/>
              <a:t>Newest Magnet Design results from Stephen Books</a:t>
            </a:r>
          </a:p>
        </p:txBody>
      </p:sp>
      <p:sp>
        <p:nvSpPr>
          <p:cNvPr id="4" name="Footer Placeholder 3">
            <a:extLst>
              <a:ext uri="{FF2B5EF4-FFF2-40B4-BE49-F238E27FC236}">
                <a16:creationId xmlns:a16="http://schemas.microsoft.com/office/drawing/2014/main" id="{6E23F857-1739-9945-B70C-049E3F195902}"/>
              </a:ext>
            </a:extLst>
          </p:cNvPr>
          <p:cNvSpPr>
            <a:spLocks noGrp="1"/>
          </p:cNvSpPr>
          <p:nvPr>
            <p:ph type="ftr" sz="quarter" idx="11"/>
          </p:nvPr>
        </p:nvSpPr>
        <p:spPr/>
        <p:txBody>
          <a:bodyPr/>
          <a:lstStyle/>
          <a:p>
            <a:r>
              <a:rPr lang="en-US"/>
              <a:t>Dejan Trbojevic, FFA'20 Vancouver </a:t>
            </a:r>
            <a:endParaRPr lang="en-US" dirty="0"/>
          </a:p>
        </p:txBody>
      </p:sp>
      <p:sp>
        <p:nvSpPr>
          <p:cNvPr id="5" name="Slide Number Placeholder 4">
            <a:extLst>
              <a:ext uri="{FF2B5EF4-FFF2-40B4-BE49-F238E27FC236}">
                <a16:creationId xmlns:a16="http://schemas.microsoft.com/office/drawing/2014/main" id="{0EB91E14-6A96-6342-9044-0262CCE42255}"/>
              </a:ext>
            </a:extLst>
          </p:cNvPr>
          <p:cNvSpPr>
            <a:spLocks noGrp="1"/>
          </p:cNvSpPr>
          <p:nvPr>
            <p:ph type="sldNum" sz="quarter" idx="12"/>
          </p:nvPr>
        </p:nvSpPr>
        <p:spPr/>
        <p:txBody>
          <a:bodyPr/>
          <a:lstStyle/>
          <a:p>
            <a:fld id="{1FE97603-2A10-E648-8DE4-4D75A1570B14}" type="slidenum">
              <a:rPr lang="en-US" smtClean="0"/>
              <a:t>20</a:t>
            </a:fld>
            <a:endParaRPr lang="en-US" dirty="0"/>
          </a:p>
        </p:txBody>
      </p:sp>
      <p:pic>
        <p:nvPicPr>
          <p:cNvPr id="7" name="Picture 6">
            <a:extLst>
              <a:ext uri="{FF2B5EF4-FFF2-40B4-BE49-F238E27FC236}">
                <a16:creationId xmlns:a16="http://schemas.microsoft.com/office/drawing/2014/main" id="{A7F7BFCB-7FC9-FE46-BD6B-BB70E2B75D3A}"/>
              </a:ext>
            </a:extLst>
          </p:cNvPr>
          <p:cNvPicPr>
            <a:picLocks noChangeAspect="1"/>
          </p:cNvPicPr>
          <p:nvPr/>
        </p:nvPicPr>
        <p:blipFill>
          <a:blip r:embed="rId2"/>
          <a:stretch>
            <a:fillRect/>
          </a:stretch>
        </p:blipFill>
        <p:spPr>
          <a:xfrm>
            <a:off x="0" y="1455157"/>
            <a:ext cx="9144000" cy="3947686"/>
          </a:xfrm>
          <a:prstGeom prst="rect">
            <a:avLst/>
          </a:prstGeom>
        </p:spPr>
      </p:pic>
      <p:grpSp>
        <p:nvGrpSpPr>
          <p:cNvPr id="28" name="Group 27">
            <a:extLst>
              <a:ext uri="{FF2B5EF4-FFF2-40B4-BE49-F238E27FC236}">
                <a16:creationId xmlns:a16="http://schemas.microsoft.com/office/drawing/2014/main" id="{EC9F923D-3790-B24B-A890-ECD13BB40FC6}"/>
              </a:ext>
            </a:extLst>
          </p:cNvPr>
          <p:cNvGrpSpPr/>
          <p:nvPr/>
        </p:nvGrpSpPr>
        <p:grpSpPr>
          <a:xfrm>
            <a:off x="-7355" y="3233384"/>
            <a:ext cx="9153214" cy="3611611"/>
            <a:chOff x="-7355" y="3220684"/>
            <a:chExt cx="9153214" cy="3611611"/>
          </a:xfrm>
        </p:grpSpPr>
        <p:pic>
          <p:nvPicPr>
            <p:cNvPr id="23" name="Picture 22">
              <a:extLst>
                <a:ext uri="{FF2B5EF4-FFF2-40B4-BE49-F238E27FC236}">
                  <a16:creationId xmlns:a16="http://schemas.microsoft.com/office/drawing/2014/main" id="{AB06EA55-DB8E-BD48-983A-09BFC93AA4AA}"/>
                </a:ext>
              </a:extLst>
            </p:cNvPr>
            <p:cNvPicPr>
              <a:picLocks noChangeAspect="1"/>
            </p:cNvPicPr>
            <p:nvPr/>
          </p:nvPicPr>
          <p:blipFill>
            <a:blip r:embed="rId3"/>
            <a:stretch>
              <a:fillRect/>
            </a:stretch>
          </p:blipFill>
          <p:spPr>
            <a:xfrm>
              <a:off x="-7355" y="3220684"/>
              <a:ext cx="9144000" cy="3034208"/>
            </a:xfrm>
            <a:prstGeom prst="rect">
              <a:avLst/>
            </a:prstGeom>
          </p:spPr>
        </p:pic>
        <p:sp>
          <p:nvSpPr>
            <p:cNvPr id="27" name="TextBox 26">
              <a:extLst>
                <a:ext uri="{FF2B5EF4-FFF2-40B4-BE49-F238E27FC236}">
                  <a16:creationId xmlns:a16="http://schemas.microsoft.com/office/drawing/2014/main" id="{5B3D31D5-73DB-6E4E-A733-3FA316D21BA0}"/>
                </a:ext>
              </a:extLst>
            </p:cNvPr>
            <p:cNvSpPr txBox="1"/>
            <p:nvPr/>
          </p:nvSpPr>
          <p:spPr>
            <a:xfrm>
              <a:off x="16569" y="6124409"/>
              <a:ext cx="9129290" cy="707886"/>
            </a:xfrm>
            <a:prstGeom prst="rect">
              <a:avLst/>
            </a:prstGeom>
            <a:solidFill>
              <a:schemeClr val="bg1"/>
            </a:solidFill>
          </p:spPr>
          <p:txBody>
            <a:bodyPr wrap="square" rtlCol="0">
              <a:spAutoFit/>
            </a:bodyPr>
            <a:lstStyle/>
            <a:p>
              <a:pPr algn="just"/>
              <a:r>
                <a:rPr lang="en-US" sz="2000" dirty="0"/>
                <a:t>Comparisons of the displaced Halbach with open gap with Combined Function </a:t>
              </a:r>
              <a:r>
                <a:rPr lang="en-US" sz="2000" b="1" dirty="0">
                  <a:solidFill>
                    <a:srgbClr val="C00000"/>
                  </a:solidFill>
                </a:rPr>
                <a:t>Defocusing</a:t>
              </a:r>
              <a:r>
                <a:rPr lang="en-US" sz="2000" dirty="0"/>
                <a:t> magnet by keeping the beam more towards the center of the aperture</a:t>
              </a:r>
            </a:p>
          </p:txBody>
        </p:sp>
      </p:grpSp>
      <p:grpSp>
        <p:nvGrpSpPr>
          <p:cNvPr id="33" name="Group 32">
            <a:extLst>
              <a:ext uri="{FF2B5EF4-FFF2-40B4-BE49-F238E27FC236}">
                <a16:creationId xmlns:a16="http://schemas.microsoft.com/office/drawing/2014/main" id="{CE4176C8-96DB-8C4E-A36E-BD01CFB7E86A}"/>
              </a:ext>
            </a:extLst>
          </p:cNvPr>
          <p:cNvGrpSpPr/>
          <p:nvPr/>
        </p:nvGrpSpPr>
        <p:grpSpPr>
          <a:xfrm>
            <a:off x="-7355" y="453356"/>
            <a:ext cx="9144000" cy="2894558"/>
            <a:chOff x="-7355" y="453356"/>
            <a:chExt cx="9144000" cy="2894558"/>
          </a:xfrm>
        </p:grpSpPr>
        <p:grpSp>
          <p:nvGrpSpPr>
            <p:cNvPr id="26" name="Group 25">
              <a:extLst>
                <a:ext uri="{FF2B5EF4-FFF2-40B4-BE49-F238E27FC236}">
                  <a16:creationId xmlns:a16="http://schemas.microsoft.com/office/drawing/2014/main" id="{3016F6DD-B8DE-A344-9B1E-92BE98C4F729}"/>
                </a:ext>
              </a:extLst>
            </p:cNvPr>
            <p:cNvGrpSpPr/>
            <p:nvPr/>
          </p:nvGrpSpPr>
          <p:grpSpPr>
            <a:xfrm>
              <a:off x="-7355" y="561460"/>
              <a:ext cx="9144000" cy="2786454"/>
              <a:chOff x="-7355" y="561460"/>
              <a:chExt cx="9144000" cy="2786454"/>
            </a:xfrm>
          </p:grpSpPr>
          <p:pic>
            <p:nvPicPr>
              <p:cNvPr id="25" name="Picture 24">
                <a:extLst>
                  <a:ext uri="{FF2B5EF4-FFF2-40B4-BE49-F238E27FC236}">
                    <a16:creationId xmlns:a16="http://schemas.microsoft.com/office/drawing/2014/main" id="{24E8457E-429D-594A-81A0-54D02C9C9F87}"/>
                  </a:ext>
                </a:extLst>
              </p:cNvPr>
              <p:cNvPicPr>
                <a:picLocks noChangeAspect="1"/>
              </p:cNvPicPr>
              <p:nvPr/>
            </p:nvPicPr>
            <p:blipFill>
              <a:blip r:embed="rId4"/>
              <a:stretch>
                <a:fillRect/>
              </a:stretch>
            </p:blipFill>
            <p:spPr>
              <a:xfrm>
                <a:off x="-7355" y="561460"/>
                <a:ext cx="9144000" cy="2289458"/>
              </a:xfrm>
              <a:prstGeom prst="rect">
                <a:avLst/>
              </a:prstGeom>
            </p:spPr>
          </p:pic>
          <p:sp>
            <p:nvSpPr>
              <p:cNvPr id="10" name="TextBox 9">
                <a:extLst>
                  <a:ext uri="{FF2B5EF4-FFF2-40B4-BE49-F238E27FC236}">
                    <a16:creationId xmlns:a16="http://schemas.microsoft.com/office/drawing/2014/main" id="{07174383-CD88-0A41-9E62-A23B072961A8}"/>
                  </a:ext>
                </a:extLst>
              </p:cNvPr>
              <p:cNvSpPr txBox="1"/>
              <p:nvPr/>
            </p:nvSpPr>
            <p:spPr>
              <a:xfrm>
                <a:off x="7355" y="2640028"/>
                <a:ext cx="9129290" cy="707886"/>
              </a:xfrm>
              <a:prstGeom prst="rect">
                <a:avLst/>
              </a:prstGeom>
              <a:solidFill>
                <a:schemeClr val="bg1"/>
              </a:solidFill>
            </p:spPr>
            <p:txBody>
              <a:bodyPr wrap="square" rtlCol="0">
                <a:spAutoFit/>
              </a:bodyPr>
              <a:lstStyle/>
              <a:p>
                <a:pPr algn="just"/>
                <a:r>
                  <a:rPr lang="en-US" sz="2000" dirty="0"/>
                  <a:t>Comparisons of the displaced Halbach with open gap with Combined Function </a:t>
                </a:r>
                <a:r>
                  <a:rPr lang="en-US" sz="2000" b="1" dirty="0">
                    <a:solidFill>
                      <a:srgbClr val="C00000"/>
                    </a:solidFill>
                  </a:rPr>
                  <a:t>Focusing</a:t>
                </a:r>
                <a:r>
                  <a:rPr lang="en-US" sz="2000" dirty="0"/>
                  <a:t> magnet by keeping the beam more towards the center of the aperture</a:t>
                </a:r>
              </a:p>
            </p:txBody>
          </p:sp>
        </p:grpSp>
        <p:sp>
          <p:nvSpPr>
            <p:cNvPr id="29" name="TextBox 28">
              <a:extLst>
                <a:ext uri="{FF2B5EF4-FFF2-40B4-BE49-F238E27FC236}">
                  <a16:creationId xmlns:a16="http://schemas.microsoft.com/office/drawing/2014/main" id="{5E594B52-B008-F040-A118-2A711D156579}"/>
                </a:ext>
              </a:extLst>
            </p:cNvPr>
            <p:cNvSpPr txBox="1"/>
            <p:nvPr/>
          </p:nvSpPr>
          <p:spPr>
            <a:xfrm>
              <a:off x="5447587" y="453356"/>
              <a:ext cx="3363037" cy="400110"/>
            </a:xfrm>
            <a:prstGeom prst="rect">
              <a:avLst/>
            </a:prstGeom>
            <a:noFill/>
          </p:spPr>
          <p:txBody>
            <a:bodyPr wrap="none" rtlCol="0">
              <a:spAutoFit/>
            </a:bodyPr>
            <a:lstStyle/>
            <a:p>
              <a:r>
                <a:rPr lang="en-US" sz="2000" dirty="0"/>
                <a:t>A square dimensions are  1 cm</a:t>
              </a:r>
            </a:p>
          </p:txBody>
        </p:sp>
        <p:cxnSp>
          <p:nvCxnSpPr>
            <p:cNvPr id="31" name="Straight Arrow Connector 30">
              <a:extLst>
                <a:ext uri="{FF2B5EF4-FFF2-40B4-BE49-F238E27FC236}">
                  <a16:creationId xmlns:a16="http://schemas.microsoft.com/office/drawing/2014/main" id="{FC107005-3FA0-6B4A-9DBF-E7808D595619}"/>
                </a:ext>
              </a:extLst>
            </p:cNvPr>
            <p:cNvCxnSpPr/>
            <p:nvPr/>
          </p:nvCxnSpPr>
          <p:spPr>
            <a:xfrm>
              <a:off x="7816850" y="848026"/>
              <a:ext cx="352466" cy="0"/>
            </a:xfrm>
            <a:prstGeom prst="straightConnector1">
              <a:avLst/>
            </a:prstGeom>
            <a:ln>
              <a:solidFill>
                <a:srgbClr val="FF0000"/>
              </a:solidFill>
              <a:headEnd w="lg" len="lg"/>
              <a:tailEnd type="arrow"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69E921-B1DB-5840-A7C9-9131C10D2695}"/>
                </a:ext>
              </a:extLst>
            </p:cNvPr>
            <p:cNvCxnSpPr>
              <a:cxnSpLocks/>
            </p:cNvCxnSpPr>
            <p:nvPr/>
          </p:nvCxnSpPr>
          <p:spPr>
            <a:xfrm flipH="1">
              <a:off x="8366191" y="851502"/>
              <a:ext cx="352466" cy="0"/>
            </a:xfrm>
            <a:prstGeom prst="straightConnector1">
              <a:avLst/>
            </a:prstGeom>
            <a:ln>
              <a:solidFill>
                <a:srgbClr val="FF0000"/>
              </a:solidFill>
              <a:headEnd w="lg" len="lg"/>
              <a:tailEnd type="arrow"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35" name="Frame 34">
            <a:extLst>
              <a:ext uri="{FF2B5EF4-FFF2-40B4-BE49-F238E27FC236}">
                <a16:creationId xmlns:a16="http://schemas.microsoft.com/office/drawing/2014/main" id="{FA5D10AC-05EC-4949-ABE5-7E35596513BB}"/>
              </a:ext>
            </a:extLst>
          </p:cNvPr>
          <p:cNvSpPr/>
          <p:nvPr/>
        </p:nvSpPr>
        <p:spPr>
          <a:xfrm>
            <a:off x="6781800" y="4371975"/>
            <a:ext cx="927100" cy="758825"/>
          </a:xfrm>
          <a:prstGeom prst="frame">
            <a:avLst>
              <a:gd name="adj1" fmla="val 1"/>
            </a:avLst>
          </a:prstGeom>
          <a:noFill/>
          <a:ln>
            <a:solidFill>
              <a:srgbClr val="FF0000"/>
            </a:solidFill>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931640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805B-8A52-0143-A1ED-6BE3DFFAFBD8}"/>
              </a:ext>
            </a:extLst>
          </p:cNvPr>
          <p:cNvSpPr>
            <a:spLocks noGrp="1"/>
          </p:cNvSpPr>
          <p:nvPr>
            <p:ph type="title"/>
          </p:nvPr>
        </p:nvSpPr>
        <p:spPr/>
        <p:txBody>
          <a:bodyPr>
            <a:normAutofit fontScale="90000"/>
          </a:bodyPr>
          <a:lstStyle/>
          <a:p>
            <a:r>
              <a:rPr lang="en-US" dirty="0"/>
              <a:t>Defocusing magnet for NSLS II upgrade by Stephen Brooks</a:t>
            </a:r>
          </a:p>
        </p:txBody>
      </p:sp>
      <p:pic>
        <p:nvPicPr>
          <p:cNvPr id="7" name="Content Placeholder 6">
            <a:extLst>
              <a:ext uri="{FF2B5EF4-FFF2-40B4-BE49-F238E27FC236}">
                <a16:creationId xmlns:a16="http://schemas.microsoft.com/office/drawing/2014/main" id="{3199D15B-6BC9-FD47-BAE4-945B43AC66A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7000"/>
                    </a14:imgEffect>
                  </a14:imgLayer>
                </a14:imgProps>
              </a:ext>
            </a:extLst>
          </a:blip>
          <a:stretch>
            <a:fillRect/>
          </a:stretch>
        </p:blipFill>
        <p:spPr>
          <a:xfrm>
            <a:off x="38100" y="874199"/>
            <a:ext cx="6718300" cy="5408983"/>
          </a:xfrm>
        </p:spPr>
      </p:pic>
      <p:sp>
        <p:nvSpPr>
          <p:cNvPr id="5" name="Slide Number Placeholder 4">
            <a:extLst>
              <a:ext uri="{FF2B5EF4-FFF2-40B4-BE49-F238E27FC236}">
                <a16:creationId xmlns:a16="http://schemas.microsoft.com/office/drawing/2014/main" id="{C147A352-8987-4643-A8AC-565EBA2C2CD0}"/>
              </a:ext>
            </a:extLst>
          </p:cNvPr>
          <p:cNvSpPr>
            <a:spLocks noGrp="1"/>
          </p:cNvSpPr>
          <p:nvPr>
            <p:ph type="sldNum" sz="quarter" idx="12"/>
          </p:nvPr>
        </p:nvSpPr>
        <p:spPr/>
        <p:txBody>
          <a:bodyPr/>
          <a:lstStyle/>
          <a:p>
            <a:fld id="{1FE97603-2A10-E648-8DE4-4D75A1570B14}" type="slidenum">
              <a:rPr lang="en-US" smtClean="0"/>
              <a:t>21</a:t>
            </a:fld>
            <a:endParaRPr lang="en-US" dirty="0"/>
          </a:p>
        </p:txBody>
      </p:sp>
      <p:sp>
        <p:nvSpPr>
          <p:cNvPr id="8" name="TextBox 7">
            <a:extLst>
              <a:ext uri="{FF2B5EF4-FFF2-40B4-BE49-F238E27FC236}">
                <a16:creationId xmlns:a16="http://schemas.microsoft.com/office/drawing/2014/main" id="{BFE608E0-B232-734B-977B-058A9E0AEC66}"/>
              </a:ext>
            </a:extLst>
          </p:cNvPr>
          <p:cNvSpPr txBox="1"/>
          <p:nvPr/>
        </p:nvSpPr>
        <p:spPr>
          <a:xfrm>
            <a:off x="6495646" y="2010702"/>
            <a:ext cx="2692212" cy="2534027"/>
          </a:xfrm>
          <a:prstGeom prst="rect">
            <a:avLst/>
          </a:prstGeom>
          <a:noFill/>
        </p:spPr>
        <p:txBody>
          <a:bodyPr wrap="none" rtlCol="0">
            <a:spAutoFit/>
          </a:bodyPr>
          <a:lstStyle/>
          <a:p>
            <a:r>
              <a:rPr lang="en-US" sz="2800" dirty="0"/>
              <a:t>G</a:t>
            </a:r>
            <a:r>
              <a:rPr lang="en-US" sz="2800" baseline="-25000" dirty="0"/>
              <a:t>D</a:t>
            </a:r>
            <a:r>
              <a:rPr lang="en-US" sz="2800" dirty="0"/>
              <a:t> = 250 T/m</a:t>
            </a:r>
          </a:p>
          <a:p>
            <a:r>
              <a:rPr lang="en-US" sz="2800" dirty="0"/>
              <a:t>B</a:t>
            </a:r>
            <a:r>
              <a:rPr lang="en-US" sz="2800" baseline="-25000" dirty="0"/>
              <a:t>D </a:t>
            </a:r>
            <a:r>
              <a:rPr lang="en-US" sz="2800" dirty="0"/>
              <a:t>= 0.49 T</a:t>
            </a:r>
          </a:p>
          <a:p>
            <a:endParaRPr lang="en-US" sz="2800" baseline="-25000" dirty="0"/>
          </a:p>
          <a:p>
            <a:r>
              <a:rPr lang="en-US" sz="2800" b="1" dirty="0"/>
              <a:t>For eRHIC design</a:t>
            </a:r>
          </a:p>
          <a:p>
            <a:r>
              <a:rPr lang="en-US" sz="2800" b="1" dirty="0"/>
              <a:t>G</a:t>
            </a:r>
            <a:r>
              <a:rPr lang="en-US" sz="2800" b="1" baseline="-25000" dirty="0"/>
              <a:t>D</a:t>
            </a:r>
            <a:r>
              <a:rPr lang="en-US" sz="2800" b="1" dirty="0"/>
              <a:t> = 224 T/m</a:t>
            </a:r>
          </a:p>
          <a:p>
            <a:r>
              <a:rPr lang="en-US" sz="2800" b="1" dirty="0"/>
              <a:t>B</a:t>
            </a:r>
            <a:r>
              <a:rPr lang="en-US" sz="2800" b="1" baseline="-25000" dirty="0"/>
              <a:t>D </a:t>
            </a:r>
            <a:r>
              <a:rPr lang="en-US" sz="2800" b="1" dirty="0"/>
              <a:t>= 0.134 </a:t>
            </a:r>
            <a:r>
              <a:rPr lang="en-US" sz="2800" dirty="0"/>
              <a:t>T</a:t>
            </a:r>
          </a:p>
        </p:txBody>
      </p:sp>
      <p:cxnSp>
        <p:nvCxnSpPr>
          <p:cNvPr id="9" name="Straight Arrow Connector 8">
            <a:extLst>
              <a:ext uri="{FF2B5EF4-FFF2-40B4-BE49-F238E27FC236}">
                <a16:creationId xmlns:a16="http://schemas.microsoft.com/office/drawing/2014/main" id="{E5F19763-D0A4-9D45-AB93-4E5933AA5C99}"/>
              </a:ext>
            </a:extLst>
          </p:cNvPr>
          <p:cNvCxnSpPr>
            <a:cxnSpLocks/>
          </p:cNvCxnSpPr>
          <p:nvPr/>
        </p:nvCxnSpPr>
        <p:spPr>
          <a:xfrm>
            <a:off x="1520825" y="1158875"/>
            <a:ext cx="3613150"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8AC22BE-8D4D-D942-86B4-4EB3C622B533}"/>
              </a:ext>
            </a:extLst>
          </p:cNvPr>
          <p:cNvSpPr txBox="1"/>
          <p:nvPr/>
        </p:nvSpPr>
        <p:spPr>
          <a:xfrm>
            <a:off x="3417980" y="571105"/>
            <a:ext cx="888385" cy="523220"/>
          </a:xfrm>
          <a:prstGeom prst="rect">
            <a:avLst/>
          </a:prstGeom>
          <a:noFill/>
        </p:spPr>
        <p:txBody>
          <a:bodyPr wrap="none" rtlCol="0">
            <a:spAutoFit/>
          </a:bodyPr>
          <a:lstStyle/>
          <a:p>
            <a:r>
              <a:rPr lang="en-US" sz="2800" dirty="0"/>
              <a:t>3 cm</a:t>
            </a:r>
          </a:p>
        </p:txBody>
      </p:sp>
      <p:sp>
        <p:nvSpPr>
          <p:cNvPr id="12" name="Oval 11">
            <a:extLst>
              <a:ext uri="{FF2B5EF4-FFF2-40B4-BE49-F238E27FC236}">
                <a16:creationId xmlns:a16="http://schemas.microsoft.com/office/drawing/2014/main" id="{E97E60F2-5581-8147-9C7C-8F3D70492BE4}"/>
              </a:ext>
            </a:extLst>
          </p:cNvPr>
          <p:cNvSpPr/>
          <p:nvPr/>
        </p:nvSpPr>
        <p:spPr>
          <a:xfrm>
            <a:off x="331788" y="1344676"/>
            <a:ext cx="594360" cy="598423"/>
          </a:xfrm>
          <a:prstGeom prst="ellipse">
            <a:avLst/>
          </a:prstGeom>
          <a:noFill/>
          <a:ln w="349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0EFD7B4-A7D7-844F-9CCE-4D72CACF7603}"/>
              </a:ext>
            </a:extLst>
          </p:cNvPr>
          <p:cNvCxnSpPr>
            <a:cxnSpLocks/>
          </p:cNvCxnSpPr>
          <p:nvPr/>
        </p:nvCxnSpPr>
        <p:spPr>
          <a:xfrm>
            <a:off x="1208088" y="2711747"/>
            <a:ext cx="15557" cy="3301073"/>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9E5C8A8-529C-054B-AE97-B1745907DED2}"/>
              </a:ext>
            </a:extLst>
          </p:cNvPr>
          <p:cNvCxnSpPr>
            <a:cxnSpLocks/>
          </p:cNvCxnSpPr>
          <p:nvPr/>
        </p:nvCxnSpPr>
        <p:spPr>
          <a:xfrm>
            <a:off x="5203825" y="2755698"/>
            <a:ext cx="0" cy="3378402"/>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5BF5FED-8283-C045-B984-C8FC9B847F3C}"/>
              </a:ext>
            </a:extLst>
          </p:cNvPr>
          <p:cNvCxnSpPr>
            <a:cxnSpLocks/>
          </p:cNvCxnSpPr>
          <p:nvPr/>
        </p:nvCxnSpPr>
        <p:spPr>
          <a:xfrm>
            <a:off x="331787" y="2078057"/>
            <a:ext cx="594360"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E1DBCB9-494F-954E-9D64-D66D58D2BE87}"/>
              </a:ext>
            </a:extLst>
          </p:cNvPr>
          <p:cNvCxnSpPr>
            <a:cxnSpLocks/>
          </p:cNvCxnSpPr>
          <p:nvPr/>
        </p:nvCxnSpPr>
        <p:spPr>
          <a:xfrm>
            <a:off x="926465" y="2078057"/>
            <a:ext cx="594360"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E8074F9-4194-2942-AEA8-8857E6F97FBC}"/>
              </a:ext>
            </a:extLst>
          </p:cNvPr>
          <p:cNvCxnSpPr>
            <a:cxnSpLocks/>
          </p:cNvCxnSpPr>
          <p:nvPr/>
        </p:nvCxnSpPr>
        <p:spPr>
          <a:xfrm>
            <a:off x="926147" y="1158875"/>
            <a:ext cx="0" cy="1038225"/>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15AED6F-EF67-3B46-A6F8-CA748D13AE2E}"/>
              </a:ext>
            </a:extLst>
          </p:cNvPr>
          <p:cNvCxnSpPr>
            <a:cxnSpLocks/>
          </p:cNvCxnSpPr>
          <p:nvPr/>
        </p:nvCxnSpPr>
        <p:spPr>
          <a:xfrm>
            <a:off x="331787" y="1158875"/>
            <a:ext cx="1189038"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925AE6E-BD81-B543-BDF7-C4100134610B}"/>
              </a:ext>
            </a:extLst>
          </p:cNvPr>
          <p:cNvSpPr txBox="1"/>
          <p:nvPr/>
        </p:nvSpPr>
        <p:spPr>
          <a:xfrm>
            <a:off x="117448" y="2010702"/>
            <a:ext cx="1023037" cy="523220"/>
          </a:xfrm>
          <a:prstGeom prst="rect">
            <a:avLst/>
          </a:prstGeom>
          <a:noFill/>
        </p:spPr>
        <p:txBody>
          <a:bodyPr wrap="none" rtlCol="0">
            <a:spAutoFit/>
          </a:bodyPr>
          <a:lstStyle/>
          <a:p>
            <a:r>
              <a:rPr lang="en-US" sz="2800" dirty="0"/>
              <a:t>5 mm</a:t>
            </a:r>
          </a:p>
        </p:txBody>
      </p:sp>
      <p:sp>
        <p:nvSpPr>
          <p:cNvPr id="29" name="Oval 28">
            <a:extLst>
              <a:ext uri="{FF2B5EF4-FFF2-40B4-BE49-F238E27FC236}">
                <a16:creationId xmlns:a16="http://schemas.microsoft.com/office/drawing/2014/main" id="{1CA62157-A194-8B4F-8C9C-231C8F4DE2AE}"/>
              </a:ext>
            </a:extLst>
          </p:cNvPr>
          <p:cNvSpPr/>
          <p:nvPr/>
        </p:nvSpPr>
        <p:spPr>
          <a:xfrm>
            <a:off x="3646272" y="3258888"/>
            <a:ext cx="594360" cy="598423"/>
          </a:xfrm>
          <a:prstGeom prst="ellipse">
            <a:avLst/>
          </a:prstGeom>
          <a:noFill/>
          <a:ln w="349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823D1CF5-716C-4F49-B6A1-E5D9B1607690}"/>
              </a:ext>
            </a:extLst>
          </p:cNvPr>
          <p:cNvCxnSpPr>
            <a:cxnSpLocks/>
          </p:cNvCxnSpPr>
          <p:nvPr/>
        </p:nvCxnSpPr>
        <p:spPr>
          <a:xfrm flipV="1">
            <a:off x="1223645" y="6012820"/>
            <a:ext cx="3980180" cy="3175"/>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3BD8A7C-FFEF-914A-8646-3C4227CE9D95}"/>
              </a:ext>
            </a:extLst>
          </p:cNvPr>
          <p:cNvSpPr txBox="1"/>
          <p:nvPr/>
        </p:nvSpPr>
        <p:spPr>
          <a:xfrm>
            <a:off x="2972826" y="6120449"/>
            <a:ext cx="1162498" cy="523220"/>
          </a:xfrm>
          <a:prstGeom prst="rect">
            <a:avLst/>
          </a:prstGeom>
          <a:noFill/>
        </p:spPr>
        <p:txBody>
          <a:bodyPr wrap="none" rtlCol="0">
            <a:spAutoFit/>
          </a:bodyPr>
          <a:lstStyle/>
          <a:p>
            <a:r>
              <a:rPr lang="en-US" sz="2800" dirty="0"/>
              <a:t>3.3 cm</a:t>
            </a:r>
          </a:p>
        </p:txBody>
      </p:sp>
      <p:sp>
        <p:nvSpPr>
          <p:cNvPr id="36" name="Footer Placeholder 35">
            <a:extLst>
              <a:ext uri="{FF2B5EF4-FFF2-40B4-BE49-F238E27FC236}">
                <a16:creationId xmlns:a16="http://schemas.microsoft.com/office/drawing/2014/main" id="{9B2B5AB0-C669-294A-A53C-18DFD17C79B4}"/>
              </a:ext>
            </a:extLst>
          </p:cNvPr>
          <p:cNvSpPr>
            <a:spLocks noGrp="1"/>
          </p:cNvSpPr>
          <p:nvPr>
            <p:ph type="ftr" sz="quarter" idx="11"/>
          </p:nvPr>
        </p:nvSpPr>
        <p:spPr>
          <a:xfrm>
            <a:off x="2797426" y="6556329"/>
            <a:ext cx="2675796" cy="298916"/>
          </a:xfrm>
        </p:spPr>
        <p:txBody>
          <a:bodyPr/>
          <a:lstStyle/>
          <a:p>
            <a:r>
              <a:rPr lang="en-US"/>
              <a:t>Dejan Trbojevic, FFA'20 Vancouver </a:t>
            </a:r>
            <a:endParaRPr lang="en-US" dirty="0"/>
          </a:p>
        </p:txBody>
      </p:sp>
    </p:spTree>
    <p:extLst>
      <p:ext uri="{BB962C8B-B14F-4D97-AF65-F5344CB8AC3E}">
        <p14:creationId xmlns:p14="http://schemas.microsoft.com/office/powerpoint/2010/main" val="257068210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E6E4-B4D9-FC49-B3FB-237D5FB70B54}"/>
              </a:ext>
            </a:extLst>
          </p:cNvPr>
          <p:cNvSpPr>
            <a:spLocks noGrp="1"/>
          </p:cNvSpPr>
          <p:nvPr>
            <p:ph type="title"/>
          </p:nvPr>
        </p:nvSpPr>
        <p:spPr/>
        <p:txBody>
          <a:bodyPr/>
          <a:lstStyle/>
          <a:p>
            <a:r>
              <a:rPr lang="en-US" dirty="0"/>
              <a:t>Newest Magnet Design results from Stephen Books</a:t>
            </a:r>
          </a:p>
        </p:txBody>
      </p:sp>
      <p:sp>
        <p:nvSpPr>
          <p:cNvPr id="5" name="Slide Number Placeholder 4">
            <a:extLst>
              <a:ext uri="{FF2B5EF4-FFF2-40B4-BE49-F238E27FC236}">
                <a16:creationId xmlns:a16="http://schemas.microsoft.com/office/drawing/2014/main" id="{0EB91E14-6A96-6342-9044-0262CCE42255}"/>
              </a:ext>
            </a:extLst>
          </p:cNvPr>
          <p:cNvSpPr>
            <a:spLocks noGrp="1"/>
          </p:cNvSpPr>
          <p:nvPr>
            <p:ph type="sldNum" sz="quarter" idx="12"/>
          </p:nvPr>
        </p:nvSpPr>
        <p:spPr/>
        <p:txBody>
          <a:bodyPr/>
          <a:lstStyle/>
          <a:p>
            <a:fld id="{1FE97603-2A10-E648-8DE4-4D75A1570B14}" type="slidenum">
              <a:rPr lang="en-US" smtClean="0"/>
              <a:t>22</a:t>
            </a:fld>
            <a:endParaRPr lang="en-US" dirty="0"/>
          </a:p>
        </p:txBody>
      </p:sp>
      <p:pic>
        <p:nvPicPr>
          <p:cNvPr id="6" name="Picture 5">
            <a:extLst>
              <a:ext uri="{FF2B5EF4-FFF2-40B4-BE49-F238E27FC236}">
                <a16:creationId xmlns:a16="http://schemas.microsoft.com/office/drawing/2014/main" id="{2012A6D1-5C87-AC49-A0EA-3AA2D17DB926}"/>
              </a:ext>
            </a:extLst>
          </p:cNvPr>
          <p:cNvPicPr>
            <a:picLocks noChangeAspect="1"/>
          </p:cNvPicPr>
          <p:nvPr/>
        </p:nvPicPr>
        <p:blipFill>
          <a:blip r:embed="rId2"/>
          <a:stretch>
            <a:fillRect/>
          </a:stretch>
        </p:blipFill>
        <p:spPr>
          <a:xfrm>
            <a:off x="2108200" y="1028700"/>
            <a:ext cx="4318000" cy="5589740"/>
          </a:xfrm>
          <a:prstGeom prst="rect">
            <a:avLst/>
          </a:prstGeom>
        </p:spPr>
      </p:pic>
      <p:sp>
        <p:nvSpPr>
          <p:cNvPr id="8" name="TextBox 7">
            <a:extLst>
              <a:ext uri="{FF2B5EF4-FFF2-40B4-BE49-F238E27FC236}">
                <a16:creationId xmlns:a16="http://schemas.microsoft.com/office/drawing/2014/main" id="{7073BAE5-5AA7-CA46-9944-779EE49C79F4}"/>
              </a:ext>
            </a:extLst>
          </p:cNvPr>
          <p:cNvSpPr txBox="1"/>
          <p:nvPr/>
        </p:nvSpPr>
        <p:spPr>
          <a:xfrm>
            <a:off x="6756400" y="1739900"/>
            <a:ext cx="2076659" cy="954107"/>
          </a:xfrm>
          <a:prstGeom prst="rect">
            <a:avLst/>
          </a:prstGeom>
          <a:noFill/>
        </p:spPr>
        <p:txBody>
          <a:bodyPr wrap="none" rtlCol="0">
            <a:spAutoFit/>
          </a:bodyPr>
          <a:lstStyle/>
          <a:p>
            <a:r>
              <a:rPr lang="en-US" sz="2800" dirty="0"/>
              <a:t>G</a:t>
            </a:r>
            <a:r>
              <a:rPr lang="en-US" sz="2800" baseline="-25000" dirty="0"/>
              <a:t>F</a:t>
            </a:r>
            <a:r>
              <a:rPr lang="en-US" sz="2800" dirty="0"/>
              <a:t> = 250 T/m</a:t>
            </a:r>
          </a:p>
          <a:p>
            <a:r>
              <a:rPr lang="en-US" sz="2800" dirty="0"/>
              <a:t>B</a:t>
            </a:r>
            <a:r>
              <a:rPr lang="en-US" sz="2800" baseline="-25000" dirty="0"/>
              <a:t>F  </a:t>
            </a:r>
            <a:r>
              <a:rPr lang="en-US" sz="2800" dirty="0"/>
              <a:t>= 0.26 T</a:t>
            </a:r>
          </a:p>
        </p:txBody>
      </p:sp>
      <p:sp>
        <p:nvSpPr>
          <p:cNvPr id="9" name="Oval 8">
            <a:extLst>
              <a:ext uri="{FF2B5EF4-FFF2-40B4-BE49-F238E27FC236}">
                <a16:creationId xmlns:a16="http://schemas.microsoft.com/office/drawing/2014/main" id="{1982BFD9-2D09-AE47-AE8E-D92A45F9E38E}"/>
              </a:ext>
            </a:extLst>
          </p:cNvPr>
          <p:cNvSpPr/>
          <p:nvPr/>
        </p:nvSpPr>
        <p:spPr>
          <a:xfrm>
            <a:off x="2238374" y="2835722"/>
            <a:ext cx="646113" cy="649224"/>
          </a:xfrm>
          <a:prstGeom prst="ellipse">
            <a:avLst/>
          </a:prstGeom>
          <a:noFill/>
          <a:ln w="349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788D9A7-5907-C748-92EC-59339B9C02BB}"/>
              </a:ext>
            </a:extLst>
          </p:cNvPr>
          <p:cNvSpPr txBox="1"/>
          <p:nvPr/>
        </p:nvSpPr>
        <p:spPr>
          <a:xfrm>
            <a:off x="6457780" y="3306149"/>
            <a:ext cx="2488246" cy="954107"/>
          </a:xfrm>
          <a:prstGeom prst="rect">
            <a:avLst/>
          </a:prstGeom>
          <a:noFill/>
        </p:spPr>
        <p:txBody>
          <a:bodyPr wrap="none" rtlCol="0">
            <a:spAutoFit/>
          </a:bodyPr>
          <a:lstStyle/>
          <a:p>
            <a:pPr algn="ctr"/>
            <a:r>
              <a:rPr lang="en-US" sz="2800" dirty="0">
                <a:solidFill>
                  <a:srgbClr val="FF0000"/>
                </a:solidFill>
              </a:rPr>
              <a:t>Beam Aperture </a:t>
            </a:r>
          </a:p>
          <a:p>
            <a:pPr algn="ctr"/>
            <a:r>
              <a:rPr lang="en-US" sz="2800" dirty="0">
                <a:solidFill>
                  <a:srgbClr val="FF0000"/>
                </a:solidFill>
              </a:rPr>
              <a:t>2d = 5 mm</a:t>
            </a:r>
          </a:p>
        </p:txBody>
      </p:sp>
      <p:cxnSp>
        <p:nvCxnSpPr>
          <p:cNvPr id="24" name="Straight Connector 23">
            <a:extLst>
              <a:ext uri="{FF2B5EF4-FFF2-40B4-BE49-F238E27FC236}">
                <a16:creationId xmlns:a16="http://schemas.microsoft.com/office/drawing/2014/main" id="{97F566DA-5797-B247-ACCA-486743841114}"/>
              </a:ext>
            </a:extLst>
          </p:cNvPr>
          <p:cNvCxnSpPr>
            <a:cxnSpLocks/>
          </p:cNvCxnSpPr>
          <p:nvPr/>
        </p:nvCxnSpPr>
        <p:spPr>
          <a:xfrm>
            <a:off x="3683000" y="3114616"/>
            <a:ext cx="0" cy="3171884"/>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B6E2014-0509-AC43-89B3-53199EA87340}"/>
              </a:ext>
            </a:extLst>
          </p:cNvPr>
          <p:cNvCxnSpPr>
            <a:cxnSpLocks/>
          </p:cNvCxnSpPr>
          <p:nvPr/>
        </p:nvCxnSpPr>
        <p:spPr>
          <a:xfrm>
            <a:off x="6038850" y="3460750"/>
            <a:ext cx="0" cy="2825750"/>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4473939-EE92-AD43-B888-1619BDAE317E}"/>
              </a:ext>
            </a:extLst>
          </p:cNvPr>
          <p:cNvCxnSpPr>
            <a:cxnSpLocks/>
          </p:cNvCxnSpPr>
          <p:nvPr/>
        </p:nvCxnSpPr>
        <p:spPr>
          <a:xfrm>
            <a:off x="3683000" y="6184900"/>
            <a:ext cx="2355850"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ACCEA952-FAA2-0140-88DE-190BBB743D41}"/>
              </a:ext>
            </a:extLst>
          </p:cNvPr>
          <p:cNvCxnSpPr>
            <a:cxnSpLocks/>
          </p:cNvCxnSpPr>
          <p:nvPr/>
        </p:nvCxnSpPr>
        <p:spPr>
          <a:xfrm>
            <a:off x="2235200" y="1885950"/>
            <a:ext cx="2609850"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3DF422A-2255-6B40-A061-CDA2C14116A4}"/>
              </a:ext>
            </a:extLst>
          </p:cNvPr>
          <p:cNvSpPr txBox="1"/>
          <p:nvPr/>
        </p:nvSpPr>
        <p:spPr>
          <a:xfrm>
            <a:off x="3095932" y="1478290"/>
            <a:ext cx="888385" cy="523220"/>
          </a:xfrm>
          <a:prstGeom prst="rect">
            <a:avLst/>
          </a:prstGeom>
          <a:noFill/>
        </p:spPr>
        <p:txBody>
          <a:bodyPr wrap="none" rtlCol="0">
            <a:spAutoFit/>
          </a:bodyPr>
          <a:lstStyle/>
          <a:p>
            <a:r>
              <a:rPr lang="en-US" sz="2800" dirty="0"/>
              <a:t>2 cm</a:t>
            </a:r>
          </a:p>
        </p:txBody>
      </p:sp>
      <p:sp>
        <p:nvSpPr>
          <p:cNvPr id="35" name="TextBox 34">
            <a:extLst>
              <a:ext uri="{FF2B5EF4-FFF2-40B4-BE49-F238E27FC236}">
                <a16:creationId xmlns:a16="http://schemas.microsoft.com/office/drawing/2014/main" id="{1BAC47B0-E912-504F-97A1-D095868AB9B8}"/>
              </a:ext>
            </a:extLst>
          </p:cNvPr>
          <p:cNvSpPr txBox="1"/>
          <p:nvPr/>
        </p:nvSpPr>
        <p:spPr>
          <a:xfrm>
            <a:off x="4518332" y="5677483"/>
            <a:ext cx="1162498" cy="523220"/>
          </a:xfrm>
          <a:prstGeom prst="rect">
            <a:avLst/>
          </a:prstGeom>
          <a:noFill/>
        </p:spPr>
        <p:txBody>
          <a:bodyPr wrap="none" rtlCol="0">
            <a:spAutoFit/>
          </a:bodyPr>
          <a:lstStyle/>
          <a:p>
            <a:r>
              <a:rPr lang="en-US" sz="2800" dirty="0"/>
              <a:t>1.8 cm</a:t>
            </a:r>
          </a:p>
        </p:txBody>
      </p:sp>
      <p:cxnSp>
        <p:nvCxnSpPr>
          <p:cNvPr id="37" name="Straight Connector 36">
            <a:extLst>
              <a:ext uri="{FF2B5EF4-FFF2-40B4-BE49-F238E27FC236}">
                <a16:creationId xmlns:a16="http://schemas.microsoft.com/office/drawing/2014/main" id="{AA91B687-FED6-D246-95FD-78885D6C2607}"/>
              </a:ext>
            </a:extLst>
          </p:cNvPr>
          <p:cNvCxnSpPr>
            <a:cxnSpLocks/>
          </p:cNvCxnSpPr>
          <p:nvPr/>
        </p:nvCxnSpPr>
        <p:spPr>
          <a:xfrm>
            <a:off x="2884488" y="2470447"/>
            <a:ext cx="9525" cy="1459906"/>
          </a:xfrm>
          <a:prstGeom prst="line">
            <a:avLst/>
          </a:prstGeom>
          <a:ln w="12700">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F75FB82D-819E-D346-A31C-816C3B64ADA8}"/>
              </a:ext>
            </a:extLst>
          </p:cNvPr>
          <p:cNvCxnSpPr>
            <a:cxnSpLocks/>
          </p:cNvCxnSpPr>
          <p:nvPr/>
        </p:nvCxnSpPr>
        <p:spPr>
          <a:xfrm>
            <a:off x="2225675" y="2694007"/>
            <a:ext cx="649224"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0936E69-AB62-3C43-B3F5-FFD5FA0B4427}"/>
              </a:ext>
            </a:extLst>
          </p:cNvPr>
          <p:cNvCxnSpPr>
            <a:cxnSpLocks/>
          </p:cNvCxnSpPr>
          <p:nvPr/>
        </p:nvCxnSpPr>
        <p:spPr>
          <a:xfrm>
            <a:off x="2895600" y="2695614"/>
            <a:ext cx="649224" cy="0"/>
          </a:xfrm>
          <a:prstGeom prst="straightConnector1">
            <a:avLst/>
          </a:prstGeom>
          <a:ln w="6350">
            <a:solidFill>
              <a:schemeClr val="tx1"/>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BA095D58-A8AF-DC45-8892-07D851F28DE2}"/>
              </a:ext>
            </a:extLst>
          </p:cNvPr>
          <p:cNvSpPr/>
          <p:nvPr/>
        </p:nvSpPr>
        <p:spPr>
          <a:xfrm>
            <a:off x="4518332" y="3454400"/>
            <a:ext cx="646113" cy="649224"/>
          </a:xfrm>
          <a:prstGeom prst="ellipse">
            <a:avLst/>
          </a:prstGeom>
          <a:noFill/>
          <a:ln w="349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9501B100-AE07-7C49-B8C7-9764CE2F1E15}"/>
              </a:ext>
            </a:extLst>
          </p:cNvPr>
          <p:cNvSpPr txBox="1"/>
          <p:nvPr/>
        </p:nvSpPr>
        <p:spPr>
          <a:xfrm>
            <a:off x="2038768" y="2135208"/>
            <a:ext cx="1023037" cy="523220"/>
          </a:xfrm>
          <a:prstGeom prst="rect">
            <a:avLst/>
          </a:prstGeom>
          <a:noFill/>
        </p:spPr>
        <p:txBody>
          <a:bodyPr wrap="none" rtlCol="0">
            <a:spAutoFit/>
          </a:bodyPr>
          <a:lstStyle/>
          <a:p>
            <a:r>
              <a:rPr lang="en-US" sz="2800" dirty="0"/>
              <a:t>5 mm</a:t>
            </a:r>
          </a:p>
        </p:txBody>
      </p:sp>
      <p:sp>
        <p:nvSpPr>
          <p:cNvPr id="46" name="Footer Placeholder 45">
            <a:extLst>
              <a:ext uri="{FF2B5EF4-FFF2-40B4-BE49-F238E27FC236}">
                <a16:creationId xmlns:a16="http://schemas.microsoft.com/office/drawing/2014/main" id="{1E655B2D-BE92-B742-93FD-162DF8885822}"/>
              </a:ext>
            </a:extLst>
          </p:cNvPr>
          <p:cNvSpPr>
            <a:spLocks noGrp="1"/>
          </p:cNvSpPr>
          <p:nvPr>
            <p:ph type="ftr" sz="quarter" idx="11"/>
          </p:nvPr>
        </p:nvSpPr>
        <p:spPr>
          <a:xfrm>
            <a:off x="3130254" y="6576693"/>
            <a:ext cx="2776155" cy="289041"/>
          </a:xfrm>
        </p:spPr>
        <p:txBody>
          <a:bodyPr/>
          <a:lstStyle/>
          <a:p>
            <a:r>
              <a:rPr lang="en-US"/>
              <a:t>Dejan Trbojevic, FFA'20 Vancouver </a:t>
            </a:r>
            <a:endParaRPr lang="en-US" dirty="0"/>
          </a:p>
        </p:txBody>
      </p:sp>
    </p:spTree>
    <p:extLst>
      <p:ext uri="{BB962C8B-B14F-4D97-AF65-F5344CB8AC3E}">
        <p14:creationId xmlns:p14="http://schemas.microsoft.com/office/powerpoint/2010/main" val="196699462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67E5-F11D-9D45-9042-3AE972A5A32E}"/>
              </a:ext>
            </a:extLst>
          </p:cNvPr>
          <p:cNvSpPr>
            <a:spLocks noGrp="1"/>
          </p:cNvSpPr>
          <p:nvPr>
            <p:ph type="title"/>
          </p:nvPr>
        </p:nvSpPr>
        <p:spPr/>
        <p:txBody>
          <a:bodyPr>
            <a:normAutofit/>
          </a:bodyPr>
          <a:lstStyle/>
          <a:p>
            <a:r>
              <a:rPr lang="en-US" sz="2800" dirty="0">
                <a:latin typeface="Optima" panose="02000503060000020004" pitchFamily="2" charset="0"/>
              </a:rPr>
              <a:t>Advantages of the Fixed Field Large momentum lattice:</a:t>
            </a:r>
          </a:p>
        </p:txBody>
      </p:sp>
      <p:sp>
        <p:nvSpPr>
          <p:cNvPr id="3" name="Content Placeholder 2">
            <a:extLst>
              <a:ext uri="{FF2B5EF4-FFF2-40B4-BE49-F238E27FC236}">
                <a16:creationId xmlns:a16="http://schemas.microsoft.com/office/drawing/2014/main" id="{5B715E2E-071E-CE4A-A73E-9B0C92D1C5C0}"/>
              </a:ext>
            </a:extLst>
          </p:cNvPr>
          <p:cNvSpPr>
            <a:spLocks noGrp="1"/>
          </p:cNvSpPr>
          <p:nvPr>
            <p:ph idx="1"/>
          </p:nvPr>
        </p:nvSpPr>
        <p:spPr/>
        <p:txBody>
          <a:bodyPr>
            <a:normAutofit lnSpcReduction="10000"/>
          </a:bodyPr>
          <a:lstStyle/>
          <a:p>
            <a:r>
              <a:rPr lang="en-US" sz="2400" dirty="0">
                <a:latin typeface="Optima" panose="02000503060000020004" pitchFamily="2" charset="0"/>
              </a:rPr>
              <a:t>For multiturn ERL’s there is no other option but to use the fixed field </a:t>
            </a:r>
            <a:r>
              <a:rPr lang="en-US" sz="2400" b="1" dirty="0">
                <a:solidFill>
                  <a:srgbClr val="FF0000"/>
                </a:solidFill>
                <a:latin typeface="Optima" panose="02000503060000020004" pitchFamily="2" charset="0"/>
              </a:rPr>
              <a:t>permanent superb quality magnets </a:t>
            </a:r>
            <a:r>
              <a:rPr lang="en-US" sz="2400" dirty="0">
                <a:latin typeface="Optima" panose="02000503060000020004" pitchFamily="2" charset="0"/>
              </a:rPr>
              <a:t>as with the present technologies it is impossible to change the magnetic field in a very short time (ns)</a:t>
            </a:r>
          </a:p>
          <a:p>
            <a:endParaRPr lang="en-US" sz="2400" dirty="0">
              <a:latin typeface="Optima" panose="02000503060000020004" pitchFamily="2" charset="0"/>
            </a:endParaRPr>
          </a:p>
          <a:p>
            <a:r>
              <a:rPr lang="en-US" sz="2400" dirty="0">
                <a:latin typeface="Optima" panose="02000503060000020004" pitchFamily="2" charset="0"/>
              </a:rPr>
              <a:t>Except for CBETA all ERL’s </a:t>
            </a:r>
            <a:r>
              <a:rPr lang="en-US" sz="2400" b="1" dirty="0">
                <a:solidFill>
                  <a:srgbClr val="FF0000"/>
                </a:solidFill>
                <a:latin typeface="Optima" panose="02000503060000020004" pitchFamily="2" charset="0"/>
              </a:rPr>
              <a:t>use multiple beam lines </a:t>
            </a:r>
            <a:r>
              <a:rPr lang="en-US" sz="2400" dirty="0">
                <a:latin typeface="Optima" panose="02000503060000020004" pitchFamily="2" charset="0"/>
              </a:rPr>
              <a:t>with the fixed magnetic field to bring the beam back to linacs.</a:t>
            </a:r>
          </a:p>
          <a:p>
            <a:endParaRPr lang="en-US" sz="2400" dirty="0">
              <a:latin typeface="Optima" panose="02000503060000020004" pitchFamily="2" charset="0"/>
            </a:endParaRPr>
          </a:p>
          <a:p>
            <a:r>
              <a:rPr lang="en-US" sz="2400" dirty="0">
                <a:latin typeface="Optima" panose="02000503060000020004" pitchFamily="2" charset="0"/>
              </a:rPr>
              <a:t>The </a:t>
            </a:r>
            <a:r>
              <a:rPr lang="en-US" sz="2400" b="1" dirty="0">
                <a:latin typeface="Optima" panose="02000503060000020004" pitchFamily="2" charset="0"/>
              </a:rPr>
              <a:t>fixed field large momentum acceptance beam lines </a:t>
            </a:r>
            <a:r>
              <a:rPr lang="en-US" sz="2400" dirty="0">
                <a:latin typeface="Optima" panose="02000503060000020004" pitchFamily="2" charset="0"/>
              </a:rPr>
              <a:t>show multiple advantages in the multiple pass ERL’s:</a:t>
            </a:r>
          </a:p>
          <a:p>
            <a:pPr lvl="1"/>
            <a:r>
              <a:rPr lang="en-US" sz="2400" dirty="0">
                <a:latin typeface="Optima" panose="02000503060000020004" pitchFamily="2" charset="0"/>
              </a:rPr>
              <a:t>Multiple beam lines are replaced with one</a:t>
            </a:r>
          </a:p>
          <a:p>
            <a:pPr lvl="1"/>
            <a:r>
              <a:rPr lang="en-US" sz="2400" dirty="0">
                <a:latin typeface="Optima" panose="02000503060000020004" pitchFamily="2" charset="0"/>
              </a:rPr>
              <a:t>Electron beam polarization is preserved</a:t>
            </a:r>
          </a:p>
          <a:p>
            <a:pPr lvl="1"/>
            <a:r>
              <a:rPr lang="en-US" sz="2400" dirty="0">
                <a:latin typeface="Optima" panose="02000503060000020004" pitchFamily="2" charset="0"/>
              </a:rPr>
              <a:t>Operation is simplified </a:t>
            </a:r>
          </a:p>
        </p:txBody>
      </p:sp>
      <p:sp>
        <p:nvSpPr>
          <p:cNvPr id="5" name="Slide Number Placeholder 4">
            <a:extLst>
              <a:ext uri="{FF2B5EF4-FFF2-40B4-BE49-F238E27FC236}">
                <a16:creationId xmlns:a16="http://schemas.microsoft.com/office/drawing/2014/main" id="{08EF7123-B4AB-1F4B-88B6-280BF0B9AACC}"/>
              </a:ext>
            </a:extLst>
          </p:cNvPr>
          <p:cNvSpPr>
            <a:spLocks noGrp="1"/>
          </p:cNvSpPr>
          <p:nvPr>
            <p:ph type="sldNum" sz="quarter" idx="12"/>
          </p:nvPr>
        </p:nvSpPr>
        <p:spPr/>
        <p:txBody>
          <a:bodyPr/>
          <a:lstStyle/>
          <a:p>
            <a:fld id="{1FE97603-2A10-E648-8DE4-4D75A1570B14}" type="slidenum">
              <a:rPr lang="en-US" smtClean="0"/>
              <a:t>23</a:t>
            </a:fld>
            <a:endParaRPr lang="en-US" dirty="0"/>
          </a:p>
        </p:txBody>
      </p:sp>
      <p:sp>
        <p:nvSpPr>
          <p:cNvPr id="7" name="Footer Placeholder 6">
            <a:extLst>
              <a:ext uri="{FF2B5EF4-FFF2-40B4-BE49-F238E27FC236}">
                <a16:creationId xmlns:a16="http://schemas.microsoft.com/office/drawing/2014/main" id="{BDE2966C-B7AE-5F44-BB43-3B50ECFA4E38}"/>
              </a:ext>
            </a:extLst>
          </p:cNvPr>
          <p:cNvSpPr>
            <a:spLocks noGrp="1"/>
          </p:cNvSpPr>
          <p:nvPr>
            <p:ph type="ftr" sz="quarter" idx="11"/>
          </p:nvPr>
        </p:nvSpPr>
        <p:spPr>
          <a:xfrm>
            <a:off x="3270189" y="6574184"/>
            <a:ext cx="2603622"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147734190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842F9B-FEB4-2747-BD47-1BA6B977B735}"/>
              </a:ext>
            </a:extLst>
          </p:cNvPr>
          <p:cNvSpPr>
            <a:spLocks noGrp="1"/>
          </p:cNvSpPr>
          <p:nvPr>
            <p:ph type="sldNum" sz="quarter" idx="12"/>
          </p:nvPr>
        </p:nvSpPr>
        <p:spPr/>
        <p:txBody>
          <a:bodyPr/>
          <a:lstStyle/>
          <a:p>
            <a:fld id="{1FE97603-2A10-E648-8DE4-4D75A1570B14}" type="slidenum">
              <a:rPr lang="en-US" smtClean="0"/>
              <a:t>24</a:t>
            </a:fld>
            <a:endParaRPr lang="en-US" dirty="0"/>
          </a:p>
        </p:txBody>
      </p:sp>
      <p:sp>
        <p:nvSpPr>
          <p:cNvPr id="4" name="TextBox 3">
            <a:extLst>
              <a:ext uri="{FF2B5EF4-FFF2-40B4-BE49-F238E27FC236}">
                <a16:creationId xmlns:a16="http://schemas.microsoft.com/office/drawing/2014/main" id="{87415F78-8D55-4340-8A04-8A81615ACBD7}"/>
              </a:ext>
            </a:extLst>
          </p:cNvPr>
          <p:cNvSpPr txBox="1"/>
          <p:nvPr/>
        </p:nvSpPr>
        <p:spPr>
          <a:xfrm>
            <a:off x="200724" y="1315845"/>
            <a:ext cx="8798311" cy="3416320"/>
          </a:xfrm>
          <a:prstGeom prst="rect">
            <a:avLst/>
          </a:prstGeom>
          <a:noFill/>
        </p:spPr>
        <p:txBody>
          <a:bodyPr wrap="square" rtlCol="0">
            <a:spAutoFit/>
          </a:bodyPr>
          <a:lstStyle/>
          <a:p>
            <a:r>
              <a:rPr lang="en-US" sz="2400" dirty="0">
                <a:solidFill>
                  <a:srgbClr val="002060"/>
                </a:solidFill>
              </a:rPr>
              <a:t>We are presenting an example of a novel approach in using the Fixed Field single beam line with large energy acceptance connected by an adiabatic transition to the ERL linac:</a:t>
            </a:r>
          </a:p>
          <a:p>
            <a:pPr algn="ctr"/>
            <a:endParaRPr lang="en-US" sz="2400" dirty="0">
              <a:solidFill>
                <a:srgbClr val="2424B9"/>
              </a:solidFill>
            </a:endParaRPr>
          </a:p>
          <a:p>
            <a:pPr marL="342900" indent="-342900">
              <a:buFont typeface="Arial" panose="020B0604020202020204" pitchFamily="34" charset="0"/>
              <a:buChar char="•"/>
            </a:pPr>
            <a:r>
              <a:rPr lang="en-US" sz="2400" dirty="0">
                <a:solidFill>
                  <a:srgbClr val="002060"/>
                </a:solidFill>
              </a:rPr>
              <a:t>This allows additional passes through the linac, this reduces the size of the linac</a:t>
            </a:r>
          </a:p>
          <a:p>
            <a:pPr marL="342900" indent="-342900">
              <a:buFont typeface="Arial" panose="020B0604020202020204" pitchFamily="34" charset="0"/>
              <a:buChar char="•"/>
            </a:pPr>
            <a:r>
              <a:rPr lang="en-US" sz="2400" dirty="0">
                <a:solidFill>
                  <a:srgbClr val="002060"/>
                </a:solidFill>
              </a:rPr>
              <a:t>Eliminates spreaders and combiners</a:t>
            </a:r>
          </a:p>
          <a:p>
            <a:pPr marL="342900" indent="-342900">
              <a:buFont typeface="Arial" panose="020B0604020202020204" pitchFamily="34" charset="0"/>
              <a:buChar char="•"/>
            </a:pPr>
            <a:r>
              <a:rPr lang="en-US" sz="2400" dirty="0">
                <a:solidFill>
                  <a:srgbClr val="002060"/>
                </a:solidFill>
              </a:rPr>
              <a:t>Simplifies the operation</a:t>
            </a:r>
          </a:p>
          <a:p>
            <a:pPr marL="342900" indent="-342900">
              <a:buFont typeface="Arial" panose="020B0604020202020204" pitchFamily="34" charset="0"/>
              <a:buChar char="•"/>
            </a:pPr>
            <a:r>
              <a:rPr lang="en-US" sz="2400" dirty="0">
                <a:solidFill>
                  <a:srgbClr val="002060"/>
                </a:solidFill>
              </a:rPr>
              <a:t>Significantly reduces the overall cost of the whole project</a:t>
            </a:r>
          </a:p>
        </p:txBody>
      </p:sp>
      <p:sp>
        <p:nvSpPr>
          <p:cNvPr id="6" name="Footer Placeholder 5">
            <a:extLst>
              <a:ext uri="{FF2B5EF4-FFF2-40B4-BE49-F238E27FC236}">
                <a16:creationId xmlns:a16="http://schemas.microsoft.com/office/drawing/2014/main" id="{4DBC562E-DCDA-6141-A27B-3AEB1A692458}"/>
              </a:ext>
            </a:extLst>
          </p:cNvPr>
          <p:cNvSpPr>
            <a:spLocks noGrp="1"/>
          </p:cNvSpPr>
          <p:nvPr>
            <p:ph type="ftr" sz="quarter" idx="11"/>
          </p:nvPr>
        </p:nvSpPr>
        <p:spPr>
          <a:xfrm>
            <a:off x="3334412" y="6592505"/>
            <a:ext cx="2603249" cy="265495"/>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extLst>
      <p:ext uri="{BB962C8B-B14F-4D97-AF65-F5344CB8AC3E}">
        <p14:creationId xmlns:p14="http://schemas.microsoft.com/office/powerpoint/2010/main" val="288437550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7" name="Straight Connector 156">
            <a:extLst>
              <a:ext uri="{FF2B5EF4-FFF2-40B4-BE49-F238E27FC236}">
                <a16:creationId xmlns:a16="http://schemas.microsoft.com/office/drawing/2014/main" id="{309ECBD1-6239-064A-B713-E09704544E67}"/>
              </a:ext>
            </a:extLst>
          </p:cNvPr>
          <p:cNvCxnSpPr>
            <a:cxnSpLocks/>
          </p:cNvCxnSpPr>
          <p:nvPr/>
        </p:nvCxnSpPr>
        <p:spPr>
          <a:xfrm rot="3600000">
            <a:off x="2490202" y="4877704"/>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301DD33E-9647-1046-AEB4-39138E6887C5}"/>
              </a:ext>
            </a:extLst>
          </p:cNvPr>
          <p:cNvCxnSpPr>
            <a:cxnSpLocks/>
          </p:cNvCxnSpPr>
          <p:nvPr/>
        </p:nvCxnSpPr>
        <p:spPr>
          <a:xfrm rot="18000000" flipH="1">
            <a:off x="6728288" y="4899544"/>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5C6D4F4E-EE4C-864A-9BE1-27AB1DE5DC63}"/>
              </a:ext>
            </a:extLst>
          </p:cNvPr>
          <p:cNvCxnSpPr>
            <a:cxnSpLocks/>
          </p:cNvCxnSpPr>
          <p:nvPr/>
        </p:nvCxnSpPr>
        <p:spPr>
          <a:xfrm>
            <a:off x="4608987" y="6104618"/>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0122E14-C23A-B346-A5B8-13140F3CC447}"/>
              </a:ext>
            </a:extLst>
          </p:cNvPr>
          <p:cNvSpPr>
            <a:spLocks noGrp="1"/>
          </p:cNvSpPr>
          <p:nvPr>
            <p:ph type="title"/>
          </p:nvPr>
        </p:nvSpPr>
        <p:spPr/>
        <p:txBody>
          <a:bodyPr/>
          <a:lstStyle/>
          <a:p>
            <a:r>
              <a:rPr lang="en-US" dirty="0">
                <a:latin typeface="Optima" panose="02000503060000020004" pitchFamily="2" charset="0"/>
              </a:rPr>
              <a:t>EIC @ RHIC with a single FFA-LG arc</a:t>
            </a:r>
          </a:p>
        </p:txBody>
      </p:sp>
      <p:sp>
        <p:nvSpPr>
          <p:cNvPr id="5" name="Slide Number Placeholder 4">
            <a:extLst>
              <a:ext uri="{FF2B5EF4-FFF2-40B4-BE49-F238E27FC236}">
                <a16:creationId xmlns:a16="http://schemas.microsoft.com/office/drawing/2014/main" id="{CB5F6528-CD06-7D43-861D-C182EBC58F60}"/>
              </a:ext>
            </a:extLst>
          </p:cNvPr>
          <p:cNvSpPr>
            <a:spLocks noGrp="1"/>
          </p:cNvSpPr>
          <p:nvPr>
            <p:ph type="sldNum" sz="quarter" idx="12"/>
          </p:nvPr>
        </p:nvSpPr>
        <p:spPr/>
        <p:txBody>
          <a:bodyPr/>
          <a:lstStyle/>
          <a:p>
            <a:fld id="{1FE97603-2A10-E648-8DE4-4D75A1570B14}" type="slidenum">
              <a:rPr lang="en-US" smtClean="0"/>
              <a:t>25</a:t>
            </a:fld>
            <a:endParaRPr lang="en-US" dirty="0"/>
          </a:p>
        </p:txBody>
      </p:sp>
      <p:sp>
        <p:nvSpPr>
          <p:cNvPr id="236" name="Block Arc 323">
            <a:extLst>
              <a:ext uri="{FF2B5EF4-FFF2-40B4-BE49-F238E27FC236}">
                <a16:creationId xmlns:a16="http://schemas.microsoft.com/office/drawing/2014/main" id="{B75302F8-9FED-BD4F-A8F9-C04EAAAAE381}"/>
              </a:ext>
            </a:extLst>
          </p:cNvPr>
          <p:cNvSpPr>
            <a:spLocks noChangeAspect="1"/>
          </p:cNvSpPr>
          <p:nvPr/>
        </p:nvSpPr>
        <p:spPr bwMode="auto">
          <a:xfrm rot="19583853">
            <a:off x="5338526" y="6153657"/>
            <a:ext cx="248781" cy="129092"/>
          </a:xfrm>
          <a:custGeom>
            <a:avLst/>
            <a:gdLst>
              <a:gd name="connsiteX0" fmla="*/ 454804 w 857250"/>
              <a:gd name="connsiteY0" fmla="*/ 800 h 857250"/>
              <a:gd name="connsiteX1" fmla="*/ 680828 w 857250"/>
              <a:gd name="connsiteY1" fmla="*/ 82051 h 857250"/>
              <a:gd name="connsiteX2" fmla="*/ 647330 w 857250"/>
              <a:gd name="connsiteY2" fmla="*/ 128084 h 857250"/>
              <a:gd name="connsiteX3" fmla="*/ 451327 w 857250"/>
              <a:gd name="connsiteY3" fmla="*/ 57624 h 857250"/>
              <a:gd name="connsiteX4" fmla="*/ 454804 w 857250"/>
              <a:gd name="connsiteY4" fmla="*/ 800 h 857250"/>
              <a:gd name="connsiteX0" fmla="*/ 3477 w 229501"/>
              <a:gd name="connsiteY0" fmla="*/ 0 h 126479"/>
              <a:gd name="connsiteX1" fmla="*/ 229501 w 229501"/>
              <a:gd name="connsiteY1" fmla="*/ 81251 h 126479"/>
              <a:gd name="connsiteX2" fmla="*/ 200421 w 229501"/>
              <a:gd name="connsiteY2" fmla="*/ 126479 h 126479"/>
              <a:gd name="connsiteX3" fmla="*/ 0 w 229501"/>
              <a:gd name="connsiteY3" fmla="*/ 56824 h 126479"/>
              <a:gd name="connsiteX4" fmla="*/ 3477 w 229501"/>
              <a:gd name="connsiteY4" fmla="*/ 0 h 126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01" h="126479">
                <a:moveTo>
                  <a:pt x="3477" y="0"/>
                </a:moveTo>
                <a:cubicBezTo>
                  <a:pt x="85022" y="4990"/>
                  <a:pt x="163443" y="33181"/>
                  <a:pt x="229501" y="81251"/>
                </a:cubicBezTo>
                <a:cubicBezTo>
                  <a:pt x="218335" y="96595"/>
                  <a:pt x="211587" y="111135"/>
                  <a:pt x="200421" y="126479"/>
                </a:cubicBezTo>
                <a:cubicBezTo>
                  <a:pt x="143137" y="84793"/>
                  <a:pt x="70714" y="61151"/>
                  <a:pt x="0" y="56824"/>
                </a:cubicBezTo>
                <a:lnTo>
                  <a:pt x="3477" y="0"/>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37" name="Block Arc 236">
            <a:extLst>
              <a:ext uri="{FF2B5EF4-FFF2-40B4-BE49-F238E27FC236}">
                <a16:creationId xmlns:a16="http://schemas.microsoft.com/office/drawing/2014/main" id="{AE2F60F9-D3C5-9943-99A0-8DEE423BAF6C}"/>
              </a:ext>
            </a:extLst>
          </p:cNvPr>
          <p:cNvSpPr>
            <a:spLocks noChangeAspect="1"/>
          </p:cNvSpPr>
          <p:nvPr/>
        </p:nvSpPr>
        <p:spPr>
          <a:xfrm rot="14555445">
            <a:off x="2028031" y="1551782"/>
            <a:ext cx="3838575" cy="3840162"/>
          </a:xfrm>
          <a:prstGeom prst="blockArc">
            <a:avLst>
              <a:gd name="adj1" fmla="val 16225369"/>
              <a:gd name="adj2" fmla="val 19690942"/>
              <a:gd name="adj3" fmla="val 3887"/>
            </a:avLst>
          </a:prstGeom>
          <a:solidFill>
            <a:srgbClr val="FFFFFF">
              <a:alpha val="93000"/>
            </a:srgbClr>
          </a:solidFill>
          <a:ln w="127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238" name="Straight Arrow Connector 237">
            <a:extLst>
              <a:ext uri="{FF2B5EF4-FFF2-40B4-BE49-F238E27FC236}">
                <a16:creationId xmlns:a16="http://schemas.microsoft.com/office/drawing/2014/main" id="{3AE8B484-27FB-834E-A897-78DEA948ABA9}"/>
              </a:ext>
            </a:extLst>
          </p:cNvPr>
          <p:cNvCxnSpPr/>
          <p:nvPr/>
        </p:nvCxnSpPr>
        <p:spPr>
          <a:xfrm>
            <a:off x="9745663" y="236538"/>
            <a:ext cx="0" cy="0"/>
          </a:xfrm>
          <a:prstGeom prst="straightConnector1">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239" name="Arc 238">
            <a:extLst>
              <a:ext uri="{FF2B5EF4-FFF2-40B4-BE49-F238E27FC236}">
                <a16:creationId xmlns:a16="http://schemas.microsoft.com/office/drawing/2014/main" id="{75620060-5F20-2940-94A8-4AF7696F23B8}"/>
              </a:ext>
            </a:extLst>
          </p:cNvPr>
          <p:cNvSpPr>
            <a:spLocks noChangeAspect="1"/>
          </p:cNvSpPr>
          <p:nvPr/>
        </p:nvSpPr>
        <p:spPr>
          <a:xfrm rot="10800000">
            <a:off x="3651250" y="2560638"/>
            <a:ext cx="3567113" cy="3565525"/>
          </a:xfrm>
          <a:prstGeom prst="arc">
            <a:avLst>
              <a:gd name="adj1" fmla="val 12655420"/>
              <a:gd name="adj2" fmla="val 16215553"/>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41" name="Rectangle 240">
            <a:extLst>
              <a:ext uri="{FF2B5EF4-FFF2-40B4-BE49-F238E27FC236}">
                <a16:creationId xmlns:a16="http://schemas.microsoft.com/office/drawing/2014/main" id="{D0947500-3B4F-C848-BB00-7EFDDD907A35}"/>
              </a:ext>
            </a:extLst>
          </p:cNvPr>
          <p:cNvSpPr/>
          <p:nvPr/>
        </p:nvSpPr>
        <p:spPr>
          <a:xfrm>
            <a:off x="3394075" y="2900363"/>
            <a:ext cx="1241425" cy="379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2" name="Arc 241">
            <a:extLst>
              <a:ext uri="{FF2B5EF4-FFF2-40B4-BE49-F238E27FC236}">
                <a16:creationId xmlns:a16="http://schemas.microsoft.com/office/drawing/2014/main" id="{D25B80A9-DD38-AA4B-81C5-B9E38B58682A}"/>
              </a:ext>
            </a:extLst>
          </p:cNvPr>
          <p:cNvSpPr>
            <a:spLocks noChangeAspect="1"/>
          </p:cNvSpPr>
          <p:nvPr/>
        </p:nvSpPr>
        <p:spPr>
          <a:xfrm>
            <a:off x="3665538" y="1257300"/>
            <a:ext cx="3475037" cy="3475038"/>
          </a:xfrm>
          <a:prstGeom prst="arc">
            <a:avLst>
              <a:gd name="adj1" fmla="val 16223566"/>
              <a:gd name="adj2" fmla="val 19714709"/>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3" name="Arc 242">
            <a:extLst>
              <a:ext uri="{FF2B5EF4-FFF2-40B4-BE49-F238E27FC236}">
                <a16:creationId xmlns:a16="http://schemas.microsoft.com/office/drawing/2014/main" id="{3AF9A0B8-BA3E-CF43-A3CD-BB0E822E7046}"/>
              </a:ext>
            </a:extLst>
          </p:cNvPr>
          <p:cNvSpPr>
            <a:spLocks noChangeAspect="1"/>
          </p:cNvSpPr>
          <p:nvPr/>
        </p:nvSpPr>
        <p:spPr>
          <a:xfrm rot="5400000">
            <a:off x="4023519" y="1889919"/>
            <a:ext cx="3565525" cy="3567113"/>
          </a:xfrm>
          <a:prstGeom prst="arc">
            <a:avLst>
              <a:gd name="adj1" fmla="val 14339452"/>
              <a:gd name="adj2" fmla="val 17990384"/>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4" name="Arc 243">
            <a:extLst>
              <a:ext uri="{FF2B5EF4-FFF2-40B4-BE49-F238E27FC236}">
                <a16:creationId xmlns:a16="http://schemas.microsoft.com/office/drawing/2014/main" id="{FFB1B8C9-4D21-6344-A24D-DB2FA602AEFA}"/>
              </a:ext>
            </a:extLst>
          </p:cNvPr>
          <p:cNvSpPr>
            <a:spLocks noChangeAspect="1"/>
          </p:cNvSpPr>
          <p:nvPr/>
        </p:nvSpPr>
        <p:spPr>
          <a:xfrm>
            <a:off x="2817813" y="1203325"/>
            <a:ext cx="3567112" cy="3567113"/>
          </a:xfrm>
          <a:prstGeom prst="arc">
            <a:avLst>
              <a:gd name="adj1" fmla="val 12608644"/>
              <a:gd name="adj2" fmla="val 16222976"/>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5" name="Arc 244">
            <a:extLst>
              <a:ext uri="{FF2B5EF4-FFF2-40B4-BE49-F238E27FC236}">
                <a16:creationId xmlns:a16="http://schemas.microsoft.com/office/drawing/2014/main" id="{D3E928D5-62A2-DC41-821C-2CA8E7DC3D8A}"/>
              </a:ext>
            </a:extLst>
          </p:cNvPr>
          <p:cNvSpPr>
            <a:spLocks noChangeAspect="1"/>
          </p:cNvSpPr>
          <p:nvPr/>
        </p:nvSpPr>
        <p:spPr>
          <a:xfrm rot="10800000">
            <a:off x="2835275" y="2559050"/>
            <a:ext cx="3565525" cy="3565525"/>
          </a:xfrm>
          <a:prstGeom prst="arc">
            <a:avLst>
              <a:gd name="adj1" fmla="val 16207127"/>
              <a:gd name="adj2" fmla="val 19775032"/>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6" name="Arc 245">
            <a:extLst>
              <a:ext uri="{FF2B5EF4-FFF2-40B4-BE49-F238E27FC236}">
                <a16:creationId xmlns:a16="http://schemas.microsoft.com/office/drawing/2014/main" id="{9612F09B-2AF1-7043-9373-33D860599A42}"/>
              </a:ext>
            </a:extLst>
          </p:cNvPr>
          <p:cNvSpPr>
            <a:spLocks noChangeAspect="1"/>
          </p:cNvSpPr>
          <p:nvPr/>
        </p:nvSpPr>
        <p:spPr>
          <a:xfrm rot="10800000">
            <a:off x="3694113" y="2600325"/>
            <a:ext cx="3475037" cy="3475038"/>
          </a:xfrm>
          <a:prstGeom prst="arc">
            <a:avLst>
              <a:gd name="adj1" fmla="val 12655200"/>
              <a:gd name="adj2" fmla="val 16210481"/>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7" name="Arc 246">
            <a:extLst>
              <a:ext uri="{FF2B5EF4-FFF2-40B4-BE49-F238E27FC236}">
                <a16:creationId xmlns:a16="http://schemas.microsoft.com/office/drawing/2014/main" id="{CD21921E-A6F8-1343-974E-C896DAB248E7}"/>
              </a:ext>
            </a:extLst>
          </p:cNvPr>
          <p:cNvSpPr>
            <a:spLocks noChangeAspect="1"/>
          </p:cNvSpPr>
          <p:nvPr/>
        </p:nvSpPr>
        <p:spPr>
          <a:xfrm>
            <a:off x="3625850" y="1209675"/>
            <a:ext cx="3565525" cy="3567113"/>
          </a:xfrm>
          <a:prstGeom prst="arc">
            <a:avLst>
              <a:gd name="adj1" fmla="val 16195829"/>
              <a:gd name="adj2" fmla="val 19728941"/>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8" name="Arc 247">
            <a:extLst>
              <a:ext uri="{FF2B5EF4-FFF2-40B4-BE49-F238E27FC236}">
                <a16:creationId xmlns:a16="http://schemas.microsoft.com/office/drawing/2014/main" id="{89AFAB9E-FE63-7F47-A8FC-F5C37AB85002}"/>
              </a:ext>
            </a:extLst>
          </p:cNvPr>
          <p:cNvSpPr>
            <a:spLocks noChangeAspect="1"/>
          </p:cNvSpPr>
          <p:nvPr/>
        </p:nvSpPr>
        <p:spPr>
          <a:xfrm rot="5400000">
            <a:off x="4066381" y="1932782"/>
            <a:ext cx="3475037" cy="3473450"/>
          </a:xfrm>
          <a:prstGeom prst="arc">
            <a:avLst>
              <a:gd name="adj1" fmla="val 14378594"/>
              <a:gd name="adj2" fmla="val 17981823"/>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9" name="Arc 248">
            <a:extLst>
              <a:ext uri="{FF2B5EF4-FFF2-40B4-BE49-F238E27FC236}">
                <a16:creationId xmlns:a16="http://schemas.microsoft.com/office/drawing/2014/main" id="{F8362BF5-83B2-EF4A-B9B9-0483244B23C2}"/>
              </a:ext>
            </a:extLst>
          </p:cNvPr>
          <p:cNvSpPr>
            <a:spLocks noChangeAspect="1"/>
          </p:cNvSpPr>
          <p:nvPr/>
        </p:nvSpPr>
        <p:spPr>
          <a:xfrm rot="10800000">
            <a:off x="2881313" y="2599212"/>
            <a:ext cx="3475037" cy="3475037"/>
          </a:xfrm>
          <a:prstGeom prst="arc">
            <a:avLst>
              <a:gd name="adj1" fmla="val 16222897"/>
              <a:gd name="adj2" fmla="val 19771380"/>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50" name="Arc 249">
            <a:extLst>
              <a:ext uri="{FF2B5EF4-FFF2-40B4-BE49-F238E27FC236}">
                <a16:creationId xmlns:a16="http://schemas.microsoft.com/office/drawing/2014/main" id="{686CD56C-4636-9A4C-A7E7-C8CE471EC2DC}"/>
              </a:ext>
            </a:extLst>
          </p:cNvPr>
          <p:cNvSpPr>
            <a:spLocks noChangeAspect="1"/>
          </p:cNvSpPr>
          <p:nvPr/>
        </p:nvSpPr>
        <p:spPr>
          <a:xfrm>
            <a:off x="2863850" y="1265238"/>
            <a:ext cx="3473450" cy="3475037"/>
          </a:xfrm>
          <a:prstGeom prst="arc">
            <a:avLst>
              <a:gd name="adj1" fmla="val 12653906"/>
              <a:gd name="adj2" fmla="val 16221429"/>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53" name="Arc 252">
            <a:extLst>
              <a:ext uri="{FF2B5EF4-FFF2-40B4-BE49-F238E27FC236}">
                <a16:creationId xmlns:a16="http://schemas.microsoft.com/office/drawing/2014/main" id="{876849EE-9C7A-3A4C-8E8E-0E90CECF81DF}"/>
              </a:ext>
            </a:extLst>
          </p:cNvPr>
          <p:cNvSpPr>
            <a:spLocks noChangeAspect="1"/>
          </p:cNvSpPr>
          <p:nvPr/>
        </p:nvSpPr>
        <p:spPr>
          <a:xfrm rot="16200000" flipH="1">
            <a:off x="2487613" y="1928813"/>
            <a:ext cx="3475037" cy="3475037"/>
          </a:xfrm>
          <a:prstGeom prst="arc">
            <a:avLst>
              <a:gd name="adj1" fmla="val 14416299"/>
              <a:gd name="adj2" fmla="val 17965888"/>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54" name="Arc 253">
            <a:extLst>
              <a:ext uri="{FF2B5EF4-FFF2-40B4-BE49-F238E27FC236}">
                <a16:creationId xmlns:a16="http://schemas.microsoft.com/office/drawing/2014/main" id="{039067B7-83B8-A445-A0B9-05719FC0E557}"/>
              </a:ext>
            </a:extLst>
          </p:cNvPr>
          <p:cNvSpPr>
            <a:spLocks noChangeAspect="1"/>
          </p:cNvSpPr>
          <p:nvPr/>
        </p:nvSpPr>
        <p:spPr>
          <a:xfrm rot="16200000" flipH="1">
            <a:off x="2424907" y="1875631"/>
            <a:ext cx="3567112" cy="3565525"/>
          </a:xfrm>
          <a:prstGeom prst="arc">
            <a:avLst>
              <a:gd name="adj1" fmla="val 14411602"/>
              <a:gd name="adj2" fmla="val 17977524"/>
            </a:avLst>
          </a:prstGeom>
          <a:ln w="38100" cmpd="sng">
            <a:solidFill>
              <a:srgbClr val="FFDB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57" name="Straight Connector 256">
            <a:extLst>
              <a:ext uri="{FF2B5EF4-FFF2-40B4-BE49-F238E27FC236}">
                <a16:creationId xmlns:a16="http://schemas.microsoft.com/office/drawing/2014/main" id="{5871FCA1-8FA0-2A49-AED1-AA8256E45302}"/>
              </a:ext>
            </a:extLst>
          </p:cNvPr>
          <p:cNvCxnSpPr>
            <a:cxnSpLocks noChangeAspect="1"/>
          </p:cNvCxnSpPr>
          <p:nvPr/>
        </p:nvCxnSpPr>
        <p:spPr>
          <a:xfrm>
            <a:off x="3255963" y="4740275"/>
            <a:ext cx="0" cy="0"/>
          </a:xfrm>
          <a:prstGeom prst="line">
            <a:avLst/>
          </a:prstGeom>
          <a:ln w="28575" cmpd="sng">
            <a:solidFill>
              <a:srgbClr val="97CFFF"/>
            </a:solidFill>
          </a:ln>
          <a:effectLst/>
        </p:spPr>
        <p:style>
          <a:lnRef idx="2">
            <a:schemeClr val="accent1"/>
          </a:lnRef>
          <a:fillRef idx="0">
            <a:schemeClr val="accent1"/>
          </a:fillRef>
          <a:effectRef idx="1">
            <a:schemeClr val="accent1"/>
          </a:effectRef>
          <a:fontRef idx="minor">
            <a:schemeClr val="tx1"/>
          </a:fontRef>
        </p:style>
      </p:cxnSp>
      <p:sp>
        <p:nvSpPr>
          <p:cNvPr id="259" name="Rectangle 258">
            <a:extLst>
              <a:ext uri="{FF2B5EF4-FFF2-40B4-BE49-F238E27FC236}">
                <a16:creationId xmlns:a16="http://schemas.microsoft.com/office/drawing/2014/main" id="{14EA3A0D-B6B6-3541-A171-00B7F0AA0AB9}"/>
              </a:ext>
            </a:extLst>
          </p:cNvPr>
          <p:cNvSpPr>
            <a:spLocks noChangeAspect="1"/>
          </p:cNvSpPr>
          <p:nvPr/>
        </p:nvSpPr>
        <p:spPr>
          <a:xfrm>
            <a:off x="4840288" y="5927725"/>
            <a:ext cx="347662" cy="346075"/>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60" name="Group 139">
            <a:extLst>
              <a:ext uri="{FF2B5EF4-FFF2-40B4-BE49-F238E27FC236}">
                <a16:creationId xmlns:a16="http://schemas.microsoft.com/office/drawing/2014/main" id="{13C60A42-F5EE-7F45-94B2-05A889DE51F1}"/>
              </a:ext>
            </a:extLst>
          </p:cNvPr>
          <p:cNvGrpSpPr>
            <a:grpSpLocks/>
          </p:cNvGrpSpPr>
          <p:nvPr/>
        </p:nvGrpSpPr>
        <p:grpSpPr bwMode="auto">
          <a:xfrm>
            <a:off x="2212975" y="1110500"/>
            <a:ext cx="5289550" cy="5800461"/>
            <a:chOff x="12070171" y="848248"/>
            <a:chExt cx="5289651" cy="5801506"/>
          </a:xfrm>
        </p:grpSpPr>
        <p:sp>
          <p:nvSpPr>
            <p:cNvPr id="261" name="Block Arc 260">
              <a:extLst>
                <a:ext uri="{FF2B5EF4-FFF2-40B4-BE49-F238E27FC236}">
                  <a16:creationId xmlns:a16="http://schemas.microsoft.com/office/drawing/2014/main" id="{8E47B457-AA5E-6249-ACAD-571FF5285AA1}"/>
                </a:ext>
              </a:extLst>
            </p:cNvPr>
            <p:cNvSpPr>
              <a:spLocks noChangeAspect="1"/>
            </p:cNvSpPr>
            <p:nvPr/>
          </p:nvSpPr>
          <p:spPr>
            <a:xfrm rot="600961">
              <a:off x="12070171" y="4564417"/>
              <a:ext cx="860441" cy="857404"/>
            </a:xfrm>
            <a:prstGeom prst="blockArc">
              <a:avLst>
                <a:gd name="adj1" fmla="val 18771912"/>
                <a:gd name="adj2" fmla="val 20981940"/>
                <a:gd name="adj3" fmla="val 6794"/>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nvGrpSpPr>
            <p:cNvPr id="262" name="Group 52">
              <a:extLst>
                <a:ext uri="{FF2B5EF4-FFF2-40B4-BE49-F238E27FC236}">
                  <a16:creationId xmlns:a16="http://schemas.microsoft.com/office/drawing/2014/main" id="{AB717501-972F-1D4D-8869-DD5E23E0CCCF}"/>
                </a:ext>
              </a:extLst>
            </p:cNvPr>
            <p:cNvGrpSpPr>
              <a:grpSpLocks/>
            </p:cNvGrpSpPr>
            <p:nvPr/>
          </p:nvGrpSpPr>
          <p:grpSpPr bwMode="auto">
            <a:xfrm>
              <a:off x="12258961" y="848248"/>
              <a:ext cx="5100861" cy="5801506"/>
              <a:chOff x="2691918" y="1124737"/>
              <a:chExt cx="5100861" cy="5801506"/>
            </a:xfrm>
          </p:grpSpPr>
          <p:grpSp>
            <p:nvGrpSpPr>
              <p:cNvPr id="264" name="Group 51">
                <a:extLst>
                  <a:ext uri="{FF2B5EF4-FFF2-40B4-BE49-F238E27FC236}">
                    <a16:creationId xmlns:a16="http://schemas.microsoft.com/office/drawing/2014/main" id="{8C64706A-5C90-3241-BFDB-9F9A5E0B028E}"/>
                  </a:ext>
                </a:extLst>
              </p:cNvPr>
              <p:cNvGrpSpPr>
                <a:grpSpLocks/>
              </p:cNvGrpSpPr>
              <p:nvPr/>
            </p:nvGrpSpPr>
            <p:grpSpPr bwMode="auto">
              <a:xfrm>
                <a:off x="2691918" y="1124737"/>
                <a:ext cx="5100861" cy="5801506"/>
                <a:chOff x="2696454" y="1133809"/>
                <a:chExt cx="5100861" cy="5801506"/>
              </a:xfrm>
            </p:grpSpPr>
            <p:sp>
              <p:nvSpPr>
                <p:cNvPr id="265" name="Block Arc 269">
                  <a:extLst>
                    <a:ext uri="{FF2B5EF4-FFF2-40B4-BE49-F238E27FC236}">
                      <a16:creationId xmlns:a16="http://schemas.microsoft.com/office/drawing/2014/main" id="{09D4A45F-DF33-074C-8D6E-85EB50E33BEB}"/>
                    </a:ext>
                  </a:extLst>
                </p:cNvPr>
                <p:cNvSpPr>
                  <a:spLocks noChangeAspect="1"/>
                </p:cNvSpPr>
                <p:nvPr/>
              </p:nvSpPr>
              <p:spPr>
                <a:xfrm rot="10800000">
                  <a:off x="4979657" y="6253534"/>
                  <a:ext cx="674632" cy="154063"/>
                </a:xfrm>
                <a:custGeom>
                  <a:avLst/>
                  <a:gdLst>
                    <a:gd name="connsiteX0" fmla="*/ 268148 w 1231900"/>
                    <a:gd name="connsiteY0" fmla="*/ 107592 h 1231900"/>
                    <a:gd name="connsiteX1" fmla="*/ 942767 w 1231900"/>
                    <a:gd name="connsiteY1" fmla="*/ 93853 h 1231900"/>
                    <a:gd name="connsiteX2" fmla="*/ 912909 w 1231900"/>
                    <a:gd name="connsiteY2" fmla="*/ 141552 h 1231900"/>
                    <a:gd name="connsiteX3" fmla="*/ 299923 w 1231900"/>
                    <a:gd name="connsiteY3" fmla="*/ 154035 h 1231900"/>
                    <a:gd name="connsiteX4" fmla="*/ 268148 w 1231900"/>
                    <a:gd name="connsiteY4" fmla="*/ 107592 h 1231900"/>
                    <a:gd name="connsiteX0" fmla="*/ 0 w 674619"/>
                    <a:gd name="connsiteY0" fmla="*/ 107592 h 154035"/>
                    <a:gd name="connsiteX1" fmla="*/ 674619 w 674619"/>
                    <a:gd name="connsiteY1" fmla="*/ 93853 h 154035"/>
                    <a:gd name="connsiteX2" fmla="*/ 641586 w 674619"/>
                    <a:gd name="connsiteY2" fmla="*/ 138377 h 154035"/>
                    <a:gd name="connsiteX3" fmla="*/ 31775 w 674619"/>
                    <a:gd name="connsiteY3" fmla="*/ 154035 h 154035"/>
                    <a:gd name="connsiteX4" fmla="*/ 0 w 674619"/>
                    <a:gd name="connsiteY4" fmla="*/ 107592 h 15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19" h="154035">
                      <a:moveTo>
                        <a:pt x="0" y="107592"/>
                      </a:moveTo>
                      <a:cubicBezTo>
                        <a:pt x="202141" y="-30707"/>
                        <a:pt x="467015" y="-36101"/>
                        <a:pt x="674619" y="93853"/>
                      </a:cubicBezTo>
                      <a:cubicBezTo>
                        <a:pt x="664666" y="109753"/>
                        <a:pt x="651539" y="122477"/>
                        <a:pt x="641586" y="138377"/>
                      </a:cubicBezTo>
                      <a:cubicBezTo>
                        <a:pt x="452948" y="20295"/>
                        <a:pt x="215449" y="28372"/>
                        <a:pt x="31775" y="154035"/>
                      </a:cubicBezTo>
                      <a:lnTo>
                        <a:pt x="0" y="107592"/>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266" name="Group 48">
                  <a:extLst>
                    <a:ext uri="{FF2B5EF4-FFF2-40B4-BE49-F238E27FC236}">
                      <a16:creationId xmlns:a16="http://schemas.microsoft.com/office/drawing/2014/main" id="{CE9724AD-5671-F447-BABC-596ADAE199B3}"/>
                    </a:ext>
                  </a:extLst>
                </p:cNvPr>
                <p:cNvGrpSpPr>
                  <a:grpSpLocks/>
                </p:cNvGrpSpPr>
                <p:nvPr/>
              </p:nvGrpSpPr>
              <p:grpSpPr bwMode="auto">
                <a:xfrm>
                  <a:off x="2696454" y="1133809"/>
                  <a:ext cx="5100861" cy="5801506"/>
                  <a:chOff x="2696454" y="1133809"/>
                  <a:chExt cx="5100861" cy="5801506"/>
                </a:xfrm>
              </p:grpSpPr>
              <p:sp>
                <p:nvSpPr>
                  <p:cNvPr id="267" name="Block Arc 266">
                    <a:extLst>
                      <a:ext uri="{FF2B5EF4-FFF2-40B4-BE49-F238E27FC236}">
                        <a16:creationId xmlns:a16="http://schemas.microsoft.com/office/drawing/2014/main" id="{EA4597CA-9323-434D-B740-0B98562AEA7A}"/>
                      </a:ext>
                    </a:extLst>
                  </p:cNvPr>
                  <p:cNvSpPr>
                    <a:spLocks noChangeAspect="1"/>
                  </p:cNvSpPr>
                  <p:nvPr/>
                </p:nvSpPr>
                <p:spPr>
                  <a:xfrm>
                    <a:off x="5073113" y="6096964"/>
                    <a:ext cx="841391" cy="838351"/>
                  </a:xfrm>
                  <a:prstGeom prst="blockArc">
                    <a:avLst>
                      <a:gd name="adj1" fmla="val 16163974"/>
                      <a:gd name="adj2" fmla="val 17850918"/>
                      <a:gd name="adj3" fmla="val 6940"/>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nvGrpSpPr>
                  <p:cNvPr id="268" name="Group 47">
                    <a:extLst>
                      <a:ext uri="{FF2B5EF4-FFF2-40B4-BE49-F238E27FC236}">
                        <a16:creationId xmlns:a16="http://schemas.microsoft.com/office/drawing/2014/main" id="{C8D4585C-00EF-9943-8F23-1E3CFAB2F887}"/>
                      </a:ext>
                    </a:extLst>
                  </p:cNvPr>
                  <p:cNvGrpSpPr>
                    <a:grpSpLocks/>
                  </p:cNvGrpSpPr>
                  <p:nvPr/>
                </p:nvGrpSpPr>
                <p:grpSpPr bwMode="auto">
                  <a:xfrm>
                    <a:off x="2696454" y="1133809"/>
                    <a:ext cx="5100861" cy="5120575"/>
                    <a:chOff x="2696454" y="1133809"/>
                    <a:chExt cx="5100861" cy="5120575"/>
                  </a:xfrm>
                </p:grpSpPr>
                <p:sp>
                  <p:nvSpPr>
                    <p:cNvPr id="269" name="Block Arc 443">
                      <a:extLst>
                        <a:ext uri="{FF2B5EF4-FFF2-40B4-BE49-F238E27FC236}">
                          <a16:creationId xmlns:a16="http://schemas.microsoft.com/office/drawing/2014/main" id="{6520AA18-44C8-DE46-B9C0-2891D4041472}"/>
                        </a:ext>
                      </a:extLst>
                    </p:cNvPr>
                    <p:cNvSpPr>
                      <a:spLocks noChangeAspect="1"/>
                    </p:cNvSpPr>
                    <p:nvPr/>
                  </p:nvSpPr>
                  <p:spPr>
                    <a:xfrm rot="10997828">
                      <a:off x="3304118" y="5281476"/>
                      <a:ext cx="154876" cy="230563"/>
                    </a:xfrm>
                    <a:custGeom>
                      <a:avLst/>
                      <a:gdLst>
                        <a:gd name="connsiteX0" fmla="*/ 659628 w 776287"/>
                        <a:gd name="connsiteY0" fmla="*/ 110516 h 774700"/>
                        <a:gd name="connsiteX1" fmla="*/ 772946 w 776287"/>
                        <a:gd name="connsiteY1" fmla="*/ 336635 h 774700"/>
                        <a:gd name="connsiteX2" fmla="*/ 714105 w 776287"/>
                        <a:gd name="connsiteY2" fmla="*/ 344390 h 774700"/>
                        <a:gd name="connsiteX3" fmla="*/ 618073 w 776287"/>
                        <a:gd name="connsiteY3" fmla="*/ 152891 h 774700"/>
                        <a:gd name="connsiteX4" fmla="*/ 659628 w 776287"/>
                        <a:gd name="connsiteY4" fmla="*/ 110516 h 774700"/>
                        <a:gd name="connsiteX0" fmla="*/ 38568 w 154873"/>
                        <a:gd name="connsiteY0" fmla="*/ 0 h 230521"/>
                        <a:gd name="connsiteX1" fmla="*/ 154873 w 154873"/>
                        <a:gd name="connsiteY1" fmla="*/ 222766 h 230521"/>
                        <a:gd name="connsiteX2" fmla="*/ 96032 w 154873"/>
                        <a:gd name="connsiteY2" fmla="*/ 230521 h 230521"/>
                        <a:gd name="connsiteX3" fmla="*/ 0 w 154873"/>
                        <a:gd name="connsiteY3" fmla="*/ 39022 h 230521"/>
                        <a:gd name="connsiteX4" fmla="*/ 38568 w 154873"/>
                        <a:gd name="connsiteY4" fmla="*/ 0 h 23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73" h="230521">
                          <a:moveTo>
                            <a:pt x="38568" y="0"/>
                          </a:moveTo>
                          <a:cubicBezTo>
                            <a:pt x="100619" y="60604"/>
                            <a:pt x="143505" y="136866"/>
                            <a:pt x="154873" y="222766"/>
                          </a:cubicBezTo>
                          <a:lnTo>
                            <a:pt x="96032" y="230521"/>
                          </a:lnTo>
                          <a:cubicBezTo>
                            <a:pt x="86397" y="157768"/>
                            <a:pt x="52584" y="90340"/>
                            <a:pt x="0" y="39022"/>
                          </a:cubicBezTo>
                          <a:lnTo>
                            <a:pt x="38568" y="0"/>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nvGrpSpPr>
                    <p:cNvPr id="270" name="Group 269">
                      <a:extLst>
                        <a:ext uri="{FF2B5EF4-FFF2-40B4-BE49-F238E27FC236}">
                          <a16:creationId xmlns:a16="http://schemas.microsoft.com/office/drawing/2014/main" id="{49F514C2-132D-4A4E-96AA-DEFE6C5432C3}"/>
                        </a:ext>
                      </a:extLst>
                    </p:cNvPr>
                    <p:cNvGrpSpPr>
                      <a:grpSpLocks noChangeAspect="1"/>
                    </p:cNvGrpSpPr>
                    <p:nvPr/>
                  </p:nvGrpSpPr>
                  <p:grpSpPr bwMode="auto">
                    <a:xfrm>
                      <a:off x="2696454" y="1133809"/>
                      <a:ext cx="5100861" cy="5120575"/>
                      <a:chOff x="-5931916" y="408003"/>
                      <a:chExt cx="5254234" cy="5258331"/>
                    </a:xfrm>
                    <a:solidFill>
                      <a:srgbClr val="97CFFF"/>
                    </a:solidFill>
                  </p:grpSpPr>
                  <p:sp>
                    <p:nvSpPr>
                      <p:cNvPr id="271" name="Block Arc 270">
                        <a:extLst>
                          <a:ext uri="{FF2B5EF4-FFF2-40B4-BE49-F238E27FC236}">
                            <a16:creationId xmlns:a16="http://schemas.microsoft.com/office/drawing/2014/main" id="{3C3C9BE4-1982-6C4B-AAE3-2CD067DF1DAC}"/>
                          </a:ext>
                        </a:extLst>
                      </p:cNvPr>
                      <p:cNvSpPr>
                        <a:spLocks noChangeAspect="1"/>
                      </p:cNvSpPr>
                      <p:nvPr/>
                    </p:nvSpPr>
                    <p:spPr>
                      <a:xfrm rot="10800000" flipH="1">
                        <a:off x="-4855586" y="1626657"/>
                        <a:ext cx="4037071" cy="4039677"/>
                      </a:xfrm>
                      <a:prstGeom prst="blockArc">
                        <a:avLst>
                          <a:gd name="adj1" fmla="val 16518558"/>
                          <a:gd name="adj2" fmla="val 18954449"/>
                          <a:gd name="adj3" fmla="val 1335"/>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73" name="Block Arc 272">
                        <a:extLst>
                          <a:ext uri="{FF2B5EF4-FFF2-40B4-BE49-F238E27FC236}">
                            <a16:creationId xmlns:a16="http://schemas.microsoft.com/office/drawing/2014/main" id="{6A8A1625-41E8-5447-B8B4-A74A399D7409}"/>
                          </a:ext>
                        </a:extLst>
                      </p:cNvPr>
                      <p:cNvSpPr>
                        <a:spLocks noChangeAspect="1"/>
                      </p:cNvSpPr>
                      <p:nvPr/>
                    </p:nvSpPr>
                    <p:spPr>
                      <a:xfrm rot="10800000" flipV="1">
                        <a:off x="-5619174" y="408003"/>
                        <a:ext cx="3929316" cy="3931852"/>
                      </a:xfrm>
                      <a:prstGeom prst="blockArc">
                        <a:avLst>
                          <a:gd name="adj1" fmla="val 17212991"/>
                          <a:gd name="adj2" fmla="val 19693731"/>
                          <a:gd name="adj3" fmla="val 1460"/>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74" name="Block Arc 273">
                        <a:extLst>
                          <a:ext uri="{FF2B5EF4-FFF2-40B4-BE49-F238E27FC236}">
                            <a16:creationId xmlns:a16="http://schemas.microsoft.com/office/drawing/2014/main" id="{2C8117DD-5C69-844A-AAA5-34DD39DB5823}"/>
                          </a:ext>
                        </a:extLst>
                      </p:cNvPr>
                      <p:cNvSpPr>
                        <a:spLocks noChangeAspect="1"/>
                      </p:cNvSpPr>
                      <p:nvPr/>
                    </p:nvSpPr>
                    <p:spPr>
                      <a:xfrm rot="5400000" flipH="1">
                        <a:off x="-4223103" y="1269580"/>
                        <a:ext cx="3544284" cy="3546559"/>
                      </a:xfrm>
                      <a:prstGeom prst="blockArc">
                        <a:avLst>
                          <a:gd name="adj1" fmla="val 14455928"/>
                          <a:gd name="adj2" fmla="val 18192403"/>
                          <a:gd name="adj3" fmla="val 1573"/>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75" name="Rectangle 274">
                        <a:extLst>
                          <a:ext uri="{FF2B5EF4-FFF2-40B4-BE49-F238E27FC236}">
                            <a16:creationId xmlns:a16="http://schemas.microsoft.com/office/drawing/2014/main" id="{4F6A3808-D285-9740-82CB-BA704A95D8AB}"/>
                          </a:ext>
                        </a:extLst>
                      </p:cNvPr>
                      <p:cNvSpPr/>
                      <p:nvPr/>
                    </p:nvSpPr>
                    <p:spPr>
                      <a:xfrm>
                        <a:off x="-3666845" y="599531"/>
                        <a:ext cx="832283" cy="56694"/>
                      </a:xfrm>
                      <a:prstGeom prst="rect">
                        <a:avLst/>
                      </a:prstGeom>
                      <a:solidFill>
                        <a:schemeClr val="accent5">
                          <a:lumMod val="40000"/>
                          <a:lumOff val="60000"/>
                        </a:schemeClr>
                      </a:solidFill>
                      <a:ln w="12700" cmpd="sng">
                        <a:solidFill>
                          <a:srgbClr val="000090"/>
                        </a:solid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 name="Rectangle 275">
                        <a:extLst>
                          <a:ext uri="{FF2B5EF4-FFF2-40B4-BE49-F238E27FC236}">
                            <a16:creationId xmlns:a16="http://schemas.microsoft.com/office/drawing/2014/main" id="{2AFC34A9-651D-E04F-8A86-6A240EE5170B}"/>
                          </a:ext>
                        </a:extLst>
                      </p:cNvPr>
                      <p:cNvSpPr/>
                      <p:nvPr/>
                    </p:nvSpPr>
                    <p:spPr>
                      <a:xfrm>
                        <a:off x="-5931916" y="1687397"/>
                        <a:ext cx="844409" cy="56694"/>
                      </a:xfrm>
                      <a:prstGeom prst="rect">
                        <a:avLst/>
                      </a:prstGeom>
                      <a:solidFill>
                        <a:schemeClr val="accent5">
                          <a:lumMod val="40000"/>
                          <a:lumOff val="60000"/>
                        </a:schemeClr>
                      </a:solidFill>
                      <a:ln w="12700" cmpd="sng">
                        <a:solidFill>
                          <a:srgbClr val="000090"/>
                        </a:solidFill>
                      </a:ln>
                      <a:effectLst/>
                      <a:scene3d>
                        <a:camera prst="orthographicFront">
                          <a:rot lat="0" lon="0" rev="36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2" name="Rectangle 65">
                        <a:extLst>
                          <a:ext uri="{FF2B5EF4-FFF2-40B4-BE49-F238E27FC236}">
                            <a16:creationId xmlns:a16="http://schemas.microsoft.com/office/drawing/2014/main" id="{47E9833C-3FED-2A46-A799-AE3691AE42D1}"/>
                          </a:ext>
                        </a:extLst>
                      </p:cNvPr>
                      <p:cNvSpPr/>
                      <p:nvPr/>
                    </p:nvSpPr>
                    <p:spPr>
                      <a:xfrm rot="7213913">
                        <a:off x="-1365232" y="4114984"/>
                        <a:ext cx="590472" cy="56515"/>
                      </a:xfrm>
                      <a:custGeom>
                        <a:avLst/>
                        <a:gdLst>
                          <a:gd name="connsiteX0" fmla="*/ 0 w 573289"/>
                          <a:gd name="connsiteY0" fmla="*/ 0 h 54846"/>
                          <a:gd name="connsiteX1" fmla="*/ 573289 w 573289"/>
                          <a:gd name="connsiteY1" fmla="*/ 0 h 54846"/>
                          <a:gd name="connsiteX2" fmla="*/ 573289 w 573289"/>
                          <a:gd name="connsiteY2" fmla="*/ 54846 h 54846"/>
                          <a:gd name="connsiteX3" fmla="*/ 0 w 573289"/>
                          <a:gd name="connsiteY3" fmla="*/ 54846 h 54846"/>
                          <a:gd name="connsiteX4" fmla="*/ 0 w 573289"/>
                          <a:gd name="connsiteY4" fmla="*/ 0 h 54846"/>
                          <a:gd name="connsiteX0" fmla="*/ 0 w 574898"/>
                          <a:gd name="connsiteY0" fmla="*/ 0 h 54846"/>
                          <a:gd name="connsiteX1" fmla="*/ 574898 w 574898"/>
                          <a:gd name="connsiteY1" fmla="*/ 2737 h 54846"/>
                          <a:gd name="connsiteX2" fmla="*/ 573289 w 574898"/>
                          <a:gd name="connsiteY2" fmla="*/ 54846 h 54846"/>
                          <a:gd name="connsiteX3" fmla="*/ 0 w 574898"/>
                          <a:gd name="connsiteY3" fmla="*/ 54846 h 54846"/>
                          <a:gd name="connsiteX4" fmla="*/ 0 w 574898"/>
                          <a:gd name="connsiteY4" fmla="*/ 0 h 54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98" h="54846">
                            <a:moveTo>
                              <a:pt x="0" y="0"/>
                            </a:moveTo>
                            <a:lnTo>
                              <a:pt x="574898" y="2737"/>
                            </a:lnTo>
                            <a:cubicBezTo>
                              <a:pt x="574362" y="20107"/>
                              <a:pt x="573825" y="37476"/>
                              <a:pt x="573289" y="54846"/>
                            </a:cubicBezTo>
                            <a:lnTo>
                              <a:pt x="0" y="54846"/>
                            </a:lnTo>
                            <a:lnTo>
                              <a:pt x="0" y="0"/>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grpSp>
          <p:sp>
            <p:nvSpPr>
              <p:cNvPr id="263" name="Block Arc 262">
                <a:extLst>
                  <a:ext uri="{FF2B5EF4-FFF2-40B4-BE49-F238E27FC236}">
                    <a16:creationId xmlns:a16="http://schemas.microsoft.com/office/drawing/2014/main" id="{20F7C090-5600-7747-AF82-8A58C3901DD8}"/>
                  </a:ext>
                </a:extLst>
              </p:cNvPr>
              <p:cNvSpPr>
                <a:spLocks noChangeAspect="1"/>
              </p:cNvSpPr>
              <p:nvPr/>
            </p:nvSpPr>
            <p:spPr>
              <a:xfrm rot="10420819">
                <a:off x="5448061" y="5427368"/>
                <a:ext cx="812815" cy="810935"/>
              </a:xfrm>
              <a:prstGeom prst="blockArc">
                <a:avLst>
                  <a:gd name="adj1" fmla="val 16381682"/>
                  <a:gd name="adj2" fmla="val 18375437"/>
                  <a:gd name="adj3" fmla="val 7027"/>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grpSp>
      </p:grpSp>
      <p:sp>
        <p:nvSpPr>
          <p:cNvPr id="277" name="TextBox 3">
            <a:extLst>
              <a:ext uri="{FF2B5EF4-FFF2-40B4-BE49-F238E27FC236}">
                <a16:creationId xmlns:a16="http://schemas.microsoft.com/office/drawing/2014/main" id="{140C6EB4-4AAB-7040-9A7C-CD6CC0B02AF5}"/>
              </a:ext>
            </a:extLst>
          </p:cNvPr>
          <p:cNvSpPr txBox="1">
            <a:spLocks noChangeArrowheads="1"/>
          </p:cNvSpPr>
          <p:nvPr/>
        </p:nvSpPr>
        <p:spPr bwMode="auto">
          <a:xfrm>
            <a:off x="1473200" y="47291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sp>
        <p:nvSpPr>
          <p:cNvPr id="279" name="Block Arc 278">
            <a:extLst>
              <a:ext uri="{FF2B5EF4-FFF2-40B4-BE49-F238E27FC236}">
                <a16:creationId xmlns:a16="http://schemas.microsoft.com/office/drawing/2014/main" id="{E8EE0D12-12BC-3649-AFF1-9C90EF3B67DC}"/>
              </a:ext>
            </a:extLst>
          </p:cNvPr>
          <p:cNvSpPr>
            <a:spLocks noChangeAspect="1"/>
          </p:cNvSpPr>
          <p:nvPr/>
        </p:nvSpPr>
        <p:spPr bwMode="auto">
          <a:xfrm rot="15499973">
            <a:off x="7007234" y="4557822"/>
            <a:ext cx="954486" cy="1232043"/>
          </a:xfrm>
          <a:prstGeom prst="blockArc">
            <a:avLst>
              <a:gd name="adj1" fmla="val 16184038"/>
              <a:gd name="adj2" fmla="val 18054991"/>
              <a:gd name="adj3" fmla="val 5650"/>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80" name="Block Arc 279">
            <a:extLst>
              <a:ext uri="{FF2B5EF4-FFF2-40B4-BE49-F238E27FC236}">
                <a16:creationId xmlns:a16="http://schemas.microsoft.com/office/drawing/2014/main" id="{6A60A8AB-55D0-2944-A243-DFA4709AFD30}"/>
              </a:ext>
            </a:extLst>
          </p:cNvPr>
          <p:cNvSpPr>
            <a:spLocks noChangeAspect="1"/>
          </p:cNvSpPr>
          <p:nvPr/>
        </p:nvSpPr>
        <p:spPr bwMode="auto">
          <a:xfrm rot="5400000">
            <a:off x="6070247" y="4894465"/>
            <a:ext cx="857250" cy="878288"/>
          </a:xfrm>
          <a:prstGeom prst="blockArc">
            <a:avLst>
              <a:gd name="adj1" fmla="val 15919584"/>
              <a:gd name="adj2" fmla="val 18753613"/>
              <a:gd name="adj3" fmla="val 6448"/>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81" name="Block Arc 330">
            <a:extLst>
              <a:ext uri="{FF2B5EF4-FFF2-40B4-BE49-F238E27FC236}">
                <a16:creationId xmlns:a16="http://schemas.microsoft.com/office/drawing/2014/main" id="{4150875F-5550-2543-B3B9-44B192FB5997}"/>
              </a:ext>
            </a:extLst>
          </p:cNvPr>
          <p:cNvSpPr>
            <a:spLocks noChangeAspect="1"/>
          </p:cNvSpPr>
          <p:nvPr/>
        </p:nvSpPr>
        <p:spPr bwMode="auto">
          <a:xfrm rot="1684498" flipH="1">
            <a:off x="5315429" y="1511925"/>
            <a:ext cx="1733274" cy="315382"/>
          </a:xfrm>
          <a:custGeom>
            <a:avLst/>
            <a:gdLst>
              <a:gd name="connsiteX0" fmla="*/ 798523 w 3451225"/>
              <a:gd name="connsiteY0" fmla="*/ 269572 h 3443288"/>
              <a:gd name="connsiteX1" fmla="*/ 2524700 w 3451225"/>
              <a:gd name="connsiteY1" fmla="*/ 195718 h 3443288"/>
              <a:gd name="connsiteX2" fmla="*/ 2499430 w 3451225"/>
              <a:gd name="connsiteY2" fmla="*/ 243974 h 3443288"/>
              <a:gd name="connsiteX3" fmla="*/ 827837 w 3451225"/>
              <a:gd name="connsiteY3" fmla="*/ 315485 h 3443288"/>
              <a:gd name="connsiteX4" fmla="*/ 798523 w 3451225"/>
              <a:gd name="connsiteY4" fmla="*/ 269572 h 3443288"/>
              <a:gd name="connsiteX0" fmla="*/ 0 w 1733274"/>
              <a:gd name="connsiteY0" fmla="*/ 269469 h 315382"/>
              <a:gd name="connsiteX1" fmla="*/ 1733274 w 1733274"/>
              <a:gd name="connsiteY1" fmla="*/ 195803 h 315382"/>
              <a:gd name="connsiteX2" fmla="*/ 1700907 w 1733274"/>
              <a:gd name="connsiteY2" fmla="*/ 243871 h 315382"/>
              <a:gd name="connsiteX3" fmla="*/ 29314 w 1733274"/>
              <a:gd name="connsiteY3" fmla="*/ 315382 h 315382"/>
              <a:gd name="connsiteX4" fmla="*/ 0 w 1733274"/>
              <a:gd name="connsiteY4" fmla="*/ 269469 h 31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74" h="315382">
                <a:moveTo>
                  <a:pt x="0" y="269469"/>
                </a:moveTo>
                <a:cubicBezTo>
                  <a:pt x="520720" y="-61462"/>
                  <a:pt x="1186070" y="-89437"/>
                  <a:pt x="1733274" y="195803"/>
                </a:cubicBezTo>
                <a:cubicBezTo>
                  <a:pt x="1724851" y="211888"/>
                  <a:pt x="1709330" y="227786"/>
                  <a:pt x="1700907" y="243871"/>
                </a:cubicBezTo>
                <a:cubicBezTo>
                  <a:pt x="1171002" y="-32310"/>
                  <a:pt x="533575" y="-5041"/>
                  <a:pt x="29314" y="315382"/>
                </a:cubicBezTo>
                <a:lnTo>
                  <a:pt x="0" y="269469"/>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82" name="Block Arc 281">
            <a:extLst>
              <a:ext uri="{FF2B5EF4-FFF2-40B4-BE49-F238E27FC236}">
                <a16:creationId xmlns:a16="http://schemas.microsoft.com/office/drawing/2014/main" id="{47A73B70-C9F2-1D47-B2E3-BA465AF17BBF}"/>
              </a:ext>
            </a:extLst>
          </p:cNvPr>
          <p:cNvSpPr>
            <a:spLocks noChangeAspect="1"/>
          </p:cNvSpPr>
          <p:nvPr/>
        </p:nvSpPr>
        <p:spPr bwMode="auto">
          <a:xfrm rot="10800000" flipH="1">
            <a:off x="2689225" y="2295525"/>
            <a:ext cx="3919538" cy="3933825"/>
          </a:xfrm>
          <a:prstGeom prst="blockArc">
            <a:avLst>
              <a:gd name="adj1" fmla="val 13064056"/>
              <a:gd name="adj2" fmla="val 15811792"/>
              <a:gd name="adj3" fmla="val 1432"/>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83" name="Block Arc 282">
            <a:extLst>
              <a:ext uri="{FF2B5EF4-FFF2-40B4-BE49-F238E27FC236}">
                <a16:creationId xmlns:a16="http://schemas.microsoft.com/office/drawing/2014/main" id="{9930CF04-18B8-7544-95AC-610125C8D614}"/>
              </a:ext>
            </a:extLst>
          </p:cNvPr>
          <p:cNvSpPr>
            <a:spLocks noChangeAspect="1"/>
          </p:cNvSpPr>
          <p:nvPr/>
        </p:nvSpPr>
        <p:spPr bwMode="auto">
          <a:xfrm flipH="1">
            <a:off x="4406900" y="6070876"/>
            <a:ext cx="841375" cy="838200"/>
          </a:xfrm>
          <a:prstGeom prst="blockArc">
            <a:avLst>
              <a:gd name="adj1" fmla="val 16163974"/>
              <a:gd name="adj2" fmla="val 18186964"/>
              <a:gd name="adj3" fmla="val 6662"/>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84" name="Block Arc 333">
            <a:extLst>
              <a:ext uri="{FF2B5EF4-FFF2-40B4-BE49-F238E27FC236}">
                <a16:creationId xmlns:a16="http://schemas.microsoft.com/office/drawing/2014/main" id="{38B34C30-F783-714E-8F17-EDFB57E96923}"/>
              </a:ext>
            </a:extLst>
          </p:cNvPr>
          <p:cNvSpPr>
            <a:spLocks noChangeAspect="1"/>
          </p:cNvSpPr>
          <p:nvPr/>
        </p:nvSpPr>
        <p:spPr bwMode="auto">
          <a:xfrm rot="2080282" flipH="1">
            <a:off x="4420809" y="6152351"/>
            <a:ext cx="286229" cy="136396"/>
          </a:xfrm>
          <a:custGeom>
            <a:avLst/>
            <a:gdLst>
              <a:gd name="connsiteX0" fmla="*/ 414238 w 857250"/>
              <a:gd name="connsiteY0" fmla="*/ 242 h 857250"/>
              <a:gd name="connsiteX1" fmla="*/ 699607 w 857250"/>
              <a:gd name="connsiteY1" fmla="*/ 96528 h 857250"/>
              <a:gd name="connsiteX2" fmla="*/ 664286 w 857250"/>
              <a:gd name="connsiteY2" fmla="*/ 139813 h 857250"/>
              <a:gd name="connsiteX3" fmla="*/ 416112 w 857250"/>
              <a:gd name="connsiteY3" fmla="*/ 56077 h 857250"/>
              <a:gd name="connsiteX4" fmla="*/ 414238 w 857250"/>
              <a:gd name="connsiteY4" fmla="*/ 242 h 857250"/>
              <a:gd name="connsiteX0" fmla="*/ 0 w 285369"/>
              <a:gd name="connsiteY0" fmla="*/ 242 h 136396"/>
              <a:gd name="connsiteX1" fmla="*/ 285369 w 285369"/>
              <a:gd name="connsiteY1" fmla="*/ 96528 h 136396"/>
              <a:gd name="connsiteX2" fmla="*/ 256272 w 285369"/>
              <a:gd name="connsiteY2" fmla="*/ 136396 h 136396"/>
              <a:gd name="connsiteX3" fmla="*/ 1874 w 285369"/>
              <a:gd name="connsiteY3" fmla="*/ 56077 h 136396"/>
              <a:gd name="connsiteX4" fmla="*/ 0 w 285369"/>
              <a:gd name="connsiteY4" fmla="*/ 242 h 136396"/>
              <a:gd name="connsiteX0" fmla="*/ 860 w 286229"/>
              <a:gd name="connsiteY0" fmla="*/ 242 h 136396"/>
              <a:gd name="connsiteX1" fmla="*/ 286229 w 286229"/>
              <a:gd name="connsiteY1" fmla="*/ 96528 h 136396"/>
              <a:gd name="connsiteX2" fmla="*/ 257132 w 286229"/>
              <a:gd name="connsiteY2" fmla="*/ 136396 h 136396"/>
              <a:gd name="connsiteX3" fmla="*/ 123 w 286229"/>
              <a:gd name="connsiteY3" fmla="*/ 54271 h 136396"/>
              <a:gd name="connsiteX4" fmla="*/ 860 w 286229"/>
              <a:gd name="connsiteY4" fmla="*/ 242 h 13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29" h="136396">
                <a:moveTo>
                  <a:pt x="860" y="242"/>
                </a:moveTo>
                <a:cubicBezTo>
                  <a:pt x="104498" y="-3239"/>
                  <a:pt x="205885" y="30970"/>
                  <a:pt x="286229" y="96528"/>
                </a:cubicBezTo>
                <a:cubicBezTo>
                  <a:pt x="274455" y="110956"/>
                  <a:pt x="268906" y="121968"/>
                  <a:pt x="257132" y="136396"/>
                </a:cubicBezTo>
                <a:cubicBezTo>
                  <a:pt x="187260" y="79383"/>
                  <a:pt x="90253" y="51244"/>
                  <a:pt x="123" y="54271"/>
                </a:cubicBezTo>
                <a:cubicBezTo>
                  <a:pt x="-502" y="35659"/>
                  <a:pt x="1485" y="18854"/>
                  <a:pt x="860" y="242"/>
                </a:cubicBez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285" name="Straight Connector 284">
            <a:extLst>
              <a:ext uri="{FF2B5EF4-FFF2-40B4-BE49-F238E27FC236}">
                <a16:creationId xmlns:a16="http://schemas.microsoft.com/office/drawing/2014/main" id="{779A30FA-8A3A-944A-B18B-81D21778508A}"/>
              </a:ext>
            </a:extLst>
          </p:cNvPr>
          <p:cNvCxnSpPr>
            <a:cxnSpLocks/>
          </p:cNvCxnSpPr>
          <p:nvPr/>
        </p:nvCxnSpPr>
        <p:spPr bwMode="auto">
          <a:xfrm flipV="1">
            <a:off x="4476750" y="6170613"/>
            <a:ext cx="0" cy="44450"/>
          </a:xfrm>
          <a:prstGeom prst="line">
            <a:avLst/>
          </a:prstGeom>
          <a:ln>
            <a:solidFill>
              <a:srgbClr val="97CFFF"/>
            </a:solidFill>
          </a:ln>
          <a:effectLst/>
        </p:spPr>
        <p:style>
          <a:lnRef idx="2">
            <a:schemeClr val="accent1"/>
          </a:lnRef>
          <a:fillRef idx="0">
            <a:schemeClr val="accent1"/>
          </a:fillRef>
          <a:effectRef idx="1">
            <a:schemeClr val="accent1"/>
          </a:effectRef>
          <a:fontRef idx="minor">
            <a:schemeClr val="tx1"/>
          </a:fontRef>
        </p:style>
      </p:cxnSp>
      <p:sp>
        <p:nvSpPr>
          <p:cNvPr id="287" name="Block Arc 348">
            <a:extLst>
              <a:ext uri="{FF2B5EF4-FFF2-40B4-BE49-F238E27FC236}">
                <a16:creationId xmlns:a16="http://schemas.microsoft.com/office/drawing/2014/main" id="{D189C02E-FB82-C84E-B700-A6BA94F6EBD9}"/>
              </a:ext>
            </a:extLst>
          </p:cNvPr>
          <p:cNvSpPr>
            <a:spLocks noChangeAspect="1"/>
          </p:cNvSpPr>
          <p:nvPr/>
        </p:nvSpPr>
        <p:spPr bwMode="auto">
          <a:xfrm rot="5400000">
            <a:off x="4409518" y="1165182"/>
            <a:ext cx="129074" cy="244054"/>
          </a:xfrm>
          <a:custGeom>
            <a:avLst/>
            <a:gdLst>
              <a:gd name="connsiteX0" fmla="*/ 857246 w 857250"/>
              <a:gd name="connsiteY0" fmla="*/ 426769 h 857250"/>
              <a:gd name="connsiteX1" fmla="*/ 773222 w 857250"/>
              <a:gd name="connsiteY1" fmla="*/ 683523 h 857250"/>
              <a:gd name="connsiteX2" fmla="*/ 728176 w 857250"/>
              <a:gd name="connsiteY2" fmla="*/ 650202 h 857250"/>
              <a:gd name="connsiteX3" fmla="*/ 801217 w 857250"/>
              <a:gd name="connsiteY3" fmla="*/ 427011 h 857250"/>
              <a:gd name="connsiteX4" fmla="*/ 857246 w 857250"/>
              <a:gd name="connsiteY4" fmla="*/ 426769 h 857250"/>
              <a:gd name="connsiteX0" fmla="*/ 129070 w 129074"/>
              <a:gd name="connsiteY0" fmla="*/ 0 h 256754"/>
              <a:gd name="connsiteX1" fmla="*/ 45046 w 129074"/>
              <a:gd name="connsiteY1" fmla="*/ 256754 h 256754"/>
              <a:gd name="connsiteX2" fmla="*/ 0 w 129074"/>
              <a:gd name="connsiteY2" fmla="*/ 220258 h 256754"/>
              <a:gd name="connsiteX3" fmla="*/ 73041 w 129074"/>
              <a:gd name="connsiteY3" fmla="*/ 242 h 256754"/>
              <a:gd name="connsiteX4" fmla="*/ 129070 w 129074"/>
              <a:gd name="connsiteY4" fmla="*/ 0 h 256754"/>
              <a:gd name="connsiteX0" fmla="*/ 129070 w 129073"/>
              <a:gd name="connsiteY0" fmla="*/ 0 h 250404"/>
              <a:gd name="connsiteX1" fmla="*/ 41871 w 129073"/>
              <a:gd name="connsiteY1" fmla="*/ 250404 h 250404"/>
              <a:gd name="connsiteX2" fmla="*/ 0 w 129073"/>
              <a:gd name="connsiteY2" fmla="*/ 220258 h 250404"/>
              <a:gd name="connsiteX3" fmla="*/ 73041 w 129073"/>
              <a:gd name="connsiteY3" fmla="*/ 242 h 250404"/>
              <a:gd name="connsiteX4" fmla="*/ 129070 w 129073"/>
              <a:gd name="connsiteY4" fmla="*/ 0 h 250404"/>
              <a:gd name="connsiteX0" fmla="*/ 129070 w 129074"/>
              <a:gd name="connsiteY0" fmla="*/ 0 h 244054"/>
              <a:gd name="connsiteX1" fmla="*/ 48224 w 129074"/>
              <a:gd name="connsiteY1" fmla="*/ 244054 h 244054"/>
              <a:gd name="connsiteX2" fmla="*/ 0 w 129074"/>
              <a:gd name="connsiteY2" fmla="*/ 220258 h 244054"/>
              <a:gd name="connsiteX3" fmla="*/ 73041 w 129074"/>
              <a:gd name="connsiteY3" fmla="*/ 242 h 244054"/>
              <a:gd name="connsiteX4" fmla="*/ 129070 w 129074"/>
              <a:gd name="connsiteY4" fmla="*/ 0 h 244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74" h="244054">
                <a:moveTo>
                  <a:pt x="129070" y="0"/>
                </a:moveTo>
                <a:cubicBezTo>
                  <a:pt x="129470" y="92404"/>
                  <a:pt x="103176" y="169764"/>
                  <a:pt x="48224" y="244054"/>
                </a:cubicBezTo>
                <a:cubicBezTo>
                  <a:pt x="33209" y="232947"/>
                  <a:pt x="15015" y="231365"/>
                  <a:pt x="0" y="220258"/>
                </a:cubicBezTo>
                <a:cubicBezTo>
                  <a:pt x="47769" y="155679"/>
                  <a:pt x="73389" y="80567"/>
                  <a:pt x="73041" y="242"/>
                </a:cubicBezTo>
                <a:lnTo>
                  <a:pt x="129070" y="0"/>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88" name="Block Arc 287">
            <a:extLst>
              <a:ext uri="{FF2B5EF4-FFF2-40B4-BE49-F238E27FC236}">
                <a16:creationId xmlns:a16="http://schemas.microsoft.com/office/drawing/2014/main" id="{4AD1BB56-A16A-7E48-9C27-1E99656911D9}"/>
              </a:ext>
            </a:extLst>
          </p:cNvPr>
          <p:cNvSpPr>
            <a:spLocks noChangeAspect="1"/>
          </p:cNvSpPr>
          <p:nvPr/>
        </p:nvSpPr>
        <p:spPr bwMode="auto">
          <a:xfrm rot="16200000">
            <a:off x="2521744" y="1948657"/>
            <a:ext cx="3451225" cy="3443287"/>
          </a:xfrm>
          <a:prstGeom prst="blockArc">
            <a:avLst>
              <a:gd name="adj1" fmla="val 15164257"/>
              <a:gd name="adj2" fmla="val 17006332"/>
              <a:gd name="adj3" fmla="val 1709"/>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89" name="Block Arc 288">
            <a:extLst>
              <a:ext uri="{FF2B5EF4-FFF2-40B4-BE49-F238E27FC236}">
                <a16:creationId xmlns:a16="http://schemas.microsoft.com/office/drawing/2014/main" id="{F08C7FB0-B316-E648-9C4B-153DB8EA5B9E}"/>
              </a:ext>
            </a:extLst>
          </p:cNvPr>
          <p:cNvSpPr>
            <a:spLocks noChangeAspect="1"/>
          </p:cNvSpPr>
          <p:nvPr/>
        </p:nvSpPr>
        <p:spPr bwMode="auto">
          <a:xfrm rot="11424624" flipH="1">
            <a:off x="4054475" y="5407808"/>
            <a:ext cx="812800" cy="811213"/>
          </a:xfrm>
          <a:prstGeom prst="blockArc">
            <a:avLst>
              <a:gd name="adj1" fmla="val 16585903"/>
              <a:gd name="adj2" fmla="val 18235619"/>
              <a:gd name="adj3" fmla="val 6969"/>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90" name="Block Arc 367">
            <a:extLst>
              <a:ext uri="{FF2B5EF4-FFF2-40B4-BE49-F238E27FC236}">
                <a16:creationId xmlns:a16="http://schemas.microsoft.com/office/drawing/2014/main" id="{03C73CA4-276C-CF40-A6E6-A5A0D506E40A}"/>
              </a:ext>
            </a:extLst>
          </p:cNvPr>
          <p:cNvSpPr>
            <a:spLocks noChangeAspect="1"/>
          </p:cNvSpPr>
          <p:nvPr/>
        </p:nvSpPr>
        <p:spPr bwMode="auto">
          <a:xfrm rot="1020636">
            <a:off x="2875546" y="5245861"/>
            <a:ext cx="289055" cy="195116"/>
          </a:xfrm>
          <a:custGeom>
            <a:avLst/>
            <a:gdLst>
              <a:gd name="connsiteX0" fmla="*/ 891189 w 1395412"/>
              <a:gd name="connsiteY0" fmla="*/ 27395 h 1397000"/>
              <a:gd name="connsiteX1" fmla="*/ 1164654 w 1395412"/>
              <a:gd name="connsiteY1" fmla="*/ 179495 h 1397000"/>
              <a:gd name="connsiteX2" fmla="*/ 1127013 w 1395412"/>
              <a:gd name="connsiteY2" fmla="*/ 221332 h 1397000"/>
              <a:gd name="connsiteX3" fmla="*/ 875599 w 1395412"/>
              <a:gd name="connsiteY3" fmla="*/ 81470 h 1397000"/>
              <a:gd name="connsiteX4" fmla="*/ 891189 w 1395412"/>
              <a:gd name="connsiteY4" fmla="*/ 27395 h 1397000"/>
              <a:gd name="connsiteX0" fmla="*/ 15590 w 289055"/>
              <a:gd name="connsiteY0" fmla="*/ 0 h 195116"/>
              <a:gd name="connsiteX1" fmla="*/ 289055 w 289055"/>
              <a:gd name="connsiteY1" fmla="*/ 152100 h 195116"/>
              <a:gd name="connsiteX2" fmla="*/ 258415 w 289055"/>
              <a:gd name="connsiteY2" fmla="*/ 195116 h 195116"/>
              <a:gd name="connsiteX3" fmla="*/ 0 w 289055"/>
              <a:gd name="connsiteY3" fmla="*/ 54075 h 195116"/>
              <a:gd name="connsiteX4" fmla="*/ 15590 w 289055"/>
              <a:gd name="connsiteY4" fmla="*/ 0 h 19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55" h="195116">
                <a:moveTo>
                  <a:pt x="15590" y="0"/>
                </a:moveTo>
                <a:cubicBezTo>
                  <a:pt x="117070" y="29324"/>
                  <a:pt x="210575" y="81331"/>
                  <a:pt x="289055" y="152100"/>
                </a:cubicBezTo>
                <a:cubicBezTo>
                  <a:pt x="276508" y="166046"/>
                  <a:pt x="270962" y="181170"/>
                  <a:pt x="258415" y="195116"/>
                </a:cubicBezTo>
                <a:cubicBezTo>
                  <a:pt x="186265" y="130042"/>
                  <a:pt x="93298" y="81040"/>
                  <a:pt x="0" y="54075"/>
                </a:cubicBezTo>
                <a:lnTo>
                  <a:pt x="15590" y="0"/>
                </a:ln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91" name="Block Arc 290">
            <a:extLst>
              <a:ext uri="{FF2B5EF4-FFF2-40B4-BE49-F238E27FC236}">
                <a16:creationId xmlns:a16="http://schemas.microsoft.com/office/drawing/2014/main" id="{14634AD7-AFF4-5D44-AE4E-1BF277D09348}"/>
              </a:ext>
            </a:extLst>
          </p:cNvPr>
          <p:cNvSpPr>
            <a:spLocks noChangeAspect="1"/>
          </p:cNvSpPr>
          <p:nvPr/>
        </p:nvSpPr>
        <p:spPr bwMode="auto">
          <a:xfrm rot="14344238">
            <a:off x="2536825" y="3952875"/>
            <a:ext cx="1397000" cy="1397000"/>
          </a:xfrm>
          <a:prstGeom prst="blockArc">
            <a:avLst>
              <a:gd name="adj1" fmla="val 14416262"/>
              <a:gd name="adj2" fmla="val 19199655"/>
              <a:gd name="adj3" fmla="val 4259"/>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92" name="Block Arc 384">
            <a:extLst>
              <a:ext uri="{FF2B5EF4-FFF2-40B4-BE49-F238E27FC236}">
                <a16:creationId xmlns:a16="http://schemas.microsoft.com/office/drawing/2014/main" id="{AC11E465-0975-504A-BC4E-535C2C24E00E}"/>
              </a:ext>
            </a:extLst>
          </p:cNvPr>
          <p:cNvSpPr>
            <a:spLocks noChangeAspect="1"/>
          </p:cNvSpPr>
          <p:nvPr/>
        </p:nvSpPr>
        <p:spPr bwMode="auto">
          <a:xfrm rot="4808911">
            <a:off x="2482290" y="4240556"/>
            <a:ext cx="274861" cy="127987"/>
          </a:xfrm>
          <a:custGeom>
            <a:avLst/>
            <a:gdLst>
              <a:gd name="connsiteX0" fmla="*/ 591499 w 1149350"/>
              <a:gd name="connsiteY0" fmla="*/ 247 h 1150938"/>
              <a:gd name="connsiteX1" fmla="*/ 864573 w 1149350"/>
              <a:gd name="connsiteY1" fmla="*/ 78588 h 1150938"/>
              <a:gd name="connsiteX2" fmla="*/ 833783 w 1149350"/>
              <a:gd name="connsiteY2" fmla="*/ 131362 h 1150938"/>
              <a:gd name="connsiteX3" fmla="*/ 589712 w 1149350"/>
              <a:gd name="connsiteY3" fmla="*/ 61320 h 1150938"/>
              <a:gd name="connsiteX4" fmla="*/ 591499 w 1149350"/>
              <a:gd name="connsiteY4" fmla="*/ 247 h 1150938"/>
              <a:gd name="connsiteX0" fmla="*/ 1787 w 274861"/>
              <a:gd name="connsiteY0" fmla="*/ 0 h 127987"/>
              <a:gd name="connsiteX1" fmla="*/ 274861 w 274861"/>
              <a:gd name="connsiteY1" fmla="*/ 78341 h 127987"/>
              <a:gd name="connsiteX2" fmla="*/ 244614 w 274861"/>
              <a:gd name="connsiteY2" fmla="*/ 127987 h 127987"/>
              <a:gd name="connsiteX3" fmla="*/ 0 w 274861"/>
              <a:gd name="connsiteY3" fmla="*/ 61073 h 127987"/>
              <a:gd name="connsiteX4" fmla="*/ 1787 w 274861"/>
              <a:gd name="connsiteY4" fmla="*/ 0 h 127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861" h="127987">
                <a:moveTo>
                  <a:pt x="1787" y="0"/>
                </a:moveTo>
                <a:cubicBezTo>
                  <a:pt x="97924" y="2820"/>
                  <a:pt x="191817" y="29756"/>
                  <a:pt x="274861" y="78341"/>
                </a:cubicBezTo>
                <a:cubicBezTo>
                  <a:pt x="264598" y="95932"/>
                  <a:pt x="254877" y="110396"/>
                  <a:pt x="244614" y="127987"/>
                </a:cubicBezTo>
                <a:cubicBezTo>
                  <a:pt x="170392" y="84549"/>
                  <a:pt x="85928" y="63594"/>
                  <a:pt x="0" y="61073"/>
                </a:cubicBezTo>
                <a:cubicBezTo>
                  <a:pt x="596" y="40715"/>
                  <a:pt x="1191" y="20358"/>
                  <a:pt x="1787" y="0"/>
                </a:cubicBez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93" name="Block Arc 292">
            <a:extLst>
              <a:ext uri="{FF2B5EF4-FFF2-40B4-BE49-F238E27FC236}">
                <a16:creationId xmlns:a16="http://schemas.microsoft.com/office/drawing/2014/main" id="{397731DF-A0DC-8948-B466-92ADBD4983D7}"/>
              </a:ext>
            </a:extLst>
          </p:cNvPr>
          <p:cNvSpPr>
            <a:spLocks noChangeAspect="1"/>
          </p:cNvSpPr>
          <p:nvPr/>
        </p:nvSpPr>
        <p:spPr bwMode="auto">
          <a:xfrm rot="8921786">
            <a:off x="2635013" y="4192230"/>
            <a:ext cx="461239" cy="460589"/>
          </a:xfrm>
          <a:prstGeom prst="blockArc">
            <a:avLst>
              <a:gd name="adj1" fmla="val 21582624"/>
              <a:gd name="adj2" fmla="val 2275549"/>
              <a:gd name="adj3" fmla="val 13004"/>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94" name="Block Arc 293">
            <a:extLst>
              <a:ext uri="{FF2B5EF4-FFF2-40B4-BE49-F238E27FC236}">
                <a16:creationId xmlns:a16="http://schemas.microsoft.com/office/drawing/2014/main" id="{8349D9A3-FD15-6343-9DE5-24CE7AB8055B}"/>
              </a:ext>
            </a:extLst>
          </p:cNvPr>
          <p:cNvSpPr>
            <a:spLocks noChangeAspect="1"/>
          </p:cNvSpPr>
          <p:nvPr/>
        </p:nvSpPr>
        <p:spPr bwMode="auto">
          <a:xfrm rot="9933145">
            <a:off x="97214" y="3170918"/>
            <a:ext cx="2598738" cy="2595562"/>
          </a:xfrm>
          <a:prstGeom prst="blockArc">
            <a:avLst>
              <a:gd name="adj1" fmla="val 10807006"/>
              <a:gd name="adj2" fmla="val 11652446"/>
              <a:gd name="adj3" fmla="val 2168"/>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95" name="Block Arc 393">
            <a:extLst>
              <a:ext uri="{FF2B5EF4-FFF2-40B4-BE49-F238E27FC236}">
                <a16:creationId xmlns:a16="http://schemas.microsoft.com/office/drawing/2014/main" id="{7285D01A-73F0-E34B-B4B7-4117843DDF88}"/>
              </a:ext>
            </a:extLst>
          </p:cNvPr>
          <p:cNvSpPr>
            <a:spLocks noChangeAspect="1"/>
          </p:cNvSpPr>
          <p:nvPr/>
        </p:nvSpPr>
        <p:spPr bwMode="auto">
          <a:xfrm rot="20161782">
            <a:off x="2520747" y="3017447"/>
            <a:ext cx="155986" cy="285354"/>
          </a:xfrm>
          <a:custGeom>
            <a:avLst/>
            <a:gdLst>
              <a:gd name="connsiteX0" fmla="*/ 857217 w 857250"/>
              <a:gd name="connsiteY0" fmla="*/ 433982 h 857250"/>
              <a:gd name="connsiteX1" fmla="*/ 744298 w 857250"/>
              <a:gd name="connsiteY1" fmla="*/ 718573 h 857250"/>
              <a:gd name="connsiteX2" fmla="*/ 699321 w 857250"/>
              <a:gd name="connsiteY2" fmla="*/ 677262 h 857250"/>
              <a:gd name="connsiteX3" fmla="*/ 796151 w 857250"/>
              <a:gd name="connsiteY3" fmla="*/ 433219 h 857250"/>
              <a:gd name="connsiteX4" fmla="*/ 857217 w 857250"/>
              <a:gd name="connsiteY4" fmla="*/ 433982 h 857250"/>
              <a:gd name="connsiteX0" fmla="*/ 153705 w 153705"/>
              <a:gd name="connsiteY0" fmla="*/ 2374 h 285354"/>
              <a:gd name="connsiteX1" fmla="*/ 44977 w 153705"/>
              <a:gd name="connsiteY1" fmla="*/ 285354 h 285354"/>
              <a:gd name="connsiteX2" fmla="*/ 0 w 153705"/>
              <a:gd name="connsiteY2" fmla="*/ 244043 h 285354"/>
              <a:gd name="connsiteX3" fmla="*/ 96830 w 153705"/>
              <a:gd name="connsiteY3" fmla="*/ 0 h 285354"/>
              <a:gd name="connsiteX4" fmla="*/ 153705 w 153705"/>
              <a:gd name="connsiteY4" fmla="*/ 2374 h 285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05" h="285354">
                <a:moveTo>
                  <a:pt x="153705" y="2374"/>
                </a:moveTo>
                <a:cubicBezTo>
                  <a:pt x="152386" y="107904"/>
                  <a:pt x="116370" y="207627"/>
                  <a:pt x="44977" y="285354"/>
                </a:cubicBezTo>
                <a:lnTo>
                  <a:pt x="0" y="244043"/>
                </a:lnTo>
                <a:cubicBezTo>
                  <a:pt x="61221" y="177391"/>
                  <a:pt x="95699" y="90495"/>
                  <a:pt x="96830" y="0"/>
                </a:cubicBezTo>
                <a:cubicBezTo>
                  <a:pt x="117185" y="254"/>
                  <a:pt x="133350" y="2120"/>
                  <a:pt x="153705" y="2374"/>
                </a:cubicBez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96" name="Block Arc 295">
            <a:extLst>
              <a:ext uri="{FF2B5EF4-FFF2-40B4-BE49-F238E27FC236}">
                <a16:creationId xmlns:a16="http://schemas.microsoft.com/office/drawing/2014/main" id="{2D84DB68-8351-9649-8412-8C2CD78B4CC4}"/>
              </a:ext>
            </a:extLst>
          </p:cNvPr>
          <p:cNvSpPr>
            <a:spLocks noChangeAspect="1"/>
          </p:cNvSpPr>
          <p:nvPr/>
        </p:nvSpPr>
        <p:spPr bwMode="auto">
          <a:xfrm rot="10090906">
            <a:off x="2543175" y="2476500"/>
            <a:ext cx="857250" cy="857250"/>
          </a:xfrm>
          <a:prstGeom prst="blockArc">
            <a:avLst>
              <a:gd name="adj1" fmla="val 21417079"/>
              <a:gd name="adj2" fmla="val 2189415"/>
              <a:gd name="adj3" fmla="val 6536"/>
            </a:avLst>
          </a:pr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04" name="Arc 303">
            <a:extLst>
              <a:ext uri="{FF2B5EF4-FFF2-40B4-BE49-F238E27FC236}">
                <a16:creationId xmlns:a16="http://schemas.microsoft.com/office/drawing/2014/main" id="{9BBFF5BA-1722-A847-A9D2-949AD1457E87}"/>
              </a:ext>
            </a:extLst>
          </p:cNvPr>
          <p:cNvSpPr>
            <a:spLocks noChangeAspect="1"/>
          </p:cNvSpPr>
          <p:nvPr/>
        </p:nvSpPr>
        <p:spPr>
          <a:xfrm rot="9109266" flipH="1">
            <a:off x="6772226" y="2177176"/>
            <a:ext cx="120100" cy="118872"/>
          </a:xfrm>
          <a:prstGeom prst="arc">
            <a:avLst>
              <a:gd name="adj1" fmla="val 21576264"/>
              <a:gd name="adj2" fmla="val 12145896"/>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5" name="Arc 304">
            <a:extLst>
              <a:ext uri="{FF2B5EF4-FFF2-40B4-BE49-F238E27FC236}">
                <a16:creationId xmlns:a16="http://schemas.microsoft.com/office/drawing/2014/main" id="{F983898D-C909-C241-B856-597543EE04B1}"/>
              </a:ext>
            </a:extLst>
          </p:cNvPr>
          <p:cNvSpPr>
            <a:spLocks noChangeAspect="1"/>
          </p:cNvSpPr>
          <p:nvPr/>
        </p:nvSpPr>
        <p:spPr>
          <a:xfrm rot="9109266" flipH="1">
            <a:off x="7081961" y="2704361"/>
            <a:ext cx="112449" cy="111299"/>
          </a:xfrm>
          <a:prstGeom prst="arc">
            <a:avLst>
              <a:gd name="adj1" fmla="val 10747116"/>
              <a:gd name="adj2" fmla="val 0"/>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7" name="Trapezoid 306">
            <a:extLst>
              <a:ext uri="{FF2B5EF4-FFF2-40B4-BE49-F238E27FC236}">
                <a16:creationId xmlns:a16="http://schemas.microsoft.com/office/drawing/2014/main" id="{1712BC85-6F4F-A043-85AE-12474CEFB090}"/>
              </a:ext>
            </a:extLst>
          </p:cNvPr>
          <p:cNvSpPr/>
          <p:nvPr/>
        </p:nvSpPr>
        <p:spPr>
          <a:xfrm rot="8961641">
            <a:off x="7028364" y="2662034"/>
            <a:ext cx="57739" cy="143282"/>
          </a:xfrm>
          <a:prstGeom prst="trapezoid">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Arc 307">
            <a:extLst>
              <a:ext uri="{FF2B5EF4-FFF2-40B4-BE49-F238E27FC236}">
                <a16:creationId xmlns:a16="http://schemas.microsoft.com/office/drawing/2014/main" id="{E93946ED-B699-354E-8238-C29A1C11CF66}"/>
              </a:ext>
            </a:extLst>
          </p:cNvPr>
          <p:cNvSpPr>
            <a:spLocks noChangeAspect="1"/>
          </p:cNvSpPr>
          <p:nvPr/>
        </p:nvSpPr>
        <p:spPr>
          <a:xfrm rot="9109266" flipH="1">
            <a:off x="7021321" y="2683571"/>
            <a:ext cx="176024" cy="167543"/>
          </a:xfrm>
          <a:prstGeom prst="arc">
            <a:avLst>
              <a:gd name="adj1" fmla="val 10513178"/>
              <a:gd name="adj2" fmla="val 0"/>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09" name="Arc 308">
            <a:extLst>
              <a:ext uri="{FF2B5EF4-FFF2-40B4-BE49-F238E27FC236}">
                <a16:creationId xmlns:a16="http://schemas.microsoft.com/office/drawing/2014/main" id="{1267EE94-5812-4546-AA6B-C9F41E0D8F34}"/>
              </a:ext>
            </a:extLst>
          </p:cNvPr>
          <p:cNvSpPr>
            <a:spLocks noChangeAspect="1"/>
          </p:cNvSpPr>
          <p:nvPr/>
        </p:nvSpPr>
        <p:spPr>
          <a:xfrm rot="19951792" flipH="1">
            <a:off x="6717695" y="2148312"/>
            <a:ext cx="169274" cy="182466"/>
          </a:xfrm>
          <a:prstGeom prst="arc">
            <a:avLst>
              <a:gd name="adj1" fmla="val 10740970"/>
              <a:gd name="adj2" fmla="val 0"/>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10" name="Straight Connector 309">
            <a:extLst>
              <a:ext uri="{FF2B5EF4-FFF2-40B4-BE49-F238E27FC236}">
                <a16:creationId xmlns:a16="http://schemas.microsoft.com/office/drawing/2014/main" id="{DD7E3392-DF1B-9E4E-89C6-740BCDB2C467}"/>
              </a:ext>
            </a:extLst>
          </p:cNvPr>
          <p:cNvCxnSpPr>
            <a:cxnSpLocks noChangeAspect="1"/>
          </p:cNvCxnSpPr>
          <p:nvPr/>
        </p:nvCxnSpPr>
        <p:spPr>
          <a:xfrm>
            <a:off x="6724369" y="2275646"/>
            <a:ext cx="304691" cy="530352"/>
          </a:xfrm>
          <a:prstGeom prst="line">
            <a:avLst/>
          </a:prstGeom>
          <a:ln w="19050">
            <a:solidFill>
              <a:schemeClr val="accent6">
                <a:lumMod val="50000"/>
              </a:schemeClr>
            </a:solidFill>
          </a:ln>
          <a:effectLst>
            <a:outerShdw dist="20000" sx="1000" sy="1000" rotWithShape="0">
              <a:schemeClr val="accent6">
                <a:lumMod val="75000"/>
              </a:schemeClr>
            </a:outerShdw>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99927F76-DC97-1E42-B61B-DFB99478898C}"/>
              </a:ext>
            </a:extLst>
          </p:cNvPr>
          <p:cNvCxnSpPr>
            <a:cxnSpLocks/>
          </p:cNvCxnSpPr>
          <p:nvPr/>
        </p:nvCxnSpPr>
        <p:spPr bwMode="auto">
          <a:xfrm>
            <a:off x="4577736" y="1312313"/>
            <a:ext cx="40302" cy="0"/>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a:extLst>
              <a:ext uri="{FF2B5EF4-FFF2-40B4-BE49-F238E27FC236}">
                <a16:creationId xmlns:a16="http://schemas.microsoft.com/office/drawing/2014/main" id="{C97A5718-52ED-5548-9D01-84A8038B6036}"/>
              </a:ext>
            </a:extLst>
          </p:cNvPr>
          <p:cNvCxnSpPr>
            <a:cxnSpLocks/>
          </p:cNvCxnSpPr>
          <p:nvPr/>
        </p:nvCxnSpPr>
        <p:spPr bwMode="auto">
          <a:xfrm>
            <a:off x="4584560" y="1323230"/>
            <a:ext cx="40302" cy="0"/>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FA09D7AF-29D9-1145-AAF3-87E15379CD93}"/>
              </a:ext>
            </a:extLst>
          </p:cNvPr>
          <p:cNvCxnSpPr>
            <a:cxnSpLocks/>
          </p:cNvCxnSpPr>
          <p:nvPr/>
        </p:nvCxnSpPr>
        <p:spPr bwMode="auto">
          <a:xfrm>
            <a:off x="5380217" y="1332401"/>
            <a:ext cx="40302" cy="0"/>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7" name="Straight Connector 316">
            <a:extLst>
              <a:ext uri="{FF2B5EF4-FFF2-40B4-BE49-F238E27FC236}">
                <a16:creationId xmlns:a16="http://schemas.microsoft.com/office/drawing/2014/main" id="{E2C2A3D2-8CB8-0F45-9815-13ED66B78FD0}"/>
              </a:ext>
            </a:extLst>
          </p:cNvPr>
          <p:cNvCxnSpPr>
            <a:cxnSpLocks/>
          </p:cNvCxnSpPr>
          <p:nvPr/>
        </p:nvCxnSpPr>
        <p:spPr bwMode="auto">
          <a:xfrm>
            <a:off x="5380217" y="1318895"/>
            <a:ext cx="40302" cy="0"/>
          </a:xfrm>
          <a:prstGeom prst="line">
            <a:avLst/>
          </a:prstGeom>
          <a:ln w="317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8" name="Straight Connector 317">
            <a:extLst>
              <a:ext uri="{FF2B5EF4-FFF2-40B4-BE49-F238E27FC236}">
                <a16:creationId xmlns:a16="http://schemas.microsoft.com/office/drawing/2014/main" id="{A3877E8E-E98D-234D-8F81-C5238A4B4C3E}"/>
              </a:ext>
            </a:extLst>
          </p:cNvPr>
          <p:cNvCxnSpPr>
            <a:cxnSpLocks/>
          </p:cNvCxnSpPr>
          <p:nvPr/>
        </p:nvCxnSpPr>
        <p:spPr bwMode="auto">
          <a:xfrm flipV="1">
            <a:off x="3010662" y="2009700"/>
            <a:ext cx="24734" cy="48502"/>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9" name="Straight Connector 318">
            <a:extLst>
              <a:ext uri="{FF2B5EF4-FFF2-40B4-BE49-F238E27FC236}">
                <a16:creationId xmlns:a16="http://schemas.microsoft.com/office/drawing/2014/main" id="{F131FAD0-C954-0348-B081-D3B5A5505375}"/>
              </a:ext>
            </a:extLst>
          </p:cNvPr>
          <p:cNvCxnSpPr>
            <a:cxnSpLocks/>
          </p:cNvCxnSpPr>
          <p:nvPr/>
        </p:nvCxnSpPr>
        <p:spPr bwMode="auto">
          <a:xfrm flipV="1">
            <a:off x="2991186" y="2004997"/>
            <a:ext cx="24734" cy="48502"/>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a:extLst>
              <a:ext uri="{FF2B5EF4-FFF2-40B4-BE49-F238E27FC236}">
                <a16:creationId xmlns:a16="http://schemas.microsoft.com/office/drawing/2014/main" id="{7B1654D1-6F58-1A4E-AF4B-905BAFDA191E}"/>
              </a:ext>
            </a:extLst>
          </p:cNvPr>
          <p:cNvCxnSpPr>
            <a:cxnSpLocks/>
          </p:cNvCxnSpPr>
          <p:nvPr/>
        </p:nvCxnSpPr>
        <p:spPr bwMode="auto">
          <a:xfrm>
            <a:off x="4382964" y="6184820"/>
            <a:ext cx="73152" cy="9144"/>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13F4CA26-5776-7345-A302-D5E1107E3E6D}"/>
              </a:ext>
            </a:extLst>
          </p:cNvPr>
          <p:cNvCxnSpPr>
            <a:cxnSpLocks/>
          </p:cNvCxnSpPr>
          <p:nvPr/>
        </p:nvCxnSpPr>
        <p:spPr bwMode="auto">
          <a:xfrm flipV="1">
            <a:off x="4591882" y="6151474"/>
            <a:ext cx="43618" cy="29821"/>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a:extLst>
              <a:ext uri="{FF2B5EF4-FFF2-40B4-BE49-F238E27FC236}">
                <a16:creationId xmlns:a16="http://schemas.microsoft.com/office/drawing/2014/main" id="{75B2B2F9-61DE-A04F-BBF6-DD4515652071}"/>
              </a:ext>
            </a:extLst>
          </p:cNvPr>
          <p:cNvCxnSpPr>
            <a:cxnSpLocks/>
          </p:cNvCxnSpPr>
          <p:nvPr/>
        </p:nvCxnSpPr>
        <p:spPr bwMode="auto">
          <a:xfrm flipV="1">
            <a:off x="4580794" y="6142646"/>
            <a:ext cx="64008" cy="27432"/>
          </a:xfrm>
          <a:prstGeom prst="line">
            <a:avLst/>
          </a:prstGeom>
          <a:ln w="3810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4" name="Straight Connector 323">
            <a:extLst>
              <a:ext uri="{FF2B5EF4-FFF2-40B4-BE49-F238E27FC236}">
                <a16:creationId xmlns:a16="http://schemas.microsoft.com/office/drawing/2014/main" id="{91EF2826-89A5-F849-89F4-D416A947AC0F}"/>
              </a:ext>
            </a:extLst>
          </p:cNvPr>
          <p:cNvCxnSpPr>
            <a:cxnSpLocks/>
          </p:cNvCxnSpPr>
          <p:nvPr/>
        </p:nvCxnSpPr>
        <p:spPr bwMode="auto">
          <a:xfrm>
            <a:off x="5343524" y="6144632"/>
            <a:ext cx="59532" cy="25438"/>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a:extLst>
              <a:ext uri="{FF2B5EF4-FFF2-40B4-BE49-F238E27FC236}">
                <a16:creationId xmlns:a16="http://schemas.microsoft.com/office/drawing/2014/main" id="{918BE041-93B3-AE4D-AE45-C6D4AF98C6AD}"/>
              </a:ext>
            </a:extLst>
          </p:cNvPr>
          <p:cNvCxnSpPr>
            <a:cxnSpLocks/>
          </p:cNvCxnSpPr>
          <p:nvPr/>
        </p:nvCxnSpPr>
        <p:spPr bwMode="auto">
          <a:xfrm>
            <a:off x="2866384" y="5223193"/>
            <a:ext cx="64742" cy="40099"/>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a:extLst>
              <a:ext uri="{FF2B5EF4-FFF2-40B4-BE49-F238E27FC236}">
                <a16:creationId xmlns:a16="http://schemas.microsoft.com/office/drawing/2014/main" id="{F09DA035-99B2-E34F-9294-8626F7E1E815}"/>
              </a:ext>
            </a:extLst>
          </p:cNvPr>
          <p:cNvCxnSpPr>
            <a:cxnSpLocks/>
          </p:cNvCxnSpPr>
          <p:nvPr/>
        </p:nvCxnSpPr>
        <p:spPr bwMode="auto">
          <a:xfrm>
            <a:off x="4670490" y="6257088"/>
            <a:ext cx="40302" cy="24966"/>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a:extLst>
              <a:ext uri="{FF2B5EF4-FFF2-40B4-BE49-F238E27FC236}">
                <a16:creationId xmlns:a16="http://schemas.microsoft.com/office/drawing/2014/main" id="{8AAA17B1-EA11-7D4B-BA73-73D5838E7BA4}"/>
              </a:ext>
            </a:extLst>
          </p:cNvPr>
          <p:cNvCxnSpPr>
            <a:cxnSpLocks/>
          </p:cNvCxnSpPr>
          <p:nvPr/>
        </p:nvCxnSpPr>
        <p:spPr bwMode="auto">
          <a:xfrm>
            <a:off x="4681508" y="6251117"/>
            <a:ext cx="45720" cy="27432"/>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a:extLst>
              <a:ext uri="{FF2B5EF4-FFF2-40B4-BE49-F238E27FC236}">
                <a16:creationId xmlns:a16="http://schemas.microsoft.com/office/drawing/2014/main" id="{7B269B84-F822-9C41-9433-C806243F2A32}"/>
              </a:ext>
            </a:extLst>
          </p:cNvPr>
          <p:cNvCxnSpPr>
            <a:cxnSpLocks/>
          </p:cNvCxnSpPr>
          <p:nvPr/>
        </p:nvCxnSpPr>
        <p:spPr bwMode="auto">
          <a:xfrm>
            <a:off x="3102382" y="5441538"/>
            <a:ext cx="31724" cy="42218"/>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1" name="Straight Connector 330">
            <a:extLst>
              <a:ext uri="{FF2B5EF4-FFF2-40B4-BE49-F238E27FC236}">
                <a16:creationId xmlns:a16="http://schemas.microsoft.com/office/drawing/2014/main" id="{3B5B7E26-4172-5344-BC32-050F3EDE80A5}"/>
              </a:ext>
            </a:extLst>
          </p:cNvPr>
          <p:cNvCxnSpPr>
            <a:cxnSpLocks/>
          </p:cNvCxnSpPr>
          <p:nvPr/>
        </p:nvCxnSpPr>
        <p:spPr bwMode="auto">
          <a:xfrm>
            <a:off x="5349342" y="6142033"/>
            <a:ext cx="44276" cy="14393"/>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a:extLst>
              <a:ext uri="{FF2B5EF4-FFF2-40B4-BE49-F238E27FC236}">
                <a16:creationId xmlns:a16="http://schemas.microsoft.com/office/drawing/2014/main" id="{ABB2236A-3F33-B440-8A41-BC97F0196087}"/>
              </a:ext>
            </a:extLst>
          </p:cNvPr>
          <p:cNvCxnSpPr>
            <a:cxnSpLocks/>
          </p:cNvCxnSpPr>
          <p:nvPr/>
        </p:nvCxnSpPr>
        <p:spPr bwMode="auto">
          <a:xfrm>
            <a:off x="5350876" y="6132790"/>
            <a:ext cx="59532" cy="25438"/>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a:extLst>
              <a:ext uri="{FF2B5EF4-FFF2-40B4-BE49-F238E27FC236}">
                <a16:creationId xmlns:a16="http://schemas.microsoft.com/office/drawing/2014/main" id="{E99CF573-820E-FD4B-A797-2FBED373196B}"/>
              </a:ext>
            </a:extLst>
          </p:cNvPr>
          <p:cNvCxnSpPr>
            <a:cxnSpLocks/>
          </p:cNvCxnSpPr>
          <p:nvPr/>
        </p:nvCxnSpPr>
        <p:spPr bwMode="auto">
          <a:xfrm flipV="1">
            <a:off x="5306084" y="6223432"/>
            <a:ext cx="65736" cy="39347"/>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a:extLst>
              <a:ext uri="{FF2B5EF4-FFF2-40B4-BE49-F238E27FC236}">
                <a16:creationId xmlns:a16="http://schemas.microsoft.com/office/drawing/2014/main" id="{24037C46-87E1-BB4B-A1D1-38893127C2C4}"/>
              </a:ext>
            </a:extLst>
          </p:cNvPr>
          <p:cNvCxnSpPr>
            <a:cxnSpLocks/>
          </p:cNvCxnSpPr>
          <p:nvPr/>
        </p:nvCxnSpPr>
        <p:spPr bwMode="auto">
          <a:xfrm flipV="1">
            <a:off x="5323959" y="6228686"/>
            <a:ext cx="65736" cy="39347"/>
          </a:xfrm>
          <a:prstGeom prst="line">
            <a:avLst/>
          </a:prstGeom>
          <a:ln w="349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a:extLst>
              <a:ext uri="{FF2B5EF4-FFF2-40B4-BE49-F238E27FC236}">
                <a16:creationId xmlns:a16="http://schemas.microsoft.com/office/drawing/2014/main" id="{B69B78A7-C663-F54F-8FAE-C2A14C72B8D6}"/>
              </a:ext>
            </a:extLst>
          </p:cNvPr>
          <p:cNvCxnSpPr>
            <a:cxnSpLocks/>
          </p:cNvCxnSpPr>
          <p:nvPr/>
        </p:nvCxnSpPr>
        <p:spPr bwMode="auto">
          <a:xfrm flipV="1">
            <a:off x="5547243" y="6190636"/>
            <a:ext cx="61645" cy="4403"/>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a:extLst>
              <a:ext uri="{FF2B5EF4-FFF2-40B4-BE49-F238E27FC236}">
                <a16:creationId xmlns:a16="http://schemas.microsoft.com/office/drawing/2014/main" id="{72D189F5-7C9B-0A4F-9BF7-2A5AD7E8DE7C}"/>
              </a:ext>
            </a:extLst>
          </p:cNvPr>
          <p:cNvCxnSpPr>
            <a:cxnSpLocks/>
          </p:cNvCxnSpPr>
          <p:nvPr/>
        </p:nvCxnSpPr>
        <p:spPr bwMode="auto">
          <a:xfrm flipV="1">
            <a:off x="6768605" y="5579576"/>
            <a:ext cx="45122" cy="41881"/>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AABD56CA-9044-1E4E-9897-4FF9C6E19E8C}"/>
              </a:ext>
            </a:extLst>
          </p:cNvPr>
          <p:cNvCxnSpPr>
            <a:cxnSpLocks/>
          </p:cNvCxnSpPr>
          <p:nvPr/>
        </p:nvCxnSpPr>
        <p:spPr bwMode="auto">
          <a:xfrm flipV="1">
            <a:off x="6775355" y="5585034"/>
            <a:ext cx="44839" cy="47671"/>
          </a:xfrm>
          <a:prstGeom prst="line">
            <a:avLst/>
          </a:prstGeom>
          <a:ln w="3810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0" name="Straight Connector 339">
            <a:extLst>
              <a:ext uri="{FF2B5EF4-FFF2-40B4-BE49-F238E27FC236}">
                <a16:creationId xmlns:a16="http://schemas.microsoft.com/office/drawing/2014/main" id="{375D0C4A-2F1F-D74D-8AD7-BA80B56DC96E}"/>
              </a:ext>
            </a:extLst>
          </p:cNvPr>
          <p:cNvCxnSpPr>
            <a:cxnSpLocks/>
          </p:cNvCxnSpPr>
          <p:nvPr/>
        </p:nvCxnSpPr>
        <p:spPr bwMode="auto">
          <a:xfrm flipV="1">
            <a:off x="2659456" y="4414797"/>
            <a:ext cx="1" cy="60948"/>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a:extLst>
              <a:ext uri="{FF2B5EF4-FFF2-40B4-BE49-F238E27FC236}">
                <a16:creationId xmlns:a16="http://schemas.microsoft.com/office/drawing/2014/main" id="{3654E2CC-535C-804F-AD09-A87E4008EAE0}"/>
              </a:ext>
            </a:extLst>
          </p:cNvPr>
          <p:cNvCxnSpPr>
            <a:cxnSpLocks/>
          </p:cNvCxnSpPr>
          <p:nvPr/>
        </p:nvCxnSpPr>
        <p:spPr bwMode="auto">
          <a:xfrm>
            <a:off x="3032221" y="5214197"/>
            <a:ext cx="0" cy="60385"/>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a:extLst>
              <a:ext uri="{FF2B5EF4-FFF2-40B4-BE49-F238E27FC236}">
                <a16:creationId xmlns:a16="http://schemas.microsoft.com/office/drawing/2014/main" id="{FBB5DA72-5EA2-3D4A-ABFA-A59D9A40B1CE}"/>
              </a:ext>
            </a:extLst>
          </p:cNvPr>
          <p:cNvCxnSpPr>
            <a:cxnSpLocks noChangeAspect="1"/>
          </p:cNvCxnSpPr>
          <p:nvPr/>
        </p:nvCxnSpPr>
        <p:spPr bwMode="auto">
          <a:xfrm>
            <a:off x="6902547" y="5249609"/>
            <a:ext cx="9046" cy="91440"/>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a:extLst>
              <a:ext uri="{FF2B5EF4-FFF2-40B4-BE49-F238E27FC236}">
                <a16:creationId xmlns:a16="http://schemas.microsoft.com/office/drawing/2014/main" id="{128DC411-9E78-4141-B400-16EDA4E24418}"/>
              </a:ext>
            </a:extLst>
          </p:cNvPr>
          <p:cNvCxnSpPr>
            <a:cxnSpLocks/>
          </p:cNvCxnSpPr>
          <p:nvPr/>
        </p:nvCxnSpPr>
        <p:spPr bwMode="auto">
          <a:xfrm flipV="1">
            <a:off x="6965422" y="4950535"/>
            <a:ext cx="36576" cy="59355"/>
          </a:xfrm>
          <a:prstGeom prst="line">
            <a:avLst/>
          </a:prstGeom>
          <a:ln w="3810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a:extLst>
              <a:ext uri="{FF2B5EF4-FFF2-40B4-BE49-F238E27FC236}">
                <a16:creationId xmlns:a16="http://schemas.microsoft.com/office/drawing/2014/main" id="{9A9EA491-B966-CA44-890F-60E891DD76C8}"/>
              </a:ext>
            </a:extLst>
          </p:cNvPr>
          <p:cNvCxnSpPr>
            <a:cxnSpLocks/>
          </p:cNvCxnSpPr>
          <p:nvPr/>
        </p:nvCxnSpPr>
        <p:spPr bwMode="auto">
          <a:xfrm flipV="1">
            <a:off x="7234065" y="4466481"/>
            <a:ext cx="40712" cy="59355"/>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0F29D098-324A-C744-8CFF-E7D0EB3DD496}"/>
              </a:ext>
            </a:extLst>
          </p:cNvPr>
          <p:cNvCxnSpPr>
            <a:cxnSpLocks/>
          </p:cNvCxnSpPr>
          <p:nvPr/>
        </p:nvCxnSpPr>
        <p:spPr bwMode="auto">
          <a:xfrm flipV="1">
            <a:off x="7242444" y="4457136"/>
            <a:ext cx="40712" cy="73634"/>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a:extLst>
              <a:ext uri="{FF2B5EF4-FFF2-40B4-BE49-F238E27FC236}">
                <a16:creationId xmlns:a16="http://schemas.microsoft.com/office/drawing/2014/main" id="{28D7034F-37D5-4F4E-8CC3-9135C4EB3A84}"/>
              </a:ext>
            </a:extLst>
          </p:cNvPr>
          <p:cNvCxnSpPr>
            <a:cxnSpLocks/>
          </p:cNvCxnSpPr>
          <p:nvPr/>
        </p:nvCxnSpPr>
        <p:spPr bwMode="auto">
          <a:xfrm>
            <a:off x="3115632" y="5426043"/>
            <a:ext cx="31724" cy="42218"/>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a:extLst>
              <a:ext uri="{FF2B5EF4-FFF2-40B4-BE49-F238E27FC236}">
                <a16:creationId xmlns:a16="http://schemas.microsoft.com/office/drawing/2014/main" id="{CEF9B881-7795-CD45-92B9-C92603302637}"/>
              </a:ext>
            </a:extLst>
          </p:cNvPr>
          <p:cNvCxnSpPr>
            <a:cxnSpLocks/>
          </p:cNvCxnSpPr>
          <p:nvPr/>
        </p:nvCxnSpPr>
        <p:spPr bwMode="auto">
          <a:xfrm>
            <a:off x="3054542" y="5222964"/>
            <a:ext cx="0" cy="60385"/>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a:extLst>
              <a:ext uri="{FF2B5EF4-FFF2-40B4-BE49-F238E27FC236}">
                <a16:creationId xmlns:a16="http://schemas.microsoft.com/office/drawing/2014/main" id="{D6EA17FB-593D-AB4E-A9FA-4D45B1522324}"/>
              </a:ext>
            </a:extLst>
          </p:cNvPr>
          <p:cNvCxnSpPr>
            <a:cxnSpLocks/>
          </p:cNvCxnSpPr>
          <p:nvPr/>
        </p:nvCxnSpPr>
        <p:spPr bwMode="auto">
          <a:xfrm>
            <a:off x="2889710" y="5205777"/>
            <a:ext cx="47573" cy="34502"/>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1" name="Straight Connector 350">
            <a:extLst>
              <a:ext uri="{FF2B5EF4-FFF2-40B4-BE49-F238E27FC236}">
                <a16:creationId xmlns:a16="http://schemas.microsoft.com/office/drawing/2014/main" id="{8836293A-D61D-7C43-B57A-FA065F0C1F99}"/>
              </a:ext>
            </a:extLst>
          </p:cNvPr>
          <p:cNvCxnSpPr>
            <a:cxnSpLocks/>
          </p:cNvCxnSpPr>
          <p:nvPr/>
        </p:nvCxnSpPr>
        <p:spPr bwMode="auto">
          <a:xfrm>
            <a:off x="2862749" y="5207999"/>
            <a:ext cx="47573" cy="34502"/>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2" name="Straight Connector 351">
            <a:extLst>
              <a:ext uri="{FF2B5EF4-FFF2-40B4-BE49-F238E27FC236}">
                <a16:creationId xmlns:a16="http://schemas.microsoft.com/office/drawing/2014/main" id="{164AF668-513C-AB46-93A8-E728FDE2A9C4}"/>
              </a:ext>
            </a:extLst>
          </p:cNvPr>
          <p:cNvCxnSpPr>
            <a:cxnSpLocks/>
          </p:cNvCxnSpPr>
          <p:nvPr/>
        </p:nvCxnSpPr>
        <p:spPr bwMode="auto">
          <a:xfrm>
            <a:off x="2667266" y="4442213"/>
            <a:ext cx="9144" cy="45720"/>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sp>
        <p:nvSpPr>
          <p:cNvPr id="354" name="Rectangle 353">
            <a:extLst>
              <a:ext uri="{FF2B5EF4-FFF2-40B4-BE49-F238E27FC236}">
                <a16:creationId xmlns:a16="http://schemas.microsoft.com/office/drawing/2014/main" id="{E1D2ABFF-5B18-6C48-960B-66AED7A91982}"/>
              </a:ext>
            </a:extLst>
          </p:cNvPr>
          <p:cNvSpPr>
            <a:spLocks noChangeAspect="1"/>
          </p:cNvSpPr>
          <p:nvPr/>
        </p:nvSpPr>
        <p:spPr>
          <a:xfrm rot="3559742">
            <a:off x="2702719" y="4687094"/>
            <a:ext cx="347663" cy="346075"/>
          </a:xfrm>
          <a:prstGeom prst="rect">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56" name="Straight Connector 355">
            <a:extLst>
              <a:ext uri="{FF2B5EF4-FFF2-40B4-BE49-F238E27FC236}">
                <a16:creationId xmlns:a16="http://schemas.microsoft.com/office/drawing/2014/main" id="{9CFD141A-8EB3-CA42-A00A-DFFB70FA4606}"/>
              </a:ext>
            </a:extLst>
          </p:cNvPr>
          <p:cNvCxnSpPr>
            <a:cxnSpLocks/>
          </p:cNvCxnSpPr>
          <p:nvPr/>
        </p:nvCxnSpPr>
        <p:spPr bwMode="auto">
          <a:xfrm flipV="1">
            <a:off x="2601864" y="4410797"/>
            <a:ext cx="17778" cy="63784"/>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a:extLst>
              <a:ext uri="{FF2B5EF4-FFF2-40B4-BE49-F238E27FC236}">
                <a16:creationId xmlns:a16="http://schemas.microsoft.com/office/drawing/2014/main" id="{EA1E1792-0582-CC4D-AABA-8FFF498EF923}"/>
              </a:ext>
            </a:extLst>
          </p:cNvPr>
          <p:cNvCxnSpPr>
            <a:cxnSpLocks/>
          </p:cNvCxnSpPr>
          <p:nvPr/>
        </p:nvCxnSpPr>
        <p:spPr bwMode="auto">
          <a:xfrm flipV="1">
            <a:off x="2591985" y="4404552"/>
            <a:ext cx="18288" cy="63784"/>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8" name="Straight Connector 357">
            <a:extLst>
              <a:ext uri="{FF2B5EF4-FFF2-40B4-BE49-F238E27FC236}">
                <a16:creationId xmlns:a16="http://schemas.microsoft.com/office/drawing/2014/main" id="{6FFEFC1F-DCAB-224D-A0B7-8B6887E91152}"/>
              </a:ext>
            </a:extLst>
          </p:cNvPr>
          <p:cNvCxnSpPr>
            <a:cxnSpLocks/>
          </p:cNvCxnSpPr>
          <p:nvPr/>
        </p:nvCxnSpPr>
        <p:spPr bwMode="auto">
          <a:xfrm>
            <a:off x="2616465" y="4110579"/>
            <a:ext cx="19853" cy="84552"/>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59" name="Straight Connector 358">
            <a:extLst>
              <a:ext uri="{FF2B5EF4-FFF2-40B4-BE49-F238E27FC236}">
                <a16:creationId xmlns:a16="http://schemas.microsoft.com/office/drawing/2014/main" id="{B29BA422-477E-BA49-9788-CCEB8A4D7A78}"/>
              </a:ext>
            </a:extLst>
          </p:cNvPr>
          <p:cNvCxnSpPr>
            <a:cxnSpLocks/>
          </p:cNvCxnSpPr>
          <p:nvPr/>
        </p:nvCxnSpPr>
        <p:spPr bwMode="auto">
          <a:xfrm>
            <a:off x="2583470" y="2978984"/>
            <a:ext cx="19406" cy="49557"/>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60" name="Straight Connector 359">
            <a:extLst>
              <a:ext uri="{FF2B5EF4-FFF2-40B4-BE49-F238E27FC236}">
                <a16:creationId xmlns:a16="http://schemas.microsoft.com/office/drawing/2014/main" id="{7BD45F17-3E5C-2240-8D89-015AB8775E03}"/>
              </a:ext>
            </a:extLst>
          </p:cNvPr>
          <p:cNvCxnSpPr>
            <a:cxnSpLocks/>
          </p:cNvCxnSpPr>
          <p:nvPr/>
        </p:nvCxnSpPr>
        <p:spPr bwMode="auto">
          <a:xfrm flipH="1">
            <a:off x="2577225" y="2701432"/>
            <a:ext cx="34211" cy="67886"/>
          </a:xfrm>
          <a:prstGeom prst="line">
            <a:avLst/>
          </a:prstGeom>
          <a:ln w="22225">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64" name="Straight Connector 363">
            <a:extLst>
              <a:ext uri="{FF2B5EF4-FFF2-40B4-BE49-F238E27FC236}">
                <a16:creationId xmlns:a16="http://schemas.microsoft.com/office/drawing/2014/main" id="{A4DB723B-5E07-F142-9A68-46A6E0FE6C5A}"/>
              </a:ext>
            </a:extLst>
          </p:cNvPr>
          <p:cNvCxnSpPr>
            <a:cxnSpLocks/>
          </p:cNvCxnSpPr>
          <p:nvPr/>
        </p:nvCxnSpPr>
        <p:spPr bwMode="auto">
          <a:xfrm>
            <a:off x="2577149" y="2983644"/>
            <a:ext cx="19406" cy="49557"/>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a:extLst>
              <a:ext uri="{FF2B5EF4-FFF2-40B4-BE49-F238E27FC236}">
                <a16:creationId xmlns:a16="http://schemas.microsoft.com/office/drawing/2014/main" id="{CBD65D68-CE4C-F343-854C-E05FEC4C07C6}"/>
              </a:ext>
            </a:extLst>
          </p:cNvPr>
          <p:cNvCxnSpPr>
            <a:cxnSpLocks/>
          </p:cNvCxnSpPr>
          <p:nvPr/>
        </p:nvCxnSpPr>
        <p:spPr bwMode="auto">
          <a:xfrm flipH="1">
            <a:off x="2583139" y="2717440"/>
            <a:ext cx="34211" cy="67886"/>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sp>
        <p:nvSpPr>
          <p:cNvPr id="366" name="Trapezoid 365">
            <a:extLst>
              <a:ext uri="{FF2B5EF4-FFF2-40B4-BE49-F238E27FC236}">
                <a16:creationId xmlns:a16="http://schemas.microsoft.com/office/drawing/2014/main" id="{21309D69-D530-A546-BA24-A62C4B4DF7DA}"/>
              </a:ext>
            </a:extLst>
          </p:cNvPr>
          <p:cNvSpPr/>
          <p:nvPr/>
        </p:nvSpPr>
        <p:spPr>
          <a:xfrm rot="19730916">
            <a:off x="6803828" y="2242211"/>
            <a:ext cx="55097" cy="203746"/>
          </a:xfrm>
          <a:prstGeom prst="trapezoid">
            <a:avLst/>
          </a:prstGeom>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Block Arc 345">
            <a:extLst>
              <a:ext uri="{FF2B5EF4-FFF2-40B4-BE49-F238E27FC236}">
                <a16:creationId xmlns:a16="http://schemas.microsoft.com/office/drawing/2014/main" id="{FA6F5769-421A-394B-81F5-E552FE3E56E7}"/>
              </a:ext>
            </a:extLst>
          </p:cNvPr>
          <p:cNvSpPr>
            <a:spLocks noChangeAspect="1"/>
          </p:cNvSpPr>
          <p:nvPr/>
        </p:nvSpPr>
        <p:spPr bwMode="auto">
          <a:xfrm rot="15187324">
            <a:off x="4142681" y="1075476"/>
            <a:ext cx="161598" cy="304850"/>
          </a:xfrm>
          <a:custGeom>
            <a:avLst/>
            <a:gdLst>
              <a:gd name="connsiteX0" fmla="*/ 857246 w 857250"/>
              <a:gd name="connsiteY0" fmla="*/ 426769 h 857250"/>
              <a:gd name="connsiteX1" fmla="*/ 740374 w 857250"/>
              <a:gd name="connsiteY1" fmla="*/ 722789 h 857250"/>
              <a:gd name="connsiteX2" fmla="*/ 699641 w 857250"/>
              <a:gd name="connsiteY2" fmla="*/ 684353 h 857250"/>
              <a:gd name="connsiteX3" fmla="*/ 801243 w 857250"/>
              <a:gd name="connsiteY3" fmla="*/ 427011 h 857250"/>
              <a:gd name="connsiteX4" fmla="*/ 857246 w 857250"/>
              <a:gd name="connsiteY4" fmla="*/ 426769 h 857250"/>
              <a:gd name="connsiteX0" fmla="*/ 161595 w 161598"/>
              <a:gd name="connsiteY0" fmla="*/ 0 h 298077"/>
              <a:gd name="connsiteX1" fmla="*/ 40733 w 161598"/>
              <a:gd name="connsiteY1" fmla="*/ 298077 h 298077"/>
              <a:gd name="connsiteX2" fmla="*/ 0 w 161598"/>
              <a:gd name="connsiteY2" fmla="*/ 259641 h 298077"/>
              <a:gd name="connsiteX3" fmla="*/ 101602 w 161598"/>
              <a:gd name="connsiteY3" fmla="*/ 2299 h 298077"/>
              <a:gd name="connsiteX4" fmla="*/ 161595 w 161598"/>
              <a:gd name="connsiteY4" fmla="*/ 0 h 298077"/>
              <a:gd name="connsiteX0" fmla="*/ 161595 w 161598"/>
              <a:gd name="connsiteY0" fmla="*/ 6773 h 304850"/>
              <a:gd name="connsiteX1" fmla="*/ 40733 w 161598"/>
              <a:gd name="connsiteY1" fmla="*/ 304850 h 304850"/>
              <a:gd name="connsiteX2" fmla="*/ 0 w 161598"/>
              <a:gd name="connsiteY2" fmla="*/ 266414 h 304850"/>
              <a:gd name="connsiteX3" fmla="*/ 104501 w 161598"/>
              <a:gd name="connsiteY3" fmla="*/ 0 h 304850"/>
              <a:gd name="connsiteX4" fmla="*/ 161595 w 161598"/>
              <a:gd name="connsiteY4" fmla="*/ 6773 h 304850"/>
              <a:gd name="connsiteX0" fmla="*/ 161595 w 161598"/>
              <a:gd name="connsiteY0" fmla="*/ 5808 h 303885"/>
              <a:gd name="connsiteX1" fmla="*/ 40733 w 161598"/>
              <a:gd name="connsiteY1" fmla="*/ 303885 h 303885"/>
              <a:gd name="connsiteX2" fmla="*/ 0 w 161598"/>
              <a:gd name="connsiteY2" fmla="*/ 265449 h 303885"/>
              <a:gd name="connsiteX3" fmla="*/ 107525 w 161598"/>
              <a:gd name="connsiteY3" fmla="*/ 1 h 303885"/>
              <a:gd name="connsiteX4" fmla="*/ 161595 w 161598"/>
              <a:gd name="connsiteY4" fmla="*/ 5808 h 303885"/>
              <a:gd name="connsiteX0" fmla="*/ 161595 w 161598"/>
              <a:gd name="connsiteY0" fmla="*/ 1819 h 299896"/>
              <a:gd name="connsiteX1" fmla="*/ 40733 w 161598"/>
              <a:gd name="connsiteY1" fmla="*/ 299896 h 299896"/>
              <a:gd name="connsiteX2" fmla="*/ 0 w 161598"/>
              <a:gd name="connsiteY2" fmla="*/ 261460 h 299896"/>
              <a:gd name="connsiteX3" fmla="*/ 109583 w 161598"/>
              <a:gd name="connsiteY3" fmla="*/ 3 h 299896"/>
              <a:gd name="connsiteX4" fmla="*/ 161595 w 161598"/>
              <a:gd name="connsiteY4" fmla="*/ 1819 h 299896"/>
              <a:gd name="connsiteX0" fmla="*/ 161595 w 161598"/>
              <a:gd name="connsiteY0" fmla="*/ 6773 h 304850"/>
              <a:gd name="connsiteX1" fmla="*/ 40733 w 161598"/>
              <a:gd name="connsiteY1" fmla="*/ 304850 h 304850"/>
              <a:gd name="connsiteX2" fmla="*/ 0 w 161598"/>
              <a:gd name="connsiteY2" fmla="*/ 266414 h 304850"/>
              <a:gd name="connsiteX3" fmla="*/ 104501 w 161598"/>
              <a:gd name="connsiteY3" fmla="*/ 0 h 304850"/>
              <a:gd name="connsiteX4" fmla="*/ 161595 w 161598"/>
              <a:gd name="connsiteY4" fmla="*/ 6773 h 30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98" h="304850">
                <a:moveTo>
                  <a:pt x="161595" y="6773"/>
                </a:moveTo>
                <a:cubicBezTo>
                  <a:pt x="162071" y="116788"/>
                  <a:pt x="116237" y="224832"/>
                  <a:pt x="40733" y="304850"/>
                </a:cubicBezTo>
                <a:lnTo>
                  <a:pt x="0" y="266414"/>
                </a:lnTo>
                <a:cubicBezTo>
                  <a:pt x="65638" y="196851"/>
                  <a:pt x="104915" y="95641"/>
                  <a:pt x="104501" y="0"/>
                </a:cubicBezTo>
                <a:cubicBezTo>
                  <a:pt x="123169" y="-81"/>
                  <a:pt x="142927" y="6854"/>
                  <a:pt x="161595" y="6773"/>
                </a:cubicBezTo>
                <a:close/>
              </a:path>
            </a:pathLst>
          </a:custGeom>
          <a:solidFill>
            <a:srgbClr val="C7F1FD"/>
          </a:solid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371" name="Straight Connector 370">
            <a:extLst>
              <a:ext uri="{FF2B5EF4-FFF2-40B4-BE49-F238E27FC236}">
                <a16:creationId xmlns:a16="http://schemas.microsoft.com/office/drawing/2014/main" id="{47CDF26D-559D-334E-A33C-DD62096A21EC}"/>
              </a:ext>
            </a:extLst>
          </p:cNvPr>
          <p:cNvCxnSpPr>
            <a:cxnSpLocks/>
          </p:cNvCxnSpPr>
          <p:nvPr/>
        </p:nvCxnSpPr>
        <p:spPr bwMode="auto">
          <a:xfrm flipV="1">
            <a:off x="4039684" y="1212849"/>
            <a:ext cx="50233" cy="15482"/>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a:extLst>
              <a:ext uri="{FF2B5EF4-FFF2-40B4-BE49-F238E27FC236}">
                <a16:creationId xmlns:a16="http://schemas.microsoft.com/office/drawing/2014/main" id="{7F2BAB65-3A27-F945-B9EA-B9C96CCD5F27}"/>
              </a:ext>
            </a:extLst>
          </p:cNvPr>
          <p:cNvCxnSpPr>
            <a:cxnSpLocks/>
          </p:cNvCxnSpPr>
          <p:nvPr/>
        </p:nvCxnSpPr>
        <p:spPr bwMode="auto">
          <a:xfrm>
            <a:off x="4352719" y="1238887"/>
            <a:ext cx="32834" cy="20270"/>
          </a:xfrm>
          <a:prstGeom prst="line">
            <a:avLst/>
          </a:prstGeom>
          <a:ln w="41275">
            <a:solidFill>
              <a:srgbClr val="C7F1FD"/>
            </a:solidFill>
          </a:ln>
          <a:effectLst/>
        </p:spPr>
        <p:style>
          <a:lnRef idx="2">
            <a:schemeClr val="accent1"/>
          </a:lnRef>
          <a:fillRef idx="0">
            <a:schemeClr val="accent1"/>
          </a:fillRef>
          <a:effectRef idx="1">
            <a:schemeClr val="accent1"/>
          </a:effectRef>
          <a:fontRef idx="minor">
            <a:schemeClr val="tx1"/>
          </a:fontRef>
        </p:style>
      </p:cxnSp>
      <p:sp>
        <p:nvSpPr>
          <p:cNvPr id="373" name="TextBox 403">
            <a:extLst>
              <a:ext uri="{FF2B5EF4-FFF2-40B4-BE49-F238E27FC236}">
                <a16:creationId xmlns:a16="http://schemas.microsoft.com/office/drawing/2014/main" id="{C725858E-D2BF-C544-90A9-BDC0CB2885DF}"/>
              </a:ext>
            </a:extLst>
          </p:cNvPr>
          <p:cNvSpPr txBox="1">
            <a:spLocks noChangeArrowheads="1"/>
          </p:cNvSpPr>
          <p:nvPr/>
        </p:nvSpPr>
        <p:spPr bwMode="auto">
          <a:xfrm rot="3534398">
            <a:off x="4632640" y="2495514"/>
            <a:ext cx="227647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a:solidFill>
                  <a:srgbClr val="FF0000"/>
                </a:solidFill>
                <a:latin typeface="Optima" charset="0"/>
                <a:cs typeface="Optima" charset="0"/>
              </a:rPr>
              <a:t>#1  1.250 GeV</a:t>
            </a:r>
          </a:p>
          <a:p>
            <a:pPr eaLnBrk="1" hangingPunct="1"/>
            <a:r>
              <a:rPr lang="en-US" sz="1600" b="1" dirty="0">
                <a:solidFill>
                  <a:srgbClr val="FF0000"/>
                </a:solidFill>
                <a:latin typeface="Optima" charset="0"/>
                <a:cs typeface="Optima" charset="0"/>
              </a:rPr>
              <a:t>#2  1.875  GeV</a:t>
            </a:r>
          </a:p>
          <a:p>
            <a:pPr eaLnBrk="1" hangingPunct="1"/>
            <a:r>
              <a:rPr lang="en-US" sz="1600" b="1" dirty="0">
                <a:solidFill>
                  <a:srgbClr val="FF0000"/>
                </a:solidFill>
                <a:latin typeface="Optima" charset="0"/>
                <a:cs typeface="Optima" charset="0"/>
              </a:rPr>
              <a:t>#3  2.500  GeV</a:t>
            </a:r>
          </a:p>
          <a:p>
            <a:pPr eaLnBrk="1" hangingPunct="1"/>
            <a:r>
              <a:rPr lang="en-US" sz="1600" b="1" dirty="0">
                <a:solidFill>
                  <a:srgbClr val="FF0000"/>
                </a:solidFill>
                <a:latin typeface="Optima" charset="0"/>
                <a:cs typeface="Optima" charset="0"/>
              </a:rPr>
              <a:t>#4   3.215 GeV</a:t>
            </a:r>
          </a:p>
          <a:p>
            <a:pPr eaLnBrk="1" hangingPunct="1"/>
            <a:r>
              <a:rPr lang="en-US" sz="1600" b="1" dirty="0">
                <a:solidFill>
                  <a:srgbClr val="FF0000"/>
                </a:solidFill>
                <a:latin typeface="Optima" charset="0"/>
                <a:cs typeface="Optima" charset="0"/>
              </a:rPr>
              <a:t>#5   3.750 GeV</a:t>
            </a:r>
          </a:p>
          <a:p>
            <a:pPr eaLnBrk="1" hangingPunct="1"/>
            <a:r>
              <a:rPr lang="en-US" sz="1600" b="1" dirty="0">
                <a:solidFill>
                  <a:srgbClr val="FF0000"/>
                </a:solidFill>
                <a:latin typeface="Optima" charset="0"/>
                <a:cs typeface="Optima" charset="0"/>
              </a:rPr>
              <a:t>3.75/1.25=3x energy</a:t>
            </a:r>
          </a:p>
        </p:txBody>
      </p:sp>
      <p:sp>
        <p:nvSpPr>
          <p:cNvPr id="143" name="TextBox 403">
            <a:extLst>
              <a:ext uri="{FF2B5EF4-FFF2-40B4-BE49-F238E27FC236}">
                <a16:creationId xmlns:a16="http://schemas.microsoft.com/office/drawing/2014/main" id="{F7B2F35E-323F-6241-8E9F-8B4B5AFFED6D}"/>
              </a:ext>
            </a:extLst>
          </p:cNvPr>
          <p:cNvSpPr txBox="1">
            <a:spLocks noChangeArrowheads="1"/>
          </p:cNvSpPr>
          <p:nvPr/>
        </p:nvSpPr>
        <p:spPr bwMode="auto">
          <a:xfrm rot="3534398">
            <a:off x="4581654" y="2566861"/>
            <a:ext cx="2276476" cy="156966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a:solidFill>
                  <a:srgbClr val="2424B9"/>
                </a:solidFill>
                <a:latin typeface="Optima" charset="0"/>
                <a:cs typeface="Optima" charset="0"/>
              </a:rPr>
              <a:t>#1  1.5 GeV</a:t>
            </a:r>
          </a:p>
          <a:p>
            <a:pPr eaLnBrk="1" hangingPunct="1"/>
            <a:r>
              <a:rPr lang="en-US" sz="1600" b="1" dirty="0">
                <a:solidFill>
                  <a:srgbClr val="2424B9"/>
                </a:solidFill>
                <a:latin typeface="Optima" charset="0"/>
                <a:cs typeface="Optima" charset="0"/>
              </a:rPr>
              <a:t>#3  3.0  GeV</a:t>
            </a:r>
          </a:p>
          <a:p>
            <a:pPr eaLnBrk="1" hangingPunct="1"/>
            <a:r>
              <a:rPr lang="en-US" sz="1600" b="1" dirty="0">
                <a:solidFill>
                  <a:srgbClr val="2424B9"/>
                </a:solidFill>
                <a:latin typeface="Optima" charset="0"/>
                <a:cs typeface="Optima" charset="0"/>
              </a:rPr>
              <a:t>#5  4.5 GeV</a:t>
            </a:r>
          </a:p>
          <a:p>
            <a:pPr eaLnBrk="1" hangingPunct="1"/>
            <a:endParaRPr lang="en-US" sz="1600" b="1" dirty="0">
              <a:solidFill>
                <a:srgbClr val="2424B9"/>
              </a:solidFill>
              <a:latin typeface="Optima" charset="0"/>
              <a:cs typeface="Optima" charset="0"/>
            </a:endParaRPr>
          </a:p>
          <a:p>
            <a:pPr eaLnBrk="1" hangingPunct="1"/>
            <a:endParaRPr lang="en-US" sz="1600" b="1" dirty="0">
              <a:solidFill>
                <a:srgbClr val="2424B9"/>
              </a:solidFill>
              <a:latin typeface="Optima" charset="0"/>
              <a:cs typeface="Optima" charset="0"/>
            </a:endParaRPr>
          </a:p>
          <a:p>
            <a:pPr eaLnBrk="1" hangingPunct="1"/>
            <a:r>
              <a:rPr lang="en-US" sz="1600" b="1" dirty="0">
                <a:solidFill>
                  <a:srgbClr val="2424B9"/>
                </a:solidFill>
                <a:latin typeface="Optima" charset="0"/>
                <a:cs typeface="Optima" charset="0"/>
              </a:rPr>
              <a:t>4.5/1.5=3x energy</a:t>
            </a:r>
          </a:p>
        </p:txBody>
      </p:sp>
      <p:cxnSp>
        <p:nvCxnSpPr>
          <p:cNvPr id="363" name="Straight Connector 362">
            <a:extLst>
              <a:ext uri="{FF2B5EF4-FFF2-40B4-BE49-F238E27FC236}">
                <a16:creationId xmlns:a16="http://schemas.microsoft.com/office/drawing/2014/main" id="{05E5842E-CB0B-A344-AA85-45D12BC38146}"/>
              </a:ext>
            </a:extLst>
          </p:cNvPr>
          <p:cNvCxnSpPr>
            <a:cxnSpLocks/>
          </p:cNvCxnSpPr>
          <p:nvPr/>
        </p:nvCxnSpPr>
        <p:spPr bwMode="auto">
          <a:xfrm flipH="1">
            <a:off x="2591155" y="3267309"/>
            <a:ext cx="16977" cy="55185"/>
          </a:xfrm>
          <a:prstGeom prst="line">
            <a:avLst/>
          </a:prstGeom>
          <a:ln w="44450">
            <a:solidFill>
              <a:srgbClr val="C7F1FD"/>
            </a:solidFill>
          </a:ln>
          <a:effectLst/>
        </p:spPr>
        <p:style>
          <a:lnRef idx="2">
            <a:schemeClr val="accent1"/>
          </a:lnRef>
          <a:fillRef idx="0">
            <a:schemeClr val="accent1"/>
          </a:fillRef>
          <a:effectRef idx="1">
            <a:schemeClr val="accent1"/>
          </a:effectRef>
          <a:fontRef idx="minor">
            <a:schemeClr val="tx1"/>
          </a:fontRef>
        </p:style>
      </p:cxnSp>
      <p:sp>
        <p:nvSpPr>
          <p:cNvPr id="142" name="TextBox 399">
            <a:extLst>
              <a:ext uri="{FF2B5EF4-FFF2-40B4-BE49-F238E27FC236}">
                <a16:creationId xmlns:a16="http://schemas.microsoft.com/office/drawing/2014/main" id="{B0C34B1E-96AF-3246-BFC1-AF1DA3B79AE0}"/>
              </a:ext>
            </a:extLst>
          </p:cNvPr>
          <p:cNvSpPr txBox="1">
            <a:spLocks noChangeArrowheads="1"/>
          </p:cNvSpPr>
          <p:nvPr/>
        </p:nvSpPr>
        <p:spPr bwMode="auto">
          <a:xfrm>
            <a:off x="118620" y="1268379"/>
            <a:ext cx="1749197" cy="424731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2424B9"/>
                </a:solidFill>
                <a:latin typeface="Optima" charset="0"/>
                <a:cs typeface="Optima" charset="0"/>
              </a:rPr>
              <a:t>Linac 1.5   GeV</a:t>
            </a:r>
          </a:p>
          <a:p>
            <a:pPr eaLnBrk="1" hangingPunct="1"/>
            <a:r>
              <a:rPr lang="en-US" sz="1800" b="1" dirty="0">
                <a:solidFill>
                  <a:srgbClr val="2424B9"/>
                </a:solidFill>
                <a:latin typeface="Optima" charset="0"/>
                <a:cs typeface="Optima" charset="0"/>
              </a:rPr>
              <a:t>#2     3.0   GeV</a:t>
            </a:r>
          </a:p>
          <a:p>
            <a:pPr eaLnBrk="1" hangingPunct="1"/>
            <a:r>
              <a:rPr lang="en-US" sz="1800" b="1" dirty="0">
                <a:solidFill>
                  <a:srgbClr val="2424B9"/>
                </a:solidFill>
                <a:latin typeface="Optima" charset="0"/>
                <a:cs typeface="Optima" charset="0"/>
              </a:rPr>
              <a:t>#3     4.5   GeV</a:t>
            </a:r>
          </a:p>
          <a:p>
            <a:pPr eaLnBrk="1" hangingPunct="1"/>
            <a:endParaRPr lang="en-US" sz="1800" b="1" u="sng" dirty="0">
              <a:solidFill>
                <a:srgbClr val="2424B9"/>
              </a:solidFill>
              <a:latin typeface="Optima" charset="0"/>
              <a:cs typeface="Optima" charset="0"/>
            </a:endParaRPr>
          </a:p>
          <a:p>
            <a:pPr eaLnBrk="1" hangingPunct="1"/>
            <a:endParaRPr lang="en-US" sz="1800" b="1" u="sng" dirty="0">
              <a:solidFill>
                <a:srgbClr val="2424B9"/>
              </a:solidFill>
              <a:latin typeface="Optima" charset="0"/>
              <a:cs typeface="Optima" charset="0"/>
            </a:endParaRPr>
          </a:p>
          <a:p>
            <a:pPr eaLnBrk="1" hangingPunct="1"/>
            <a:endParaRPr lang="en-US" sz="1800" b="1" u="sng" dirty="0">
              <a:solidFill>
                <a:srgbClr val="2424B9"/>
              </a:solidFill>
              <a:latin typeface="Optima" charset="0"/>
              <a:cs typeface="Optima" charset="0"/>
            </a:endParaRPr>
          </a:p>
          <a:p>
            <a:pPr eaLnBrk="1" hangingPunct="1"/>
            <a:r>
              <a:rPr lang="en-US" sz="1800" b="1" dirty="0">
                <a:solidFill>
                  <a:srgbClr val="2424B9"/>
                </a:solidFill>
                <a:latin typeface="Optima" charset="0"/>
                <a:cs typeface="Optima" charset="0"/>
              </a:rPr>
              <a:t>#4     6.0   GeV</a:t>
            </a:r>
          </a:p>
          <a:p>
            <a:pPr eaLnBrk="1" hangingPunct="1"/>
            <a:r>
              <a:rPr lang="en-US" sz="1800" b="1" dirty="0">
                <a:solidFill>
                  <a:srgbClr val="2424B9"/>
                </a:solidFill>
                <a:latin typeface="Optima" charset="0"/>
                <a:cs typeface="Optima" charset="0"/>
              </a:rPr>
              <a:t>#5     7.5   GeV</a:t>
            </a:r>
          </a:p>
          <a:p>
            <a:pPr eaLnBrk="1" hangingPunct="1"/>
            <a:r>
              <a:rPr lang="en-US" sz="1800" b="1" dirty="0">
                <a:solidFill>
                  <a:srgbClr val="2424B9"/>
                </a:solidFill>
                <a:latin typeface="Optima" charset="0"/>
                <a:cs typeface="Optima" charset="0"/>
              </a:rPr>
              <a:t>#6     9.0   GeV</a:t>
            </a:r>
          </a:p>
          <a:p>
            <a:pPr eaLnBrk="1" hangingPunct="1"/>
            <a:r>
              <a:rPr lang="en-US" sz="1800" b="1" dirty="0">
                <a:solidFill>
                  <a:srgbClr val="2424B9"/>
                </a:solidFill>
                <a:latin typeface="Optima" charset="0"/>
                <a:cs typeface="Optima" charset="0"/>
              </a:rPr>
              <a:t>#7     10.5 GeV</a:t>
            </a:r>
          </a:p>
          <a:p>
            <a:pPr eaLnBrk="1" hangingPunct="1"/>
            <a:r>
              <a:rPr lang="en-US" sz="1800" b="1" dirty="0">
                <a:solidFill>
                  <a:srgbClr val="2424B9"/>
                </a:solidFill>
                <a:latin typeface="Optima" charset="0"/>
                <a:cs typeface="Optima" charset="0"/>
              </a:rPr>
              <a:t>#8     12.0 GeV</a:t>
            </a:r>
          </a:p>
          <a:p>
            <a:pPr eaLnBrk="1" hangingPunct="1"/>
            <a:r>
              <a:rPr lang="en-US" sz="1800" b="1" dirty="0">
                <a:solidFill>
                  <a:srgbClr val="2424B9"/>
                </a:solidFill>
                <a:latin typeface="Optima" charset="0"/>
                <a:cs typeface="Optima" charset="0"/>
              </a:rPr>
              <a:t>#9     13.5 GeV</a:t>
            </a:r>
          </a:p>
          <a:p>
            <a:pPr eaLnBrk="1" hangingPunct="1"/>
            <a:r>
              <a:rPr lang="en-US" sz="1800" b="1" dirty="0">
                <a:solidFill>
                  <a:srgbClr val="2424B9"/>
                </a:solidFill>
                <a:latin typeface="Optima" charset="0"/>
                <a:cs typeface="Optima" charset="0"/>
              </a:rPr>
              <a:t>#10   15.0 GeV</a:t>
            </a:r>
          </a:p>
          <a:p>
            <a:pPr eaLnBrk="1" hangingPunct="1"/>
            <a:r>
              <a:rPr lang="en-US" sz="1800" b="1" dirty="0">
                <a:solidFill>
                  <a:srgbClr val="2424B9"/>
                </a:solidFill>
                <a:latin typeface="Optima" charset="0"/>
                <a:cs typeface="Optima" charset="0"/>
              </a:rPr>
              <a:t>#11   16.5 GeV</a:t>
            </a:r>
          </a:p>
          <a:p>
            <a:pPr eaLnBrk="1" hangingPunct="1"/>
            <a:r>
              <a:rPr lang="en-US" sz="1800" b="1" dirty="0">
                <a:solidFill>
                  <a:srgbClr val="2424B9"/>
                </a:solidFill>
                <a:latin typeface="Optima" charset="0"/>
                <a:cs typeface="Optima" charset="0"/>
              </a:rPr>
              <a:t>#12	  18.0 GeV</a:t>
            </a:r>
          </a:p>
        </p:txBody>
      </p:sp>
      <p:sp>
        <p:nvSpPr>
          <p:cNvPr id="374" name="TextBox 399">
            <a:extLst>
              <a:ext uri="{FF2B5EF4-FFF2-40B4-BE49-F238E27FC236}">
                <a16:creationId xmlns:a16="http://schemas.microsoft.com/office/drawing/2014/main" id="{6FB91C67-EA4D-3446-A090-99B28751BB34}"/>
              </a:ext>
            </a:extLst>
          </p:cNvPr>
          <p:cNvSpPr txBox="1">
            <a:spLocks noChangeArrowheads="1"/>
          </p:cNvSpPr>
          <p:nvPr/>
        </p:nvSpPr>
        <p:spPr bwMode="auto">
          <a:xfrm>
            <a:off x="-9913" y="1194221"/>
            <a:ext cx="1864625" cy="424731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Optima" charset="0"/>
                <a:cs typeface="Optima" charset="0"/>
              </a:rPr>
              <a:t>Could be built by staging with 0.75 GeV Linac </a:t>
            </a:r>
          </a:p>
          <a:p>
            <a:pPr eaLnBrk="1" hangingPunct="1"/>
            <a:r>
              <a:rPr lang="en-US" sz="1800" b="1" u="sng" dirty="0">
                <a:solidFill>
                  <a:srgbClr val="FF0000"/>
                </a:solidFill>
                <a:latin typeface="Optima" charset="0"/>
                <a:cs typeface="Optima" charset="0"/>
              </a:rPr>
              <a:t>#1     0.75 GeV</a:t>
            </a:r>
          </a:p>
          <a:p>
            <a:pPr eaLnBrk="1" hangingPunct="1"/>
            <a:r>
              <a:rPr lang="en-US" sz="1800" b="1" dirty="0">
                <a:solidFill>
                  <a:srgbClr val="FF0000"/>
                </a:solidFill>
                <a:latin typeface="Optima" charset="0"/>
                <a:cs typeface="Optima" charset="0"/>
              </a:rPr>
              <a:t>#1     1.50 GeV</a:t>
            </a:r>
          </a:p>
          <a:p>
            <a:pPr eaLnBrk="1" hangingPunct="1"/>
            <a:r>
              <a:rPr lang="en-US" sz="1800" b="1" dirty="0">
                <a:solidFill>
                  <a:srgbClr val="FF0000"/>
                </a:solidFill>
                <a:latin typeface="Optima" charset="0"/>
                <a:cs typeface="Optima" charset="0"/>
              </a:rPr>
              <a:t>#2     2.25 GeV</a:t>
            </a:r>
          </a:p>
          <a:p>
            <a:pPr eaLnBrk="1" hangingPunct="1"/>
            <a:r>
              <a:rPr lang="en-US" sz="1800" b="1" dirty="0">
                <a:solidFill>
                  <a:srgbClr val="FF0000"/>
                </a:solidFill>
                <a:latin typeface="Optima" charset="0"/>
                <a:cs typeface="Optima" charset="0"/>
              </a:rPr>
              <a:t>#3     3.00 GeV</a:t>
            </a:r>
          </a:p>
          <a:p>
            <a:pPr eaLnBrk="1" hangingPunct="1"/>
            <a:r>
              <a:rPr lang="en-US" sz="1800" b="1" dirty="0">
                <a:solidFill>
                  <a:srgbClr val="FF0000"/>
                </a:solidFill>
                <a:latin typeface="Optima" charset="0"/>
                <a:cs typeface="Optima" charset="0"/>
              </a:rPr>
              <a:t>#4     3.75 GeV</a:t>
            </a:r>
          </a:p>
          <a:p>
            <a:pPr eaLnBrk="1" hangingPunct="1"/>
            <a:r>
              <a:rPr lang="en-US" sz="1800" b="1" u="sng" dirty="0">
                <a:solidFill>
                  <a:srgbClr val="FF0000"/>
                </a:solidFill>
                <a:latin typeface="Optima" charset="0"/>
                <a:cs typeface="Optima" charset="0"/>
              </a:rPr>
              <a:t>#5     4.50 GeV</a:t>
            </a:r>
          </a:p>
          <a:p>
            <a:pPr eaLnBrk="1" hangingPunct="1"/>
            <a:r>
              <a:rPr lang="en-US" sz="1800" b="1" dirty="0">
                <a:solidFill>
                  <a:srgbClr val="FF0000"/>
                </a:solidFill>
                <a:latin typeface="Optima" charset="0"/>
                <a:cs typeface="Optima" charset="0"/>
              </a:rPr>
              <a:t>#7     5.25 GeV</a:t>
            </a:r>
          </a:p>
          <a:p>
            <a:pPr eaLnBrk="1" hangingPunct="1"/>
            <a:r>
              <a:rPr lang="en-US" sz="1800" b="1" dirty="0">
                <a:solidFill>
                  <a:srgbClr val="FF0000"/>
                </a:solidFill>
                <a:latin typeface="Optima" charset="0"/>
                <a:cs typeface="Optima" charset="0"/>
              </a:rPr>
              <a:t>#8     6.00 GeV</a:t>
            </a:r>
          </a:p>
          <a:p>
            <a:pPr eaLnBrk="1" hangingPunct="1"/>
            <a:r>
              <a:rPr lang="en-US" sz="1800" b="1" dirty="0">
                <a:solidFill>
                  <a:srgbClr val="FF0000"/>
                </a:solidFill>
                <a:latin typeface="Optima" charset="0"/>
                <a:cs typeface="Optima" charset="0"/>
              </a:rPr>
              <a:t>#9     6.75 GeV</a:t>
            </a:r>
          </a:p>
          <a:p>
            <a:pPr eaLnBrk="1" hangingPunct="1"/>
            <a:r>
              <a:rPr lang="en-US" sz="1800" b="1" dirty="0">
                <a:solidFill>
                  <a:srgbClr val="FF0000"/>
                </a:solidFill>
                <a:latin typeface="Optima" charset="0"/>
                <a:cs typeface="Optima" charset="0"/>
              </a:rPr>
              <a:t>#10   7.50 GeV</a:t>
            </a:r>
          </a:p>
          <a:p>
            <a:pPr eaLnBrk="1" hangingPunct="1"/>
            <a:r>
              <a:rPr lang="en-US" sz="1800" b="1" dirty="0">
                <a:solidFill>
                  <a:srgbClr val="FF0000"/>
                </a:solidFill>
                <a:latin typeface="Optima" charset="0"/>
                <a:cs typeface="Optima" charset="0"/>
              </a:rPr>
              <a:t>#11   8.25 GeV</a:t>
            </a:r>
          </a:p>
          <a:p>
            <a:pPr eaLnBrk="1" hangingPunct="1"/>
            <a:r>
              <a:rPr lang="en-US" sz="1800" b="1" dirty="0">
                <a:solidFill>
                  <a:srgbClr val="FF0000"/>
                </a:solidFill>
                <a:latin typeface="Optima" charset="0"/>
                <a:cs typeface="Optima" charset="0"/>
              </a:rPr>
              <a:t>#12   9.00 GeV</a:t>
            </a:r>
          </a:p>
        </p:txBody>
      </p:sp>
      <p:sp>
        <p:nvSpPr>
          <p:cNvPr id="3" name="Footer Placeholder 2">
            <a:extLst>
              <a:ext uri="{FF2B5EF4-FFF2-40B4-BE49-F238E27FC236}">
                <a16:creationId xmlns:a16="http://schemas.microsoft.com/office/drawing/2014/main" id="{FC9A11D5-DB73-E549-85AD-D5446FBF4DD5}"/>
              </a:ext>
            </a:extLst>
          </p:cNvPr>
          <p:cNvSpPr>
            <a:spLocks noGrp="1"/>
          </p:cNvSpPr>
          <p:nvPr>
            <p:ph type="ftr" sz="quarter" idx="11"/>
          </p:nvPr>
        </p:nvSpPr>
        <p:spPr>
          <a:xfrm>
            <a:off x="3274855" y="6573636"/>
            <a:ext cx="2675569" cy="291365"/>
          </a:xfrm>
        </p:spPr>
        <p:txBody>
          <a:bodyPr/>
          <a:lstStyle/>
          <a:p>
            <a:r>
              <a:rPr lang="en-US"/>
              <a:t>Dejan Trbojevic, FFA'20 Vancouver </a:t>
            </a:r>
            <a:endParaRPr lang="en-US" dirty="0"/>
          </a:p>
        </p:txBody>
      </p:sp>
      <p:cxnSp>
        <p:nvCxnSpPr>
          <p:cNvPr id="132" name="Straight Connector 131">
            <a:extLst>
              <a:ext uri="{FF2B5EF4-FFF2-40B4-BE49-F238E27FC236}">
                <a16:creationId xmlns:a16="http://schemas.microsoft.com/office/drawing/2014/main" id="{70F91E41-E448-6C46-BD3E-948C65680C7F}"/>
              </a:ext>
            </a:extLst>
          </p:cNvPr>
          <p:cNvCxnSpPr>
            <a:cxnSpLocks noChangeAspect="1"/>
            <a:endCxn id="303" idx="0"/>
          </p:cNvCxnSpPr>
          <p:nvPr/>
        </p:nvCxnSpPr>
        <p:spPr>
          <a:xfrm>
            <a:off x="6877418" y="2191402"/>
            <a:ext cx="326408" cy="559210"/>
          </a:xfrm>
          <a:prstGeom prst="line">
            <a:avLst/>
          </a:prstGeom>
          <a:ln w="50800"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06" name="Straight Connector 305">
            <a:extLst>
              <a:ext uri="{FF2B5EF4-FFF2-40B4-BE49-F238E27FC236}">
                <a16:creationId xmlns:a16="http://schemas.microsoft.com/office/drawing/2014/main" id="{5CE9612E-D42E-FA4C-A69A-A7D9A2E39A49}"/>
              </a:ext>
            </a:extLst>
          </p:cNvPr>
          <p:cNvCxnSpPr>
            <a:cxnSpLocks noChangeAspect="1"/>
          </p:cNvCxnSpPr>
          <p:nvPr/>
        </p:nvCxnSpPr>
        <p:spPr>
          <a:xfrm>
            <a:off x="6874185" y="2185335"/>
            <a:ext cx="42916" cy="75433"/>
          </a:xfrm>
          <a:prstGeom prst="line">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5BF43269-F5FE-FE4D-8CCA-83517738950B}"/>
              </a:ext>
            </a:extLst>
          </p:cNvPr>
          <p:cNvCxnSpPr>
            <a:cxnSpLocks noChangeAspect="1"/>
          </p:cNvCxnSpPr>
          <p:nvPr/>
        </p:nvCxnSpPr>
        <p:spPr>
          <a:xfrm>
            <a:off x="7142952" y="2650392"/>
            <a:ext cx="50158" cy="80246"/>
          </a:xfrm>
          <a:prstGeom prst="line">
            <a:avLst/>
          </a:prstGeom>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F852F34C-7253-AD4A-B17A-BF05936497E1}"/>
              </a:ext>
            </a:extLst>
          </p:cNvPr>
          <p:cNvCxnSpPr>
            <a:cxnSpLocks noChangeAspect="1"/>
          </p:cNvCxnSpPr>
          <p:nvPr/>
        </p:nvCxnSpPr>
        <p:spPr>
          <a:xfrm rot="-60000">
            <a:off x="6928780" y="2275876"/>
            <a:ext cx="211659" cy="372008"/>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82FC1E7A-F3AF-6D41-AB4F-8ED59186D216}"/>
              </a:ext>
            </a:extLst>
          </p:cNvPr>
          <p:cNvCxnSpPr>
            <a:cxnSpLocks/>
          </p:cNvCxnSpPr>
          <p:nvPr/>
        </p:nvCxnSpPr>
        <p:spPr>
          <a:xfrm rot="3600000">
            <a:off x="6702196" y="2427525"/>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6AE56A1-0E6B-E34D-8B34-B1EF4A12BFDD}"/>
              </a:ext>
            </a:extLst>
          </p:cNvPr>
          <p:cNvCxnSpPr>
            <a:cxnSpLocks/>
          </p:cNvCxnSpPr>
          <p:nvPr/>
        </p:nvCxnSpPr>
        <p:spPr>
          <a:xfrm rot="19800000" flipH="1">
            <a:off x="6463730" y="2463074"/>
            <a:ext cx="0" cy="691024"/>
          </a:xfrm>
          <a:prstGeom prst="line">
            <a:avLst/>
          </a:prstGeom>
          <a:ln w="50800">
            <a:solidFill>
              <a:srgbClr val="3F60F9"/>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54" name="Block Arc 153">
            <a:extLst>
              <a:ext uri="{FF2B5EF4-FFF2-40B4-BE49-F238E27FC236}">
                <a16:creationId xmlns:a16="http://schemas.microsoft.com/office/drawing/2014/main" id="{E4BF4B7E-EC5A-0E47-A5EA-907578C1C6FA}"/>
              </a:ext>
            </a:extLst>
          </p:cNvPr>
          <p:cNvSpPr/>
          <p:nvPr/>
        </p:nvSpPr>
        <p:spPr>
          <a:xfrm rot="9000000" flipV="1">
            <a:off x="6232414" y="1909212"/>
            <a:ext cx="701108" cy="882653"/>
          </a:xfrm>
          <a:prstGeom prst="blockArc">
            <a:avLst>
              <a:gd name="adj1" fmla="val 10755235"/>
              <a:gd name="adj2" fmla="val 52688"/>
              <a:gd name="adj3" fmla="val 5730"/>
            </a:avLst>
          </a:prstGeom>
          <a:solidFill>
            <a:srgbClr val="3F60F9"/>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55" name="Straight Connector 154">
            <a:extLst>
              <a:ext uri="{FF2B5EF4-FFF2-40B4-BE49-F238E27FC236}">
                <a16:creationId xmlns:a16="http://schemas.microsoft.com/office/drawing/2014/main" id="{D7D28EB6-61DA-654C-BE64-E347C2AF2A4D}"/>
              </a:ext>
            </a:extLst>
          </p:cNvPr>
          <p:cNvCxnSpPr>
            <a:cxnSpLocks/>
          </p:cNvCxnSpPr>
          <p:nvPr/>
        </p:nvCxnSpPr>
        <p:spPr>
          <a:xfrm rot="18000000" flipH="1">
            <a:off x="2479235" y="2446356"/>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EE61E8D9-13E6-3844-A4DD-467749323BF4}"/>
              </a:ext>
            </a:extLst>
          </p:cNvPr>
          <p:cNvCxnSpPr>
            <a:cxnSpLocks/>
          </p:cNvCxnSpPr>
          <p:nvPr/>
        </p:nvCxnSpPr>
        <p:spPr>
          <a:xfrm flipH="1">
            <a:off x="4603114" y="1234807"/>
            <a:ext cx="815817" cy="0"/>
          </a:xfrm>
          <a:prstGeom prst="line">
            <a:avLst/>
          </a:prstGeom>
          <a:ln w="101600">
            <a:solidFill>
              <a:srgbClr val="00B050"/>
            </a:solidFill>
          </a:ln>
          <a:effectLst>
            <a:outerShdw dist="20000" sx="1000" sy="1000" rotWithShape="0">
              <a:srgbClr val="00B050"/>
            </a:outerShdw>
          </a:effectLst>
        </p:spPr>
        <p:style>
          <a:lnRef idx="2">
            <a:schemeClr val="accent1"/>
          </a:lnRef>
          <a:fillRef idx="0">
            <a:schemeClr val="accent1"/>
          </a:fillRef>
          <a:effectRef idx="1">
            <a:schemeClr val="accent1"/>
          </a:effectRef>
          <a:fontRef idx="minor">
            <a:schemeClr val="tx1"/>
          </a:fontRef>
        </p:style>
      </p:cxnSp>
      <p:sp>
        <p:nvSpPr>
          <p:cNvPr id="303" name="Block Arc 302">
            <a:extLst>
              <a:ext uri="{FF2B5EF4-FFF2-40B4-BE49-F238E27FC236}">
                <a16:creationId xmlns:a16="http://schemas.microsoft.com/office/drawing/2014/main" id="{669AB597-AFA5-AB40-A682-88D6AE2437DF}"/>
              </a:ext>
            </a:extLst>
          </p:cNvPr>
          <p:cNvSpPr/>
          <p:nvPr/>
        </p:nvSpPr>
        <p:spPr>
          <a:xfrm rot="9017267">
            <a:off x="6559038" y="2479276"/>
            <a:ext cx="711439" cy="882653"/>
          </a:xfrm>
          <a:prstGeom prst="blockArc">
            <a:avLst>
              <a:gd name="adj1" fmla="val 10755235"/>
              <a:gd name="adj2" fmla="val 52688"/>
              <a:gd name="adj3" fmla="val 5730"/>
            </a:avLst>
          </a:prstGeom>
          <a:solidFill>
            <a:srgbClr val="3F60F9"/>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34282937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p:bldP spid="309" grpId="0" animBg="1"/>
      <p:bldP spid="37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31"/>
          <p:cNvSpPr txBox="1">
            <a:spLocks noChangeArrowheads="1"/>
          </p:cNvSpPr>
          <p:nvPr/>
        </p:nvSpPr>
        <p:spPr bwMode="auto">
          <a:xfrm>
            <a:off x="-6350" y="31750"/>
            <a:ext cx="915035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dirty="0">
                <a:solidFill>
                  <a:srgbClr val="002060"/>
                </a:solidFill>
                <a:latin typeface="Optima" charset="0"/>
                <a:cs typeface="Optima" charset="0"/>
              </a:rPr>
              <a:t>High Energy 6 -18 GeV  EIC@RHIC FFA-LG Cell</a:t>
            </a:r>
          </a:p>
        </p:txBody>
      </p:sp>
      <p:sp>
        <p:nvSpPr>
          <p:cNvPr id="5" name="Slide Number Placeholder 4"/>
          <p:cNvSpPr>
            <a:spLocks noGrp="1"/>
          </p:cNvSpPr>
          <p:nvPr>
            <p:ph type="sldNum" sz="quarter" idx="12"/>
          </p:nvPr>
        </p:nvSpPr>
        <p:spPr/>
        <p:txBody>
          <a:bodyPr/>
          <a:lstStyle/>
          <a:p>
            <a:pPr>
              <a:defRPr/>
            </a:pPr>
            <a:fld id="{678AAB30-9238-B742-BB60-0ECEE67DE92B}" type="slidenum">
              <a:rPr lang="en-US" smtClean="0">
                <a:latin typeface="Optima" panose="02000503060000020004" pitchFamily="2" charset="0"/>
              </a:rPr>
              <a:pPr>
                <a:defRPr/>
              </a:pPr>
              <a:t>26</a:t>
            </a:fld>
            <a:endParaRPr lang="en-US" dirty="0">
              <a:latin typeface="Optima" panose="02000503060000020004" pitchFamily="2" charset="0"/>
            </a:endParaRPr>
          </a:p>
        </p:txBody>
      </p:sp>
      <p:pic>
        <p:nvPicPr>
          <p:cNvPr id="7" name="Picture 6">
            <a:extLst>
              <a:ext uri="{FF2B5EF4-FFF2-40B4-BE49-F238E27FC236}">
                <a16:creationId xmlns:a16="http://schemas.microsoft.com/office/drawing/2014/main" id="{E14B1193-8AFD-9D41-8193-50255932AC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6000"/>
                    </a14:imgEffect>
                    <a14:imgEffect>
                      <a14:brightnessContrast contrast="19000"/>
                    </a14:imgEffect>
                  </a14:imgLayer>
                </a14:imgProps>
              </a:ext>
            </a:extLst>
          </a:blip>
          <a:stretch>
            <a:fillRect/>
          </a:stretch>
        </p:blipFill>
        <p:spPr>
          <a:xfrm>
            <a:off x="2994132" y="581067"/>
            <a:ext cx="5689600" cy="5832027"/>
          </a:xfrm>
          <a:prstGeom prst="rect">
            <a:avLst/>
          </a:prstGeom>
        </p:spPr>
      </p:pic>
      <p:sp>
        <p:nvSpPr>
          <p:cNvPr id="8" name="TextBox 7">
            <a:extLst>
              <a:ext uri="{FF2B5EF4-FFF2-40B4-BE49-F238E27FC236}">
                <a16:creationId xmlns:a16="http://schemas.microsoft.com/office/drawing/2014/main" id="{E8EB873E-0461-2C4E-BECD-CDBA738E5AF4}"/>
              </a:ext>
            </a:extLst>
          </p:cNvPr>
          <p:cNvSpPr txBox="1"/>
          <p:nvPr/>
        </p:nvSpPr>
        <p:spPr>
          <a:xfrm>
            <a:off x="-57150" y="491664"/>
            <a:ext cx="3506088" cy="461665"/>
          </a:xfrm>
          <a:prstGeom prst="rect">
            <a:avLst/>
          </a:prstGeom>
          <a:noFill/>
        </p:spPr>
        <p:txBody>
          <a:bodyPr wrap="none" rtlCol="0">
            <a:spAutoFit/>
          </a:bodyPr>
          <a:lstStyle/>
          <a:p>
            <a:r>
              <a:rPr lang="en-US" sz="2400" b="1" dirty="0">
                <a:solidFill>
                  <a:srgbClr val="C00000"/>
                </a:solidFill>
              </a:rPr>
              <a:t>Max orbit offset =1.6 mm</a:t>
            </a:r>
          </a:p>
        </p:txBody>
      </p:sp>
      <p:sp>
        <p:nvSpPr>
          <p:cNvPr id="179" name="TextBox 178">
            <a:extLst>
              <a:ext uri="{FF2B5EF4-FFF2-40B4-BE49-F238E27FC236}">
                <a16:creationId xmlns:a16="http://schemas.microsoft.com/office/drawing/2014/main" id="{E39C85CE-A3BD-814D-89E6-BD4CA91FBDF6}"/>
              </a:ext>
            </a:extLst>
          </p:cNvPr>
          <p:cNvSpPr txBox="1"/>
          <p:nvPr/>
        </p:nvSpPr>
        <p:spPr>
          <a:xfrm>
            <a:off x="1612351" y="2967335"/>
            <a:ext cx="1146468" cy="461665"/>
          </a:xfrm>
          <a:prstGeom prst="rect">
            <a:avLst/>
          </a:prstGeom>
          <a:noFill/>
        </p:spPr>
        <p:txBody>
          <a:bodyPr wrap="none" rtlCol="0">
            <a:spAutoFit/>
          </a:bodyPr>
          <a:lstStyle/>
          <a:p>
            <a:r>
              <a:rPr lang="en-US" sz="2400" b="1" dirty="0">
                <a:solidFill>
                  <a:srgbClr val="C00000"/>
                </a:solidFill>
              </a:rPr>
              <a:t>1.6 mm</a:t>
            </a:r>
          </a:p>
        </p:txBody>
      </p:sp>
      <p:cxnSp>
        <p:nvCxnSpPr>
          <p:cNvPr id="180" name="Straight Arrow Connector 179">
            <a:extLst>
              <a:ext uri="{FF2B5EF4-FFF2-40B4-BE49-F238E27FC236}">
                <a16:creationId xmlns:a16="http://schemas.microsoft.com/office/drawing/2014/main" id="{C2435858-FFFD-154B-90C0-4617B772FD0F}"/>
              </a:ext>
            </a:extLst>
          </p:cNvPr>
          <p:cNvCxnSpPr>
            <a:cxnSpLocks/>
          </p:cNvCxnSpPr>
          <p:nvPr/>
        </p:nvCxnSpPr>
        <p:spPr>
          <a:xfrm>
            <a:off x="2758819" y="3223568"/>
            <a:ext cx="457200" cy="1"/>
          </a:xfrm>
          <a:prstGeom prst="straightConnector1">
            <a:avLst/>
          </a:prstGeom>
          <a:ln>
            <a:solidFill>
              <a:srgbClr val="C00000"/>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3923901-4C24-E44E-A3C5-25F2328FC33E}"/>
              </a:ext>
            </a:extLst>
          </p:cNvPr>
          <p:cNvSpPr txBox="1"/>
          <p:nvPr/>
        </p:nvSpPr>
        <p:spPr>
          <a:xfrm>
            <a:off x="8279661" y="878532"/>
            <a:ext cx="864339" cy="369332"/>
          </a:xfrm>
          <a:prstGeom prst="rect">
            <a:avLst/>
          </a:prstGeom>
          <a:noFill/>
        </p:spPr>
        <p:txBody>
          <a:bodyPr wrap="none" rtlCol="0">
            <a:spAutoFit/>
          </a:bodyPr>
          <a:lstStyle/>
          <a:p>
            <a:r>
              <a:rPr lang="en-US" dirty="0"/>
              <a:t>18 GeV</a:t>
            </a:r>
          </a:p>
        </p:txBody>
      </p:sp>
      <p:sp>
        <p:nvSpPr>
          <p:cNvPr id="181" name="TextBox 180">
            <a:extLst>
              <a:ext uri="{FF2B5EF4-FFF2-40B4-BE49-F238E27FC236}">
                <a16:creationId xmlns:a16="http://schemas.microsoft.com/office/drawing/2014/main" id="{9D97D6F2-4DEA-2448-B6C1-EAFFA02148A1}"/>
              </a:ext>
            </a:extLst>
          </p:cNvPr>
          <p:cNvSpPr txBox="1"/>
          <p:nvPr/>
        </p:nvSpPr>
        <p:spPr>
          <a:xfrm>
            <a:off x="8310072" y="2435503"/>
            <a:ext cx="747320" cy="369332"/>
          </a:xfrm>
          <a:prstGeom prst="rect">
            <a:avLst/>
          </a:prstGeom>
          <a:noFill/>
        </p:spPr>
        <p:txBody>
          <a:bodyPr wrap="none" rtlCol="0">
            <a:spAutoFit/>
          </a:bodyPr>
          <a:lstStyle/>
          <a:p>
            <a:r>
              <a:rPr lang="en-US" dirty="0"/>
              <a:t>6 GeV</a:t>
            </a:r>
          </a:p>
        </p:txBody>
      </p:sp>
      <p:sp>
        <p:nvSpPr>
          <p:cNvPr id="14" name="TextBox 13">
            <a:extLst>
              <a:ext uri="{FF2B5EF4-FFF2-40B4-BE49-F238E27FC236}">
                <a16:creationId xmlns:a16="http://schemas.microsoft.com/office/drawing/2014/main" id="{07EE84A4-9FD2-C746-AD4A-EA656D40D271}"/>
              </a:ext>
            </a:extLst>
          </p:cNvPr>
          <p:cNvSpPr txBox="1"/>
          <p:nvPr/>
        </p:nvSpPr>
        <p:spPr>
          <a:xfrm>
            <a:off x="1452060" y="5262512"/>
            <a:ext cx="1622945" cy="646331"/>
          </a:xfrm>
          <a:prstGeom prst="rect">
            <a:avLst/>
          </a:prstGeom>
          <a:noFill/>
        </p:spPr>
        <p:txBody>
          <a:bodyPr wrap="none" rtlCol="0">
            <a:spAutoFit/>
          </a:bodyPr>
          <a:lstStyle/>
          <a:p>
            <a:pPr algn="ctr"/>
            <a:r>
              <a:rPr lang="en-US" b="1" dirty="0">
                <a:solidFill>
                  <a:srgbClr val="FF0000"/>
                </a:solidFill>
              </a:rPr>
              <a:t>Dispersion is in</a:t>
            </a:r>
          </a:p>
          <a:p>
            <a:pPr algn="ctr"/>
            <a:r>
              <a:rPr lang="en-US" b="1" dirty="0">
                <a:solidFill>
                  <a:srgbClr val="FF0000"/>
                </a:solidFill>
              </a:rPr>
              <a:t>millimeters!</a:t>
            </a:r>
          </a:p>
        </p:txBody>
      </p:sp>
      <p:sp>
        <p:nvSpPr>
          <p:cNvPr id="15" name="TextBox 14">
            <a:extLst>
              <a:ext uri="{FF2B5EF4-FFF2-40B4-BE49-F238E27FC236}">
                <a16:creationId xmlns:a16="http://schemas.microsoft.com/office/drawing/2014/main" id="{7CD17F9C-D358-EB48-A866-CD545B48207B}"/>
              </a:ext>
            </a:extLst>
          </p:cNvPr>
          <p:cNvSpPr txBox="1"/>
          <p:nvPr/>
        </p:nvSpPr>
        <p:spPr>
          <a:xfrm>
            <a:off x="0" y="872062"/>
            <a:ext cx="2870200" cy="4431983"/>
          </a:xfrm>
          <a:prstGeom prst="rect">
            <a:avLst/>
          </a:prstGeom>
          <a:noFill/>
        </p:spPr>
        <p:txBody>
          <a:bodyPr wrap="square" rtlCol="0">
            <a:spAutoFit/>
          </a:bodyPr>
          <a:lstStyle/>
          <a:p>
            <a:pPr algn="ctr"/>
            <a:r>
              <a:rPr lang="en-US" sz="2400" dirty="0"/>
              <a:t>Magnet Properties:</a:t>
            </a:r>
          </a:p>
          <a:p>
            <a:r>
              <a:rPr lang="en-US" sz="2400" dirty="0"/>
              <a:t>Defocusing magnet</a:t>
            </a:r>
          </a:p>
          <a:p>
            <a:r>
              <a:rPr lang="en-US" sz="2400" dirty="0"/>
              <a:t>L</a:t>
            </a:r>
            <a:r>
              <a:rPr lang="en-US" sz="2400" baseline="-25000" dirty="0"/>
              <a:t>BD</a:t>
            </a:r>
            <a:r>
              <a:rPr lang="en-US" sz="2400" dirty="0"/>
              <a:t> =  0.3957 m</a:t>
            </a:r>
          </a:p>
          <a:p>
            <a:r>
              <a:rPr lang="en-US" sz="2400" dirty="0"/>
              <a:t>G</a:t>
            </a:r>
            <a:r>
              <a:rPr lang="en-US" sz="2400" baseline="-25000" dirty="0"/>
              <a:t>D</a:t>
            </a:r>
            <a:r>
              <a:rPr lang="en-US" sz="2400" dirty="0"/>
              <a:t>  = 224.11 T/m</a:t>
            </a:r>
          </a:p>
          <a:p>
            <a:r>
              <a:rPr lang="en-US" sz="2400" dirty="0"/>
              <a:t>B</a:t>
            </a:r>
            <a:r>
              <a:rPr lang="en-US" sz="2400" baseline="-25000" dirty="0"/>
              <a:t>D</a:t>
            </a:r>
            <a:r>
              <a:rPr lang="en-US" sz="2400" dirty="0"/>
              <a:t>   = 0.134001 T</a:t>
            </a:r>
          </a:p>
          <a:p>
            <a:r>
              <a:rPr lang="en-US" sz="2400" dirty="0"/>
              <a:t>B</a:t>
            </a:r>
            <a:r>
              <a:rPr lang="en-US" sz="2400" baseline="-25000" dirty="0"/>
              <a:t>Dmax</a:t>
            </a:r>
            <a:r>
              <a:rPr lang="en-US" sz="2400" dirty="0"/>
              <a:t> = </a:t>
            </a:r>
            <a:r>
              <a:rPr lang="fr-FR" sz="2400" dirty="0"/>
              <a:t> 0.3683 T</a:t>
            </a:r>
            <a:endParaRPr lang="en-US" sz="2400" dirty="0"/>
          </a:p>
          <a:p>
            <a:endParaRPr lang="en-US" dirty="0"/>
          </a:p>
          <a:p>
            <a:r>
              <a:rPr lang="en-US" sz="2400" dirty="0"/>
              <a:t>Focusing magnet</a:t>
            </a:r>
          </a:p>
          <a:p>
            <a:r>
              <a:rPr lang="en-US" sz="2400" dirty="0"/>
              <a:t>L</a:t>
            </a:r>
            <a:r>
              <a:rPr lang="en-US" sz="2400" baseline="-25000" dirty="0"/>
              <a:t>QF</a:t>
            </a:r>
            <a:r>
              <a:rPr lang="en-US" sz="2400" dirty="0"/>
              <a:t>  = 0.6720 m</a:t>
            </a:r>
          </a:p>
          <a:p>
            <a:r>
              <a:rPr lang="en-US" sz="2400" dirty="0"/>
              <a:t>G</a:t>
            </a:r>
            <a:r>
              <a:rPr lang="en-US" sz="2400" baseline="-25000" dirty="0"/>
              <a:t>F</a:t>
            </a:r>
            <a:r>
              <a:rPr lang="en-US" sz="2400" dirty="0"/>
              <a:t>   = -154.368 T/m</a:t>
            </a:r>
          </a:p>
          <a:p>
            <a:r>
              <a:rPr lang="en-US" sz="2400" dirty="0"/>
              <a:t>B</a:t>
            </a:r>
            <a:r>
              <a:rPr lang="en-US" sz="2400" baseline="-25000" dirty="0"/>
              <a:t>F</a:t>
            </a:r>
            <a:r>
              <a:rPr lang="en-US" sz="2400" dirty="0"/>
              <a:t>   = 0.134001 T</a:t>
            </a:r>
          </a:p>
          <a:p>
            <a:r>
              <a:rPr lang="en-US" sz="2400" dirty="0"/>
              <a:t>B</a:t>
            </a:r>
            <a:r>
              <a:rPr lang="en-US" sz="2400" baseline="-25000" dirty="0"/>
              <a:t>Fmax</a:t>
            </a:r>
            <a:r>
              <a:rPr lang="en-US" sz="2400" dirty="0"/>
              <a:t> = </a:t>
            </a:r>
            <a:r>
              <a:rPr lang="fr-FR" sz="2400" dirty="0"/>
              <a:t> 0.3667 T</a:t>
            </a:r>
            <a:endParaRPr lang="en-US" sz="2400" dirty="0"/>
          </a:p>
        </p:txBody>
      </p:sp>
      <p:sp>
        <p:nvSpPr>
          <p:cNvPr id="16" name="Footer Placeholder 15">
            <a:extLst>
              <a:ext uri="{FF2B5EF4-FFF2-40B4-BE49-F238E27FC236}">
                <a16:creationId xmlns:a16="http://schemas.microsoft.com/office/drawing/2014/main" id="{180D7A89-C165-274B-A70E-5A452CBBE13C}"/>
              </a:ext>
            </a:extLst>
          </p:cNvPr>
          <p:cNvSpPr>
            <a:spLocks noGrp="1"/>
          </p:cNvSpPr>
          <p:nvPr>
            <p:ph type="ftr" sz="quarter" idx="11"/>
          </p:nvPr>
        </p:nvSpPr>
        <p:spPr>
          <a:xfrm>
            <a:off x="3237325" y="6588296"/>
            <a:ext cx="2662999" cy="266949"/>
          </a:xfrm>
        </p:spPr>
        <p:txBody>
          <a:bodyPr/>
          <a:lstStyle/>
          <a:p>
            <a:r>
              <a:rPr lang="en-US"/>
              <a:t>Dejan Trbojevic, FFA'20 Vancouver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CD17F9C-D358-EB48-A866-CD545B48207B}"/>
              </a:ext>
            </a:extLst>
          </p:cNvPr>
          <p:cNvSpPr txBox="1"/>
          <p:nvPr/>
        </p:nvSpPr>
        <p:spPr>
          <a:xfrm>
            <a:off x="0" y="872062"/>
            <a:ext cx="2870200" cy="4431983"/>
          </a:xfrm>
          <a:prstGeom prst="rect">
            <a:avLst/>
          </a:prstGeom>
          <a:noFill/>
        </p:spPr>
        <p:txBody>
          <a:bodyPr wrap="square" rtlCol="0">
            <a:spAutoFit/>
          </a:bodyPr>
          <a:lstStyle/>
          <a:p>
            <a:pPr algn="ctr"/>
            <a:r>
              <a:rPr lang="en-US" sz="2400" dirty="0"/>
              <a:t>Magnet Properties:</a:t>
            </a:r>
          </a:p>
          <a:p>
            <a:r>
              <a:rPr lang="en-US" sz="2400" dirty="0"/>
              <a:t>Defocusing magnet</a:t>
            </a:r>
          </a:p>
          <a:p>
            <a:r>
              <a:rPr lang="en-US" sz="2400" dirty="0"/>
              <a:t>L</a:t>
            </a:r>
            <a:r>
              <a:rPr lang="en-US" sz="2400" baseline="-25000" dirty="0"/>
              <a:t>BD</a:t>
            </a:r>
            <a:r>
              <a:rPr lang="en-US" sz="2400" dirty="0"/>
              <a:t> =  0.1856 m</a:t>
            </a:r>
          </a:p>
          <a:p>
            <a:r>
              <a:rPr lang="en-US" sz="2400" dirty="0"/>
              <a:t>G</a:t>
            </a:r>
            <a:r>
              <a:rPr lang="en-US" sz="2400" baseline="-25000" dirty="0"/>
              <a:t>D</a:t>
            </a:r>
            <a:r>
              <a:rPr lang="en-US" sz="2400" dirty="0"/>
              <a:t>  = 222.3713 T/m</a:t>
            </a:r>
          </a:p>
          <a:p>
            <a:r>
              <a:rPr lang="en-US" sz="2400" dirty="0"/>
              <a:t>B</a:t>
            </a:r>
            <a:r>
              <a:rPr lang="en-US" sz="2400" baseline="-25000" dirty="0"/>
              <a:t>D</a:t>
            </a:r>
            <a:r>
              <a:rPr lang="en-US" sz="2400" dirty="0"/>
              <a:t>   = </a:t>
            </a:r>
            <a:r>
              <a:rPr lang="fr-FR" sz="2400" dirty="0"/>
              <a:t>0.2406</a:t>
            </a:r>
            <a:r>
              <a:rPr lang="en-US" sz="2400" dirty="0"/>
              <a:t> T</a:t>
            </a:r>
          </a:p>
          <a:p>
            <a:r>
              <a:rPr lang="en-US" sz="2400" dirty="0"/>
              <a:t>B</a:t>
            </a:r>
            <a:r>
              <a:rPr lang="en-US" sz="2400" baseline="-25000" dirty="0"/>
              <a:t>Dmax</a:t>
            </a:r>
            <a:r>
              <a:rPr lang="en-US" sz="2400" dirty="0"/>
              <a:t> = 0.57583</a:t>
            </a:r>
            <a:r>
              <a:rPr lang="fr-FR" sz="2400" dirty="0"/>
              <a:t>   T</a:t>
            </a:r>
            <a:endParaRPr lang="en-US" sz="2400" dirty="0"/>
          </a:p>
          <a:p>
            <a:endParaRPr lang="en-US" dirty="0"/>
          </a:p>
          <a:p>
            <a:r>
              <a:rPr lang="en-US" sz="2400" dirty="0"/>
              <a:t>Focusing magnet</a:t>
            </a:r>
          </a:p>
          <a:p>
            <a:r>
              <a:rPr lang="en-US" sz="2400" dirty="0"/>
              <a:t>L</a:t>
            </a:r>
            <a:r>
              <a:rPr lang="en-US" sz="2400" baseline="-25000" dirty="0"/>
              <a:t>QF</a:t>
            </a:r>
            <a:r>
              <a:rPr lang="en-US" sz="2400" dirty="0"/>
              <a:t>  = 0.25 m</a:t>
            </a:r>
          </a:p>
          <a:p>
            <a:r>
              <a:rPr lang="en-US" sz="2400" dirty="0"/>
              <a:t>G</a:t>
            </a:r>
            <a:r>
              <a:rPr lang="en-US" sz="2400" baseline="-25000" dirty="0"/>
              <a:t>F</a:t>
            </a:r>
            <a:r>
              <a:rPr lang="en-US" sz="2400" dirty="0"/>
              <a:t>   = -195.8831 T/m</a:t>
            </a:r>
          </a:p>
          <a:p>
            <a:r>
              <a:rPr lang="en-US" sz="2400" dirty="0"/>
              <a:t>B</a:t>
            </a:r>
            <a:r>
              <a:rPr lang="en-US" sz="2400" baseline="-25000" dirty="0"/>
              <a:t>F</a:t>
            </a:r>
            <a:r>
              <a:rPr lang="en-US" sz="2400" dirty="0"/>
              <a:t>   = </a:t>
            </a:r>
            <a:r>
              <a:rPr lang="fr-FR" sz="2400" dirty="0"/>
              <a:t>0.2406</a:t>
            </a:r>
            <a:r>
              <a:rPr lang="en-US" sz="2400" dirty="0"/>
              <a:t> T</a:t>
            </a:r>
          </a:p>
          <a:p>
            <a:r>
              <a:rPr lang="en-US" sz="2400" dirty="0"/>
              <a:t>B</a:t>
            </a:r>
            <a:r>
              <a:rPr lang="en-US" sz="2400" baseline="-25000" dirty="0"/>
              <a:t>Fmax</a:t>
            </a:r>
            <a:r>
              <a:rPr lang="en-US" sz="2400" dirty="0"/>
              <a:t> = </a:t>
            </a:r>
            <a:r>
              <a:rPr lang="fr-FR" sz="2400" dirty="0"/>
              <a:t>  0.5907 T</a:t>
            </a:r>
            <a:endParaRPr lang="en-US" sz="2400" dirty="0"/>
          </a:p>
        </p:txBody>
      </p:sp>
      <p:pic>
        <p:nvPicPr>
          <p:cNvPr id="3" name="Picture 2">
            <a:extLst>
              <a:ext uri="{FF2B5EF4-FFF2-40B4-BE49-F238E27FC236}">
                <a16:creationId xmlns:a16="http://schemas.microsoft.com/office/drawing/2014/main" id="{1FA54128-3C72-DC46-BBD0-348BC1137A16}"/>
              </a:ext>
            </a:extLst>
          </p:cNvPr>
          <p:cNvPicPr>
            <a:picLocks noChangeAspect="1"/>
          </p:cNvPicPr>
          <p:nvPr/>
        </p:nvPicPr>
        <p:blipFill>
          <a:blip r:embed="rId2"/>
          <a:stretch>
            <a:fillRect/>
          </a:stretch>
        </p:blipFill>
        <p:spPr>
          <a:xfrm>
            <a:off x="3175630" y="591308"/>
            <a:ext cx="5986489" cy="5908843"/>
          </a:xfrm>
          <a:prstGeom prst="rect">
            <a:avLst/>
          </a:prstGeom>
        </p:spPr>
      </p:pic>
      <p:sp>
        <p:nvSpPr>
          <p:cNvPr id="30721" name="TextBox 31"/>
          <p:cNvSpPr txBox="1">
            <a:spLocks noChangeArrowheads="1"/>
          </p:cNvSpPr>
          <p:nvPr/>
        </p:nvSpPr>
        <p:spPr bwMode="auto">
          <a:xfrm>
            <a:off x="-6350" y="6350"/>
            <a:ext cx="91503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dirty="0">
                <a:solidFill>
                  <a:srgbClr val="002060"/>
                </a:solidFill>
                <a:latin typeface="Optima" charset="0"/>
                <a:cs typeface="Optima" charset="0"/>
              </a:rPr>
              <a:t>Low Energy 1.5 - 4.5 GeV  EIC@RHIC FFA-LG Cell</a:t>
            </a:r>
          </a:p>
        </p:txBody>
      </p:sp>
      <p:sp>
        <p:nvSpPr>
          <p:cNvPr id="5" name="Slide Number Placeholder 4"/>
          <p:cNvSpPr>
            <a:spLocks noGrp="1"/>
          </p:cNvSpPr>
          <p:nvPr>
            <p:ph type="sldNum" sz="quarter" idx="12"/>
          </p:nvPr>
        </p:nvSpPr>
        <p:spPr/>
        <p:txBody>
          <a:bodyPr/>
          <a:lstStyle/>
          <a:p>
            <a:pPr>
              <a:defRPr/>
            </a:pPr>
            <a:fld id="{678AAB30-9238-B742-BB60-0ECEE67DE92B}" type="slidenum">
              <a:rPr lang="en-US" smtClean="0">
                <a:latin typeface="Optima" panose="02000503060000020004" pitchFamily="2" charset="0"/>
              </a:rPr>
              <a:pPr>
                <a:defRPr/>
              </a:pPr>
              <a:t>27</a:t>
            </a:fld>
            <a:endParaRPr lang="en-US" dirty="0">
              <a:latin typeface="Optima" panose="02000503060000020004" pitchFamily="2" charset="0"/>
            </a:endParaRPr>
          </a:p>
        </p:txBody>
      </p:sp>
      <p:sp>
        <p:nvSpPr>
          <p:cNvPr id="8" name="TextBox 7">
            <a:extLst>
              <a:ext uri="{FF2B5EF4-FFF2-40B4-BE49-F238E27FC236}">
                <a16:creationId xmlns:a16="http://schemas.microsoft.com/office/drawing/2014/main" id="{E8EB873E-0461-2C4E-BECD-CDBA738E5AF4}"/>
              </a:ext>
            </a:extLst>
          </p:cNvPr>
          <p:cNvSpPr txBox="1"/>
          <p:nvPr/>
        </p:nvSpPr>
        <p:spPr>
          <a:xfrm>
            <a:off x="273050" y="457258"/>
            <a:ext cx="3430747" cy="461665"/>
          </a:xfrm>
          <a:prstGeom prst="rect">
            <a:avLst/>
          </a:prstGeom>
          <a:noFill/>
        </p:spPr>
        <p:txBody>
          <a:bodyPr wrap="none" rtlCol="0">
            <a:spAutoFit/>
          </a:bodyPr>
          <a:lstStyle/>
          <a:p>
            <a:r>
              <a:rPr lang="en-US" sz="2400" b="1" dirty="0">
                <a:solidFill>
                  <a:srgbClr val="C00000"/>
                </a:solidFill>
              </a:rPr>
              <a:t>Max orbit offset =1.6 mm</a:t>
            </a:r>
          </a:p>
        </p:txBody>
      </p:sp>
      <p:sp>
        <p:nvSpPr>
          <p:cNvPr id="179" name="TextBox 178">
            <a:extLst>
              <a:ext uri="{FF2B5EF4-FFF2-40B4-BE49-F238E27FC236}">
                <a16:creationId xmlns:a16="http://schemas.microsoft.com/office/drawing/2014/main" id="{E39C85CE-A3BD-814D-89E6-BD4CA91FBDF6}"/>
              </a:ext>
            </a:extLst>
          </p:cNvPr>
          <p:cNvSpPr txBox="1"/>
          <p:nvPr/>
        </p:nvSpPr>
        <p:spPr>
          <a:xfrm>
            <a:off x="1875881" y="3034242"/>
            <a:ext cx="1241045" cy="461665"/>
          </a:xfrm>
          <a:prstGeom prst="rect">
            <a:avLst/>
          </a:prstGeom>
          <a:noFill/>
        </p:spPr>
        <p:txBody>
          <a:bodyPr wrap="none" rtlCol="0">
            <a:spAutoFit/>
          </a:bodyPr>
          <a:lstStyle/>
          <a:p>
            <a:r>
              <a:rPr lang="en-US" sz="2400" b="1" dirty="0">
                <a:solidFill>
                  <a:srgbClr val="C00000"/>
                </a:solidFill>
              </a:rPr>
              <a:t>-2.4 mm</a:t>
            </a:r>
          </a:p>
        </p:txBody>
      </p:sp>
      <p:cxnSp>
        <p:nvCxnSpPr>
          <p:cNvPr id="180" name="Straight Arrow Connector 179">
            <a:extLst>
              <a:ext uri="{FF2B5EF4-FFF2-40B4-BE49-F238E27FC236}">
                <a16:creationId xmlns:a16="http://schemas.microsoft.com/office/drawing/2014/main" id="{C2435858-FFFD-154B-90C0-4617B772FD0F}"/>
              </a:ext>
            </a:extLst>
          </p:cNvPr>
          <p:cNvCxnSpPr>
            <a:cxnSpLocks/>
          </p:cNvCxnSpPr>
          <p:nvPr/>
        </p:nvCxnSpPr>
        <p:spPr>
          <a:xfrm>
            <a:off x="3022349" y="3290475"/>
            <a:ext cx="457200" cy="1"/>
          </a:xfrm>
          <a:prstGeom prst="straightConnector1">
            <a:avLst/>
          </a:prstGeom>
          <a:ln>
            <a:solidFill>
              <a:srgbClr val="C00000"/>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3923901-4C24-E44E-A3C5-25F2328FC33E}"/>
              </a:ext>
            </a:extLst>
          </p:cNvPr>
          <p:cNvSpPr txBox="1"/>
          <p:nvPr/>
        </p:nvSpPr>
        <p:spPr>
          <a:xfrm>
            <a:off x="8279661" y="645072"/>
            <a:ext cx="922047" cy="369332"/>
          </a:xfrm>
          <a:prstGeom prst="rect">
            <a:avLst/>
          </a:prstGeom>
          <a:noFill/>
        </p:spPr>
        <p:txBody>
          <a:bodyPr wrap="none" rtlCol="0">
            <a:spAutoFit/>
          </a:bodyPr>
          <a:lstStyle/>
          <a:p>
            <a:r>
              <a:rPr lang="en-US" dirty="0"/>
              <a:t>4.5 GeV</a:t>
            </a:r>
          </a:p>
        </p:txBody>
      </p:sp>
      <p:sp>
        <p:nvSpPr>
          <p:cNvPr id="181" name="TextBox 180">
            <a:extLst>
              <a:ext uri="{FF2B5EF4-FFF2-40B4-BE49-F238E27FC236}">
                <a16:creationId xmlns:a16="http://schemas.microsoft.com/office/drawing/2014/main" id="{9D97D6F2-4DEA-2448-B6C1-EAFFA02148A1}"/>
              </a:ext>
            </a:extLst>
          </p:cNvPr>
          <p:cNvSpPr txBox="1"/>
          <p:nvPr/>
        </p:nvSpPr>
        <p:spPr>
          <a:xfrm>
            <a:off x="8348982" y="2377135"/>
            <a:ext cx="922047" cy="369332"/>
          </a:xfrm>
          <a:prstGeom prst="rect">
            <a:avLst/>
          </a:prstGeom>
          <a:noFill/>
        </p:spPr>
        <p:txBody>
          <a:bodyPr wrap="none" rtlCol="0">
            <a:spAutoFit/>
          </a:bodyPr>
          <a:lstStyle/>
          <a:p>
            <a:r>
              <a:rPr lang="en-US" dirty="0"/>
              <a:t>1.5 GeV</a:t>
            </a:r>
          </a:p>
        </p:txBody>
      </p:sp>
      <p:sp>
        <p:nvSpPr>
          <p:cNvPr id="14" name="TextBox 13">
            <a:extLst>
              <a:ext uri="{FF2B5EF4-FFF2-40B4-BE49-F238E27FC236}">
                <a16:creationId xmlns:a16="http://schemas.microsoft.com/office/drawing/2014/main" id="{07EE84A4-9FD2-C746-AD4A-EA656D40D271}"/>
              </a:ext>
            </a:extLst>
          </p:cNvPr>
          <p:cNvSpPr txBox="1"/>
          <p:nvPr/>
        </p:nvSpPr>
        <p:spPr>
          <a:xfrm>
            <a:off x="1452060" y="5262512"/>
            <a:ext cx="1622945" cy="646331"/>
          </a:xfrm>
          <a:prstGeom prst="rect">
            <a:avLst/>
          </a:prstGeom>
          <a:noFill/>
        </p:spPr>
        <p:txBody>
          <a:bodyPr wrap="none" rtlCol="0">
            <a:spAutoFit/>
          </a:bodyPr>
          <a:lstStyle/>
          <a:p>
            <a:pPr algn="ctr"/>
            <a:r>
              <a:rPr lang="en-US" b="1" dirty="0">
                <a:solidFill>
                  <a:srgbClr val="FF0000"/>
                </a:solidFill>
              </a:rPr>
              <a:t>Dispersion is in</a:t>
            </a:r>
          </a:p>
          <a:p>
            <a:pPr algn="ctr"/>
            <a:r>
              <a:rPr lang="en-US" b="1" dirty="0">
                <a:solidFill>
                  <a:srgbClr val="FF0000"/>
                </a:solidFill>
              </a:rPr>
              <a:t>millimeters!</a:t>
            </a:r>
          </a:p>
        </p:txBody>
      </p:sp>
      <p:sp>
        <p:nvSpPr>
          <p:cNvPr id="16" name="Footer Placeholder 15">
            <a:extLst>
              <a:ext uri="{FF2B5EF4-FFF2-40B4-BE49-F238E27FC236}">
                <a16:creationId xmlns:a16="http://schemas.microsoft.com/office/drawing/2014/main" id="{180D7A89-C165-274B-A70E-5A452CBBE13C}"/>
              </a:ext>
            </a:extLst>
          </p:cNvPr>
          <p:cNvSpPr>
            <a:spLocks noGrp="1"/>
          </p:cNvSpPr>
          <p:nvPr>
            <p:ph type="ftr" sz="quarter" idx="11"/>
          </p:nvPr>
        </p:nvSpPr>
        <p:spPr>
          <a:xfrm>
            <a:off x="3237325" y="6588296"/>
            <a:ext cx="2662999" cy="266949"/>
          </a:xfrm>
        </p:spPr>
        <p:txBody>
          <a:bodyPr/>
          <a:lstStyle/>
          <a:p>
            <a:r>
              <a:rPr lang="en-US"/>
              <a:t>Dejan Trbojevic, FFA'20 Vancouver </a:t>
            </a:r>
            <a:endParaRPr lang="en-US" dirty="0"/>
          </a:p>
        </p:txBody>
      </p:sp>
      <p:sp>
        <p:nvSpPr>
          <p:cNvPr id="17" name="TextBox 16">
            <a:extLst>
              <a:ext uri="{FF2B5EF4-FFF2-40B4-BE49-F238E27FC236}">
                <a16:creationId xmlns:a16="http://schemas.microsoft.com/office/drawing/2014/main" id="{840DEEBB-7441-E849-B7CA-766DF1B2A447}"/>
              </a:ext>
            </a:extLst>
          </p:cNvPr>
          <p:cNvSpPr txBox="1"/>
          <p:nvPr/>
        </p:nvSpPr>
        <p:spPr>
          <a:xfrm>
            <a:off x="8298776" y="1891712"/>
            <a:ext cx="922047" cy="369332"/>
          </a:xfrm>
          <a:prstGeom prst="rect">
            <a:avLst/>
          </a:prstGeom>
          <a:noFill/>
        </p:spPr>
        <p:txBody>
          <a:bodyPr wrap="none" rtlCol="0">
            <a:spAutoFit/>
          </a:bodyPr>
          <a:lstStyle/>
          <a:p>
            <a:r>
              <a:rPr lang="en-US" dirty="0"/>
              <a:t>3.0 GeV</a:t>
            </a:r>
          </a:p>
        </p:txBody>
      </p:sp>
    </p:spTree>
    <p:extLst>
      <p:ext uri="{BB962C8B-B14F-4D97-AF65-F5344CB8AC3E}">
        <p14:creationId xmlns:p14="http://schemas.microsoft.com/office/powerpoint/2010/main" val="347368434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CABD-5A5D-B64F-BEFE-D68270A81D38}"/>
              </a:ext>
            </a:extLst>
          </p:cNvPr>
          <p:cNvSpPr>
            <a:spLocks noGrp="1"/>
          </p:cNvSpPr>
          <p:nvPr>
            <p:ph type="title"/>
          </p:nvPr>
        </p:nvSpPr>
        <p:spPr/>
        <p:txBody>
          <a:bodyPr/>
          <a:lstStyle/>
          <a:p>
            <a:r>
              <a:rPr lang="en-US" dirty="0"/>
              <a:t>Injection and Extraction from Linac to the dump</a:t>
            </a:r>
          </a:p>
        </p:txBody>
      </p:sp>
      <p:sp>
        <p:nvSpPr>
          <p:cNvPr id="4" name="Footer Placeholder 3">
            <a:extLst>
              <a:ext uri="{FF2B5EF4-FFF2-40B4-BE49-F238E27FC236}">
                <a16:creationId xmlns:a16="http://schemas.microsoft.com/office/drawing/2014/main" id="{A80D577C-384B-C049-A49A-42FDBE6C6348}"/>
              </a:ext>
            </a:extLst>
          </p:cNvPr>
          <p:cNvSpPr>
            <a:spLocks noGrp="1"/>
          </p:cNvSpPr>
          <p:nvPr>
            <p:ph type="ftr" sz="quarter" idx="11"/>
          </p:nvPr>
        </p:nvSpPr>
        <p:spPr/>
        <p:txBody>
          <a:bodyPr/>
          <a:lstStyle/>
          <a:p>
            <a:r>
              <a:rPr lang="en-US"/>
              <a:t>Dejan Trbojevic, FFA'20 Vancouver </a:t>
            </a:r>
            <a:endParaRPr lang="en-US" dirty="0"/>
          </a:p>
        </p:txBody>
      </p:sp>
      <p:sp>
        <p:nvSpPr>
          <p:cNvPr id="5" name="Slide Number Placeholder 4">
            <a:extLst>
              <a:ext uri="{FF2B5EF4-FFF2-40B4-BE49-F238E27FC236}">
                <a16:creationId xmlns:a16="http://schemas.microsoft.com/office/drawing/2014/main" id="{29217FB9-F9AD-1D4C-8C7D-D7FD911D8C39}"/>
              </a:ext>
            </a:extLst>
          </p:cNvPr>
          <p:cNvSpPr>
            <a:spLocks noGrp="1"/>
          </p:cNvSpPr>
          <p:nvPr>
            <p:ph type="sldNum" sz="quarter" idx="12"/>
          </p:nvPr>
        </p:nvSpPr>
        <p:spPr/>
        <p:txBody>
          <a:bodyPr/>
          <a:lstStyle/>
          <a:p>
            <a:fld id="{1FE97603-2A10-E648-8DE4-4D75A1570B14}" type="slidenum">
              <a:rPr lang="en-US" smtClean="0"/>
              <a:t>28</a:t>
            </a:fld>
            <a:endParaRPr lang="en-US" dirty="0"/>
          </a:p>
        </p:txBody>
      </p:sp>
      <p:pic>
        <p:nvPicPr>
          <p:cNvPr id="7" name="Picture 6">
            <a:extLst>
              <a:ext uri="{FF2B5EF4-FFF2-40B4-BE49-F238E27FC236}">
                <a16:creationId xmlns:a16="http://schemas.microsoft.com/office/drawing/2014/main" id="{4B6BC09E-3B3B-6340-B1F2-924FB8D27C49}"/>
              </a:ext>
            </a:extLst>
          </p:cNvPr>
          <p:cNvPicPr>
            <a:picLocks noChangeAspect="1"/>
          </p:cNvPicPr>
          <p:nvPr/>
        </p:nvPicPr>
        <p:blipFill>
          <a:blip r:embed="rId3"/>
          <a:stretch>
            <a:fillRect/>
          </a:stretch>
        </p:blipFill>
        <p:spPr>
          <a:xfrm>
            <a:off x="1651000" y="579052"/>
            <a:ext cx="5979905" cy="5834448"/>
          </a:xfrm>
          <a:prstGeom prst="rect">
            <a:avLst/>
          </a:prstGeom>
        </p:spPr>
      </p:pic>
      <p:grpSp>
        <p:nvGrpSpPr>
          <p:cNvPr id="63" name="Group 62">
            <a:extLst>
              <a:ext uri="{FF2B5EF4-FFF2-40B4-BE49-F238E27FC236}">
                <a16:creationId xmlns:a16="http://schemas.microsoft.com/office/drawing/2014/main" id="{0D9E08AC-415A-7942-8813-8D782E1C311E}"/>
              </a:ext>
            </a:extLst>
          </p:cNvPr>
          <p:cNvGrpSpPr/>
          <p:nvPr/>
        </p:nvGrpSpPr>
        <p:grpSpPr>
          <a:xfrm>
            <a:off x="-1" y="579052"/>
            <a:ext cx="9136645" cy="5834448"/>
            <a:chOff x="-1" y="579052"/>
            <a:chExt cx="9136645" cy="5834448"/>
          </a:xfrm>
        </p:grpSpPr>
        <p:grpSp>
          <p:nvGrpSpPr>
            <p:cNvPr id="61" name="Group 60">
              <a:extLst>
                <a:ext uri="{FF2B5EF4-FFF2-40B4-BE49-F238E27FC236}">
                  <a16:creationId xmlns:a16="http://schemas.microsoft.com/office/drawing/2014/main" id="{408F057E-B4F1-DD4E-82D7-6D6FB2EB0C23}"/>
                </a:ext>
              </a:extLst>
            </p:cNvPr>
            <p:cNvGrpSpPr/>
            <p:nvPr/>
          </p:nvGrpSpPr>
          <p:grpSpPr>
            <a:xfrm>
              <a:off x="-1" y="579052"/>
              <a:ext cx="9136645" cy="5834448"/>
              <a:chOff x="-1" y="579052"/>
              <a:chExt cx="9136645" cy="5834448"/>
            </a:xfrm>
          </p:grpSpPr>
          <p:sp>
            <p:nvSpPr>
              <p:cNvPr id="8" name="Rectangle 7">
                <a:extLst>
                  <a:ext uri="{FF2B5EF4-FFF2-40B4-BE49-F238E27FC236}">
                    <a16:creationId xmlns:a16="http://schemas.microsoft.com/office/drawing/2014/main" id="{A8FB412A-97C7-C946-865D-014397EA4A1F}"/>
                  </a:ext>
                </a:extLst>
              </p:cNvPr>
              <p:cNvSpPr/>
              <p:nvPr/>
            </p:nvSpPr>
            <p:spPr>
              <a:xfrm>
                <a:off x="-1" y="579052"/>
                <a:ext cx="9136645" cy="5834448"/>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a:t>
                </a:r>
              </a:p>
            </p:txBody>
          </p:sp>
          <p:cxnSp>
            <p:nvCxnSpPr>
              <p:cNvPr id="10" name="Straight Connector 9">
                <a:extLst>
                  <a:ext uri="{FF2B5EF4-FFF2-40B4-BE49-F238E27FC236}">
                    <a16:creationId xmlns:a16="http://schemas.microsoft.com/office/drawing/2014/main" id="{A16B5833-1ACA-2043-BDB2-7AA411C60A12}"/>
                  </a:ext>
                </a:extLst>
              </p:cNvPr>
              <p:cNvCxnSpPr>
                <a:cxnSpLocks/>
              </p:cNvCxnSpPr>
              <p:nvPr/>
            </p:nvCxnSpPr>
            <p:spPr>
              <a:xfrm>
                <a:off x="685800" y="3543300"/>
                <a:ext cx="7734300" cy="0"/>
              </a:xfrm>
              <a:prstGeom prst="line">
                <a:avLst/>
              </a:prstGeom>
              <a:ln>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F20C6E22-F873-9940-9B43-E261DDE138E7}"/>
                  </a:ext>
                </a:extLst>
              </p:cNvPr>
              <p:cNvSpPr/>
              <p:nvPr/>
            </p:nvSpPr>
            <p:spPr>
              <a:xfrm>
                <a:off x="4054726" y="2924146"/>
                <a:ext cx="548445" cy="1244573"/>
              </a:xfrm>
              <a:prstGeom prst="rect">
                <a:avLst/>
              </a:prstGeom>
              <a:noFill/>
              <a:ln w="476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387C25B-69B7-BA42-BF64-88E474D1BF20}"/>
                  </a:ext>
                </a:extLst>
              </p:cNvPr>
              <p:cNvCxnSpPr>
                <a:cxnSpLocks/>
              </p:cNvCxnSpPr>
              <p:nvPr/>
            </p:nvCxnSpPr>
            <p:spPr>
              <a:xfrm flipV="1">
                <a:off x="1553868" y="3048000"/>
                <a:ext cx="2782284" cy="495300"/>
              </a:xfrm>
              <a:prstGeom prst="line">
                <a:avLst/>
              </a:prstGeom>
              <a:ln>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3AE28DD-F93A-EC41-9319-27B0A815F53F}"/>
                  </a:ext>
                </a:extLst>
              </p:cNvPr>
              <p:cNvCxnSpPr>
                <a:cxnSpLocks/>
              </p:cNvCxnSpPr>
              <p:nvPr/>
            </p:nvCxnSpPr>
            <p:spPr>
              <a:xfrm flipH="1" flipV="1">
                <a:off x="4326925" y="3048000"/>
                <a:ext cx="2782284" cy="495300"/>
              </a:xfrm>
              <a:prstGeom prst="line">
                <a:avLst/>
              </a:prstGeom>
              <a:ln>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802180B-6BEB-604E-8CDC-83FB97C28A43}"/>
                  </a:ext>
                </a:extLst>
              </p:cNvPr>
              <p:cNvCxnSpPr>
                <a:cxnSpLocks/>
              </p:cNvCxnSpPr>
              <p:nvPr/>
            </p:nvCxnSpPr>
            <p:spPr>
              <a:xfrm flipH="1" flipV="1">
                <a:off x="4323847" y="2249878"/>
                <a:ext cx="23220" cy="2749793"/>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776BC0B7-9406-A247-8A14-A4DD67D1AD63}"/>
                  </a:ext>
                </a:extLst>
              </p:cNvPr>
              <p:cNvSpPr/>
              <p:nvPr/>
            </p:nvSpPr>
            <p:spPr>
              <a:xfrm>
                <a:off x="6925059" y="2920892"/>
                <a:ext cx="355600" cy="1244573"/>
              </a:xfrm>
              <a:prstGeom prst="rect">
                <a:avLst/>
              </a:prstGeom>
              <a:noFill/>
              <a:ln w="476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49B0F62-A675-5B4A-A92A-32958167E7B9}"/>
                  </a:ext>
                </a:extLst>
              </p:cNvPr>
              <p:cNvSpPr/>
              <p:nvPr/>
            </p:nvSpPr>
            <p:spPr>
              <a:xfrm>
                <a:off x="1379286" y="2924188"/>
                <a:ext cx="355600" cy="1244573"/>
              </a:xfrm>
              <a:prstGeom prst="rect">
                <a:avLst/>
              </a:prstGeom>
              <a:noFill/>
              <a:ln w="47625">
                <a:solidFill>
                  <a:srgbClr val="FF0000"/>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2CAA995-1B21-9F4B-BD92-F69A1EC5575E}"/>
                  </a:ext>
                </a:extLst>
              </p:cNvPr>
              <p:cNvCxnSpPr>
                <a:cxnSpLocks/>
              </p:cNvCxnSpPr>
              <p:nvPr/>
            </p:nvCxnSpPr>
            <p:spPr>
              <a:xfrm flipH="1" flipV="1">
                <a:off x="7097394" y="2387563"/>
                <a:ext cx="23220" cy="2749793"/>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0C3EA37-4F63-FB47-A1C9-EA1633FD1565}"/>
                  </a:ext>
                </a:extLst>
              </p:cNvPr>
              <p:cNvCxnSpPr>
                <a:cxnSpLocks/>
              </p:cNvCxnSpPr>
              <p:nvPr/>
            </p:nvCxnSpPr>
            <p:spPr>
              <a:xfrm flipH="1" flipV="1">
                <a:off x="1551580" y="2234003"/>
                <a:ext cx="23220" cy="2749793"/>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DCF5B3C-17FA-C849-86DE-4071C20E2E39}"/>
                  </a:ext>
                </a:extLst>
              </p:cNvPr>
              <p:cNvCxnSpPr>
                <a:cxnSpLocks/>
              </p:cNvCxnSpPr>
              <p:nvPr/>
            </p:nvCxnSpPr>
            <p:spPr>
              <a:xfrm flipV="1">
                <a:off x="1552302" y="3219450"/>
                <a:ext cx="2778896" cy="323728"/>
              </a:xfrm>
              <a:prstGeom prst="line">
                <a:avLst/>
              </a:prstGeom>
              <a:ln>
                <a:solidFill>
                  <a:srgbClr val="00B05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FD1EBDD6-F41E-734E-B729-4C56CF38B819}"/>
                  </a:ext>
                </a:extLst>
              </p:cNvPr>
              <p:cNvSpPr txBox="1"/>
              <p:nvPr/>
            </p:nvSpPr>
            <p:spPr>
              <a:xfrm rot="532231">
                <a:off x="5021546" y="2813844"/>
                <a:ext cx="1056700" cy="523220"/>
              </a:xfrm>
              <a:prstGeom prst="rect">
                <a:avLst/>
              </a:prstGeom>
              <a:noFill/>
            </p:spPr>
            <p:txBody>
              <a:bodyPr wrap="none" rtlCol="0">
                <a:spAutoFit/>
              </a:bodyPr>
              <a:lstStyle/>
              <a:p>
                <a:r>
                  <a:rPr lang="en-US" sz="2800" dirty="0">
                    <a:solidFill>
                      <a:srgbClr val="FF0000"/>
                    </a:solidFill>
                  </a:rPr>
                  <a:t>6 GeV</a:t>
                </a:r>
              </a:p>
            </p:txBody>
          </p:sp>
          <p:cxnSp>
            <p:nvCxnSpPr>
              <p:cNvPr id="29" name="Straight Connector 28">
                <a:extLst>
                  <a:ext uri="{FF2B5EF4-FFF2-40B4-BE49-F238E27FC236}">
                    <a16:creationId xmlns:a16="http://schemas.microsoft.com/office/drawing/2014/main" id="{83DAF37E-1394-474E-B49B-8A69C70F2C42}"/>
                  </a:ext>
                </a:extLst>
              </p:cNvPr>
              <p:cNvCxnSpPr>
                <a:cxnSpLocks/>
              </p:cNvCxnSpPr>
              <p:nvPr/>
            </p:nvCxnSpPr>
            <p:spPr>
              <a:xfrm flipH="1">
                <a:off x="1567564" y="3464686"/>
                <a:ext cx="2765806" cy="75956"/>
              </a:xfrm>
              <a:prstGeom prst="line">
                <a:avLst/>
              </a:prstGeom>
              <a:ln>
                <a:solidFill>
                  <a:srgbClr val="3232EE"/>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8DC7213-7181-2E45-BEA7-5443AA6B9078}"/>
                  </a:ext>
                </a:extLst>
              </p:cNvPr>
              <p:cNvCxnSpPr>
                <a:cxnSpLocks/>
              </p:cNvCxnSpPr>
              <p:nvPr/>
            </p:nvCxnSpPr>
            <p:spPr>
              <a:xfrm flipH="1" flipV="1">
                <a:off x="4330313" y="3218243"/>
                <a:ext cx="2778896" cy="323728"/>
              </a:xfrm>
              <a:prstGeom prst="line">
                <a:avLst/>
              </a:prstGeom>
              <a:ln>
                <a:solidFill>
                  <a:srgbClr val="15168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8527DC2-BB5C-DE4C-9782-EBBC48DD0820}"/>
                  </a:ext>
                </a:extLst>
              </p:cNvPr>
              <p:cNvCxnSpPr>
                <a:cxnSpLocks/>
              </p:cNvCxnSpPr>
              <p:nvPr/>
            </p:nvCxnSpPr>
            <p:spPr>
              <a:xfrm flipH="1" flipV="1">
                <a:off x="4333370" y="3464686"/>
                <a:ext cx="2774147" cy="75957"/>
              </a:xfrm>
              <a:prstGeom prst="line">
                <a:avLst/>
              </a:prstGeom>
              <a:ln>
                <a:solidFill>
                  <a:srgbClr val="3232EE"/>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62D5806-18B9-8F43-96EA-A38F306B22EA}"/>
                  </a:ext>
                </a:extLst>
              </p:cNvPr>
              <p:cNvCxnSpPr>
                <a:cxnSpLocks/>
              </p:cNvCxnSpPr>
              <p:nvPr/>
            </p:nvCxnSpPr>
            <p:spPr>
              <a:xfrm flipH="1" flipV="1">
                <a:off x="4328619" y="3216914"/>
                <a:ext cx="2778896" cy="323728"/>
              </a:xfrm>
              <a:prstGeom prst="line">
                <a:avLst/>
              </a:prstGeom>
              <a:ln>
                <a:solidFill>
                  <a:srgbClr val="00B05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D551D38-576B-6C4A-9436-F4F06185834D}"/>
                  </a:ext>
                </a:extLst>
              </p:cNvPr>
              <p:cNvCxnSpPr>
                <a:cxnSpLocks/>
              </p:cNvCxnSpPr>
              <p:nvPr/>
            </p:nvCxnSpPr>
            <p:spPr>
              <a:xfrm flipV="1">
                <a:off x="1572497" y="1100637"/>
                <a:ext cx="1309934" cy="2433690"/>
              </a:xfrm>
              <a:prstGeom prst="line">
                <a:avLst/>
              </a:prstGeom>
              <a:ln>
                <a:solidFill>
                  <a:schemeClr val="tx1"/>
                </a:solidFill>
                <a:tailEnd type="triangle" w="lg" len="lg"/>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D9EC839-9F6E-D446-8CC7-A52FF75B95BF}"/>
                  </a:ext>
                </a:extLst>
              </p:cNvPr>
              <p:cNvSpPr txBox="1"/>
              <p:nvPr/>
            </p:nvSpPr>
            <p:spPr>
              <a:xfrm>
                <a:off x="2536029" y="4415428"/>
                <a:ext cx="538930" cy="369332"/>
              </a:xfrm>
              <a:prstGeom prst="rect">
                <a:avLst/>
              </a:prstGeom>
              <a:noFill/>
            </p:spPr>
            <p:txBody>
              <a:bodyPr wrap="none" rtlCol="0">
                <a:spAutoFit/>
              </a:bodyPr>
              <a:lstStyle/>
              <a:p>
                <a:r>
                  <a:rPr lang="en-US" dirty="0"/>
                  <a:t>4 m</a:t>
                </a:r>
              </a:p>
            </p:txBody>
          </p:sp>
          <p:cxnSp>
            <p:nvCxnSpPr>
              <p:cNvPr id="40" name="Straight Connector 39">
                <a:extLst>
                  <a:ext uri="{FF2B5EF4-FFF2-40B4-BE49-F238E27FC236}">
                    <a16:creationId xmlns:a16="http://schemas.microsoft.com/office/drawing/2014/main" id="{7BE3E916-CE48-4D40-8E6E-713723352B64}"/>
                  </a:ext>
                </a:extLst>
              </p:cNvPr>
              <p:cNvCxnSpPr>
                <a:cxnSpLocks/>
              </p:cNvCxnSpPr>
              <p:nvPr/>
            </p:nvCxnSpPr>
            <p:spPr>
              <a:xfrm flipH="1">
                <a:off x="1572497" y="4699000"/>
                <a:ext cx="277457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BFD9376-1B25-FE45-A70D-8ECF64271CE7}"/>
                  </a:ext>
                </a:extLst>
              </p:cNvPr>
              <p:cNvCxnSpPr>
                <a:cxnSpLocks/>
              </p:cNvCxnSpPr>
              <p:nvPr/>
            </p:nvCxnSpPr>
            <p:spPr>
              <a:xfrm flipH="1" flipV="1">
                <a:off x="3730155" y="3042118"/>
                <a:ext cx="784309"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62C6C3FB-E6B3-B94D-8CE1-866C16663830}"/>
                  </a:ext>
                </a:extLst>
              </p:cNvPr>
              <p:cNvSpPr txBox="1"/>
              <p:nvPr/>
            </p:nvSpPr>
            <p:spPr>
              <a:xfrm>
                <a:off x="2969273" y="2823290"/>
                <a:ext cx="811441" cy="369332"/>
              </a:xfrm>
              <a:prstGeom prst="rect">
                <a:avLst/>
              </a:prstGeom>
              <a:noFill/>
            </p:spPr>
            <p:txBody>
              <a:bodyPr wrap="none" rtlCol="0">
                <a:spAutoFit/>
              </a:bodyPr>
              <a:lstStyle/>
              <a:p>
                <a:r>
                  <a:rPr lang="en-US" dirty="0">
                    <a:solidFill>
                      <a:srgbClr val="FF0000"/>
                    </a:solidFill>
                  </a:rPr>
                  <a:t>5.6 cm</a:t>
                </a:r>
              </a:p>
            </p:txBody>
          </p:sp>
          <p:sp>
            <p:nvSpPr>
              <p:cNvPr id="53" name="TextBox 52">
                <a:extLst>
                  <a:ext uri="{FF2B5EF4-FFF2-40B4-BE49-F238E27FC236}">
                    <a16:creationId xmlns:a16="http://schemas.microsoft.com/office/drawing/2014/main" id="{F46031B1-DB4D-4243-807A-6131BD0C74A2}"/>
                  </a:ext>
                </a:extLst>
              </p:cNvPr>
              <p:cNvSpPr txBox="1"/>
              <p:nvPr/>
            </p:nvSpPr>
            <p:spPr>
              <a:xfrm>
                <a:off x="3179060" y="3511551"/>
                <a:ext cx="928459" cy="369332"/>
              </a:xfrm>
              <a:prstGeom prst="rect">
                <a:avLst/>
              </a:prstGeom>
              <a:noFill/>
            </p:spPr>
            <p:txBody>
              <a:bodyPr wrap="none" rtlCol="0">
                <a:spAutoFit/>
              </a:bodyPr>
              <a:lstStyle/>
              <a:p>
                <a:r>
                  <a:rPr lang="en-US" dirty="0">
                    <a:solidFill>
                      <a:srgbClr val="3F60F9"/>
                    </a:solidFill>
                  </a:rPr>
                  <a:t>1.86 cm</a:t>
                </a:r>
              </a:p>
            </p:txBody>
          </p:sp>
          <p:cxnSp>
            <p:nvCxnSpPr>
              <p:cNvPr id="54" name="Straight Connector 53">
                <a:extLst>
                  <a:ext uri="{FF2B5EF4-FFF2-40B4-BE49-F238E27FC236}">
                    <a16:creationId xmlns:a16="http://schemas.microsoft.com/office/drawing/2014/main" id="{8B4A50F4-BE2C-714F-B157-1A41ABCD2E04}"/>
                  </a:ext>
                </a:extLst>
              </p:cNvPr>
              <p:cNvCxnSpPr>
                <a:cxnSpLocks/>
              </p:cNvCxnSpPr>
              <p:nvPr/>
            </p:nvCxnSpPr>
            <p:spPr>
              <a:xfrm flipH="1" flipV="1">
                <a:off x="3723293" y="3452454"/>
                <a:ext cx="784309"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17174634-AC6F-B548-96C7-334B2E3A3211}"/>
                  </a:ext>
                </a:extLst>
              </p:cNvPr>
              <p:cNvSpPr txBox="1"/>
              <p:nvPr/>
            </p:nvSpPr>
            <p:spPr>
              <a:xfrm rot="227369">
                <a:off x="5000473" y="3419165"/>
                <a:ext cx="1239442" cy="523220"/>
              </a:xfrm>
              <a:prstGeom prst="rect">
                <a:avLst/>
              </a:prstGeom>
              <a:noFill/>
            </p:spPr>
            <p:txBody>
              <a:bodyPr wrap="none" rtlCol="0">
                <a:spAutoFit/>
              </a:bodyPr>
              <a:lstStyle/>
              <a:p>
                <a:r>
                  <a:rPr lang="en-US" sz="2800" dirty="0">
                    <a:solidFill>
                      <a:srgbClr val="3F60F9"/>
                    </a:solidFill>
                  </a:rPr>
                  <a:t>18 GeV</a:t>
                </a:r>
              </a:p>
            </p:txBody>
          </p:sp>
          <p:sp>
            <p:nvSpPr>
              <p:cNvPr id="56" name="Arc 55">
                <a:extLst>
                  <a:ext uri="{FF2B5EF4-FFF2-40B4-BE49-F238E27FC236}">
                    <a16:creationId xmlns:a16="http://schemas.microsoft.com/office/drawing/2014/main" id="{698D7A2E-6D77-BE41-A871-F420FCF3339A}"/>
                  </a:ext>
                </a:extLst>
              </p:cNvPr>
              <p:cNvSpPr/>
              <p:nvPr/>
            </p:nvSpPr>
            <p:spPr>
              <a:xfrm>
                <a:off x="753756" y="2763006"/>
                <a:ext cx="1596370" cy="1557929"/>
              </a:xfrm>
              <a:prstGeom prst="arc">
                <a:avLst>
                  <a:gd name="adj1" fmla="val 17959935"/>
                  <a:gd name="adj2" fmla="val 0"/>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TextBox 58">
                <a:extLst>
                  <a:ext uri="{FF2B5EF4-FFF2-40B4-BE49-F238E27FC236}">
                    <a16:creationId xmlns:a16="http://schemas.microsoft.com/office/drawing/2014/main" id="{0EF4F850-139C-284F-AE10-BB4035987097}"/>
                  </a:ext>
                </a:extLst>
              </p:cNvPr>
              <p:cNvSpPr txBox="1"/>
              <p:nvPr/>
            </p:nvSpPr>
            <p:spPr>
              <a:xfrm rot="17908175">
                <a:off x="1711136" y="1804989"/>
                <a:ext cx="1032655" cy="369332"/>
              </a:xfrm>
              <a:prstGeom prst="rect">
                <a:avLst/>
              </a:prstGeom>
              <a:noFill/>
            </p:spPr>
            <p:txBody>
              <a:bodyPr wrap="none" rtlCol="0">
                <a:spAutoFit/>
              </a:bodyPr>
              <a:lstStyle/>
              <a:p>
                <a:r>
                  <a:rPr lang="en-US" dirty="0"/>
                  <a:t>300 MeV</a:t>
                </a:r>
              </a:p>
            </p:txBody>
          </p:sp>
          <p:sp>
            <p:nvSpPr>
              <p:cNvPr id="60" name="TextBox 59">
                <a:extLst>
                  <a:ext uri="{FF2B5EF4-FFF2-40B4-BE49-F238E27FC236}">
                    <a16:creationId xmlns:a16="http://schemas.microsoft.com/office/drawing/2014/main" id="{0EC15BCB-8205-8547-8CCD-167C7C930C37}"/>
                  </a:ext>
                </a:extLst>
              </p:cNvPr>
              <p:cNvSpPr txBox="1"/>
              <p:nvPr/>
            </p:nvSpPr>
            <p:spPr>
              <a:xfrm rot="19566854">
                <a:off x="1592698" y="2682034"/>
                <a:ext cx="1819794" cy="369332"/>
              </a:xfrm>
              <a:prstGeom prst="rect">
                <a:avLst/>
              </a:prstGeom>
              <a:noFill/>
            </p:spPr>
            <p:txBody>
              <a:bodyPr wrap="none" rtlCol="0">
                <a:spAutoFit/>
              </a:bodyPr>
              <a:lstStyle/>
              <a:p>
                <a:r>
                  <a:rPr lang="en-US" dirty="0">
                    <a:latin typeface="Symbol" pitchFamily="2" charset="2"/>
                  </a:rPr>
                  <a:t>q</a:t>
                </a:r>
                <a:r>
                  <a:rPr lang="en-US" dirty="0"/>
                  <a:t> =0.28 rad = 16</a:t>
                </a:r>
                <a:r>
                  <a:rPr lang="en-US" baseline="30000" dirty="0"/>
                  <a:t>o</a:t>
                </a:r>
              </a:p>
            </p:txBody>
          </p:sp>
        </p:grpSp>
        <p:sp>
          <p:nvSpPr>
            <p:cNvPr id="62" name="TextBox 61">
              <a:extLst>
                <a:ext uri="{FF2B5EF4-FFF2-40B4-BE49-F238E27FC236}">
                  <a16:creationId xmlns:a16="http://schemas.microsoft.com/office/drawing/2014/main" id="{F415F7E5-45C7-BD4D-B60D-D281900A3122}"/>
                </a:ext>
              </a:extLst>
            </p:cNvPr>
            <p:cNvSpPr txBox="1"/>
            <p:nvPr/>
          </p:nvSpPr>
          <p:spPr>
            <a:xfrm>
              <a:off x="966323" y="5233704"/>
              <a:ext cx="1170513" cy="830997"/>
            </a:xfrm>
            <a:prstGeom prst="rect">
              <a:avLst/>
            </a:prstGeom>
            <a:noFill/>
          </p:spPr>
          <p:txBody>
            <a:bodyPr wrap="none" rtlCol="0">
              <a:spAutoFit/>
            </a:bodyPr>
            <a:lstStyle/>
            <a:p>
              <a:r>
                <a:rPr lang="en-US" sz="2400" dirty="0"/>
                <a:t>L=0.4 m</a:t>
              </a:r>
            </a:p>
            <a:p>
              <a:r>
                <a:rPr lang="en-US" sz="2400" dirty="0"/>
                <a:t>B=0.7 T</a:t>
              </a:r>
            </a:p>
          </p:txBody>
        </p:sp>
      </p:grpSp>
    </p:spTree>
    <p:extLst>
      <p:ext uri="{BB962C8B-B14F-4D97-AF65-F5344CB8AC3E}">
        <p14:creationId xmlns:p14="http://schemas.microsoft.com/office/powerpoint/2010/main" val="382508207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1F9C-DAFB-8944-8C3F-1038A0EEAB56}"/>
              </a:ext>
            </a:extLst>
          </p:cNvPr>
          <p:cNvSpPr>
            <a:spLocks noGrp="1"/>
          </p:cNvSpPr>
          <p:nvPr>
            <p:ph type="title"/>
          </p:nvPr>
        </p:nvSpPr>
        <p:spPr/>
        <p:txBody>
          <a:bodyPr/>
          <a:lstStyle/>
          <a:p>
            <a:r>
              <a:rPr lang="en-US" dirty="0">
                <a:latin typeface="Optima" panose="02000503060000020004" pitchFamily="2" charset="0"/>
              </a:rPr>
              <a:t>Straight Section Cells</a:t>
            </a:r>
          </a:p>
        </p:txBody>
      </p:sp>
      <p:sp>
        <p:nvSpPr>
          <p:cNvPr id="5" name="Slide Number Placeholder 4">
            <a:extLst>
              <a:ext uri="{FF2B5EF4-FFF2-40B4-BE49-F238E27FC236}">
                <a16:creationId xmlns:a16="http://schemas.microsoft.com/office/drawing/2014/main" id="{EDE65E64-4133-7A40-9F62-24379552AA69}"/>
              </a:ext>
            </a:extLst>
          </p:cNvPr>
          <p:cNvSpPr>
            <a:spLocks noGrp="1"/>
          </p:cNvSpPr>
          <p:nvPr>
            <p:ph type="sldNum" sz="quarter" idx="12"/>
          </p:nvPr>
        </p:nvSpPr>
        <p:spPr/>
        <p:txBody>
          <a:bodyPr/>
          <a:lstStyle/>
          <a:p>
            <a:fld id="{1FE97603-2A10-E648-8DE4-4D75A1570B14}" type="slidenum">
              <a:rPr lang="en-US" smtClean="0"/>
              <a:t>29</a:t>
            </a:fld>
            <a:endParaRPr lang="en-US" dirty="0"/>
          </a:p>
        </p:txBody>
      </p:sp>
      <p:pic>
        <p:nvPicPr>
          <p:cNvPr id="7" name="Picture 6">
            <a:extLst>
              <a:ext uri="{FF2B5EF4-FFF2-40B4-BE49-F238E27FC236}">
                <a16:creationId xmlns:a16="http://schemas.microsoft.com/office/drawing/2014/main" id="{23C213A4-9086-6B46-AF15-37AF6B32F8F8}"/>
              </a:ext>
            </a:extLst>
          </p:cNvPr>
          <p:cNvPicPr>
            <a:picLocks noChangeAspect="1"/>
          </p:cNvPicPr>
          <p:nvPr/>
        </p:nvPicPr>
        <p:blipFill>
          <a:blip r:embed="rId2"/>
          <a:stretch>
            <a:fillRect/>
          </a:stretch>
        </p:blipFill>
        <p:spPr>
          <a:xfrm>
            <a:off x="-7355" y="930897"/>
            <a:ext cx="9144000" cy="4996206"/>
          </a:xfrm>
          <a:prstGeom prst="rect">
            <a:avLst/>
          </a:prstGeom>
        </p:spPr>
      </p:pic>
      <p:cxnSp>
        <p:nvCxnSpPr>
          <p:cNvPr id="9" name="Straight Connector 8">
            <a:extLst>
              <a:ext uri="{FF2B5EF4-FFF2-40B4-BE49-F238E27FC236}">
                <a16:creationId xmlns:a16="http://schemas.microsoft.com/office/drawing/2014/main" id="{BC627586-28E5-FD47-92FD-437011544A98}"/>
              </a:ext>
            </a:extLst>
          </p:cNvPr>
          <p:cNvCxnSpPr>
            <a:cxnSpLocks/>
          </p:cNvCxnSpPr>
          <p:nvPr/>
        </p:nvCxnSpPr>
        <p:spPr>
          <a:xfrm>
            <a:off x="2756591" y="5222875"/>
            <a:ext cx="3937" cy="1234427"/>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52265B6-C969-634E-8762-EBC21F7EA65A}"/>
              </a:ext>
            </a:extLst>
          </p:cNvPr>
          <p:cNvCxnSpPr>
            <a:cxnSpLocks/>
          </p:cNvCxnSpPr>
          <p:nvPr/>
        </p:nvCxnSpPr>
        <p:spPr>
          <a:xfrm>
            <a:off x="4181912" y="5222875"/>
            <a:ext cx="3175" cy="1353818"/>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69BA4CB-420A-9C49-B804-3A522F74DC26}"/>
              </a:ext>
            </a:extLst>
          </p:cNvPr>
          <p:cNvCxnSpPr>
            <a:cxnSpLocks/>
          </p:cNvCxnSpPr>
          <p:nvPr/>
        </p:nvCxnSpPr>
        <p:spPr>
          <a:xfrm>
            <a:off x="2753416" y="6422932"/>
            <a:ext cx="1428496" cy="0"/>
          </a:xfrm>
          <a:prstGeom prst="line">
            <a:avLst/>
          </a:prstGeom>
          <a:ln w="6350">
            <a:solidFill>
              <a:srgbClr val="FF0000"/>
            </a:solidFill>
            <a:headEnd type="triangle" w="med" len="lg"/>
            <a:tailEnd type="triangle" w="med"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237907D-8147-224A-815F-35B2E9BE4835}"/>
              </a:ext>
            </a:extLst>
          </p:cNvPr>
          <p:cNvSpPr txBox="1"/>
          <p:nvPr/>
        </p:nvSpPr>
        <p:spPr>
          <a:xfrm>
            <a:off x="3181594" y="6131522"/>
            <a:ext cx="713657" cy="369332"/>
          </a:xfrm>
          <a:prstGeom prst="rect">
            <a:avLst/>
          </a:prstGeom>
          <a:noFill/>
        </p:spPr>
        <p:txBody>
          <a:bodyPr wrap="none" rtlCol="0">
            <a:spAutoFit/>
          </a:bodyPr>
          <a:lstStyle/>
          <a:p>
            <a:r>
              <a:rPr lang="en-US" dirty="0"/>
              <a:t>3.8 m</a:t>
            </a:r>
          </a:p>
        </p:txBody>
      </p:sp>
      <p:cxnSp>
        <p:nvCxnSpPr>
          <p:cNvPr id="19" name="Straight Connector 18">
            <a:extLst>
              <a:ext uri="{FF2B5EF4-FFF2-40B4-BE49-F238E27FC236}">
                <a16:creationId xmlns:a16="http://schemas.microsoft.com/office/drawing/2014/main" id="{B71F87B5-7F36-DD45-B111-A9C486A34959}"/>
              </a:ext>
            </a:extLst>
          </p:cNvPr>
          <p:cNvCxnSpPr>
            <a:cxnSpLocks/>
          </p:cNvCxnSpPr>
          <p:nvPr/>
        </p:nvCxnSpPr>
        <p:spPr>
          <a:xfrm>
            <a:off x="2897688" y="5006848"/>
            <a:ext cx="0" cy="1047877"/>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903A8DF-F704-DC47-B1BE-F96023CB7328}"/>
              </a:ext>
            </a:extLst>
          </p:cNvPr>
          <p:cNvCxnSpPr>
            <a:cxnSpLocks/>
          </p:cNvCxnSpPr>
          <p:nvPr/>
        </p:nvCxnSpPr>
        <p:spPr>
          <a:xfrm>
            <a:off x="4040815" y="5006848"/>
            <a:ext cx="0" cy="1047877"/>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C1BBF9E-94B6-8643-A391-AD8C0A4EF74B}"/>
              </a:ext>
            </a:extLst>
          </p:cNvPr>
          <p:cNvCxnSpPr>
            <a:cxnSpLocks/>
          </p:cNvCxnSpPr>
          <p:nvPr/>
        </p:nvCxnSpPr>
        <p:spPr>
          <a:xfrm>
            <a:off x="2897688" y="6006998"/>
            <a:ext cx="1139952" cy="0"/>
          </a:xfrm>
          <a:prstGeom prst="line">
            <a:avLst/>
          </a:prstGeom>
          <a:ln w="6350">
            <a:solidFill>
              <a:srgbClr val="FF0000"/>
            </a:solidFill>
            <a:headEnd type="triangle" w="med" len="lg"/>
            <a:tailEnd type="triangle" w="med"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D4B3EA4-F689-FB4B-A43E-8CB267A0608E}"/>
              </a:ext>
            </a:extLst>
          </p:cNvPr>
          <p:cNvSpPr txBox="1"/>
          <p:nvPr/>
        </p:nvSpPr>
        <p:spPr>
          <a:xfrm>
            <a:off x="3134827" y="5731584"/>
            <a:ext cx="830677" cy="369332"/>
          </a:xfrm>
          <a:prstGeom prst="rect">
            <a:avLst/>
          </a:prstGeom>
          <a:noFill/>
        </p:spPr>
        <p:txBody>
          <a:bodyPr wrap="none" rtlCol="0">
            <a:spAutoFit/>
          </a:bodyPr>
          <a:lstStyle/>
          <a:p>
            <a:r>
              <a:rPr lang="en-US" dirty="0"/>
              <a:t>3.04 m</a:t>
            </a:r>
          </a:p>
        </p:txBody>
      </p:sp>
      <p:sp>
        <p:nvSpPr>
          <p:cNvPr id="33" name="TextBox 32">
            <a:extLst>
              <a:ext uri="{FF2B5EF4-FFF2-40B4-BE49-F238E27FC236}">
                <a16:creationId xmlns:a16="http://schemas.microsoft.com/office/drawing/2014/main" id="{1129EC65-061B-3848-B8F3-A6C4B77CCF09}"/>
              </a:ext>
            </a:extLst>
          </p:cNvPr>
          <p:cNvSpPr txBox="1"/>
          <p:nvPr/>
        </p:nvSpPr>
        <p:spPr>
          <a:xfrm>
            <a:off x="3175888" y="4732649"/>
            <a:ext cx="660758" cy="369332"/>
          </a:xfrm>
          <a:prstGeom prst="rect">
            <a:avLst/>
          </a:prstGeom>
          <a:noFill/>
        </p:spPr>
        <p:txBody>
          <a:bodyPr wrap="none" rtlCol="0">
            <a:spAutoFit/>
          </a:bodyPr>
          <a:lstStyle/>
          <a:p>
            <a:r>
              <a:rPr lang="en-US" dirty="0"/>
              <a:t>2.8m</a:t>
            </a:r>
          </a:p>
        </p:txBody>
      </p:sp>
      <p:pic>
        <p:nvPicPr>
          <p:cNvPr id="34" name="Picture 33" descr="Screen Shot 2017-09-08 at 12.55.43 AM.png">
            <a:extLst>
              <a:ext uri="{FF2B5EF4-FFF2-40B4-BE49-F238E27FC236}">
                <a16:creationId xmlns:a16="http://schemas.microsoft.com/office/drawing/2014/main" id="{AC43EF6B-29C5-5647-8807-0ED131F42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680" y="5247686"/>
            <a:ext cx="576072" cy="181103"/>
          </a:xfrm>
          <a:prstGeom prst="rect">
            <a:avLst/>
          </a:prstGeom>
        </p:spPr>
      </p:pic>
      <p:pic>
        <p:nvPicPr>
          <p:cNvPr id="32" name="Picture 31" descr="Screen Shot 2017-09-08 at 12.55.43 AM.png">
            <a:extLst>
              <a:ext uri="{FF2B5EF4-FFF2-40B4-BE49-F238E27FC236}">
                <a16:creationId xmlns:a16="http://schemas.microsoft.com/office/drawing/2014/main" id="{83F55035-99F9-EB44-BA46-AC2EF1423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090" y="5246929"/>
            <a:ext cx="576072" cy="181103"/>
          </a:xfrm>
          <a:prstGeom prst="rect">
            <a:avLst/>
          </a:prstGeom>
        </p:spPr>
      </p:pic>
      <p:cxnSp>
        <p:nvCxnSpPr>
          <p:cNvPr id="35" name="Straight Connector 34">
            <a:extLst>
              <a:ext uri="{FF2B5EF4-FFF2-40B4-BE49-F238E27FC236}">
                <a16:creationId xmlns:a16="http://schemas.microsoft.com/office/drawing/2014/main" id="{D603AA3D-5033-C648-8B83-2FEA70C7BC79}"/>
              </a:ext>
            </a:extLst>
          </p:cNvPr>
          <p:cNvCxnSpPr>
            <a:cxnSpLocks/>
          </p:cNvCxnSpPr>
          <p:nvPr/>
        </p:nvCxnSpPr>
        <p:spPr>
          <a:xfrm>
            <a:off x="2936265" y="5006848"/>
            <a:ext cx="1051560" cy="0"/>
          </a:xfrm>
          <a:prstGeom prst="line">
            <a:avLst/>
          </a:prstGeom>
          <a:ln w="6350">
            <a:solidFill>
              <a:srgbClr val="FF0000"/>
            </a:solidFill>
            <a:headEnd type="triangle" w="med" len="lg"/>
            <a:tailEnd type="triangle" w="med"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730AAB6-8C34-EE4D-89D7-5D606BB882F0}"/>
              </a:ext>
            </a:extLst>
          </p:cNvPr>
          <p:cNvCxnSpPr>
            <a:cxnSpLocks/>
          </p:cNvCxnSpPr>
          <p:nvPr/>
        </p:nvCxnSpPr>
        <p:spPr>
          <a:xfrm>
            <a:off x="3983448" y="4953073"/>
            <a:ext cx="0" cy="947340"/>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DC44EE4-E946-EB44-8C3C-BC6CEE5B2E67}"/>
              </a:ext>
            </a:extLst>
          </p:cNvPr>
          <p:cNvCxnSpPr>
            <a:cxnSpLocks/>
          </p:cNvCxnSpPr>
          <p:nvPr/>
        </p:nvCxnSpPr>
        <p:spPr>
          <a:xfrm>
            <a:off x="2933090" y="4968910"/>
            <a:ext cx="0" cy="947340"/>
          </a:xfrm>
          <a:prstGeom prst="line">
            <a:avLst/>
          </a:prstGeom>
          <a:ln w="3175">
            <a:solidFill>
              <a:srgbClr val="FF0000"/>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60" name="Group 59">
            <a:extLst>
              <a:ext uri="{FF2B5EF4-FFF2-40B4-BE49-F238E27FC236}">
                <a16:creationId xmlns:a16="http://schemas.microsoft.com/office/drawing/2014/main" id="{2CF3767F-C4A5-7042-8AF6-DD175DCFEBB7}"/>
              </a:ext>
            </a:extLst>
          </p:cNvPr>
          <p:cNvGrpSpPr/>
          <p:nvPr/>
        </p:nvGrpSpPr>
        <p:grpSpPr>
          <a:xfrm>
            <a:off x="-22064" y="952425"/>
            <a:ext cx="9158709" cy="5558809"/>
            <a:chOff x="9385529" y="-793322"/>
            <a:chExt cx="9158709" cy="5558809"/>
          </a:xfrm>
        </p:grpSpPr>
        <p:grpSp>
          <p:nvGrpSpPr>
            <p:cNvPr id="58" name="Group 57">
              <a:extLst>
                <a:ext uri="{FF2B5EF4-FFF2-40B4-BE49-F238E27FC236}">
                  <a16:creationId xmlns:a16="http://schemas.microsoft.com/office/drawing/2014/main" id="{20C98D66-5610-E341-94A9-2B1F177E2E86}"/>
                </a:ext>
              </a:extLst>
            </p:cNvPr>
            <p:cNvGrpSpPr/>
            <p:nvPr/>
          </p:nvGrpSpPr>
          <p:grpSpPr>
            <a:xfrm>
              <a:off x="9385529" y="-793322"/>
              <a:ext cx="9158709" cy="5558809"/>
              <a:chOff x="9575147" y="274838"/>
              <a:chExt cx="9158709" cy="5558809"/>
            </a:xfrm>
          </p:grpSpPr>
          <p:grpSp>
            <p:nvGrpSpPr>
              <p:cNvPr id="47" name="Group 46">
                <a:extLst>
                  <a:ext uri="{FF2B5EF4-FFF2-40B4-BE49-F238E27FC236}">
                    <a16:creationId xmlns:a16="http://schemas.microsoft.com/office/drawing/2014/main" id="{D931B24F-1FCF-CC41-976C-0BD38FCE8036}"/>
                  </a:ext>
                </a:extLst>
              </p:cNvPr>
              <p:cNvGrpSpPr/>
              <p:nvPr/>
            </p:nvGrpSpPr>
            <p:grpSpPr>
              <a:xfrm>
                <a:off x="9575147" y="274838"/>
                <a:ext cx="9158709" cy="5558809"/>
                <a:chOff x="-7355" y="898871"/>
                <a:chExt cx="9158709" cy="5558809"/>
              </a:xfrm>
            </p:grpSpPr>
            <p:pic>
              <p:nvPicPr>
                <p:cNvPr id="42" name="Picture 41">
                  <a:extLst>
                    <a:ext uri="{FF2B5EF4-FFF2-40B4-BE49-F238E27FC236}">
                      <a16:creationId xmlns:a16="http://schemas.microsoft.com/office/drawing/2014/main" id="{1DCCCB72-AABA-C14D-8D84-D0357C7C8EE4}"/>
                    </a:ext>
                  </a:extLst>
                </p:cNvPr>
                <p:cNvPicPr>
                  <a:picLocks noChangeAspect="1"/>
                </p:cNvPicPr>
                <p:nvPr/>
              </p:nvPicPr>
              <p:blipFill>
                <a:blip r:embed="rId4"/>
                <a:stretch>
                  <a:fillRect/>
                </a:stretch>
              </p:blipFill>
              <p:spPr>
                <a:xfrm>
                  <a:off x="-7355" y="898871"/>
                  <a:ext cx="9142731" cy="4758299"/>
                </a:xfrm>
                <a:prstGeom prst="rect">
                  <a:avLst/>
                </a:prstGeom>
              </p:spPr>
            </p:pic>
            <p:sp>
              <p:nvSpPr>
                <p:cNvPr id="43" name="Rectangle 42">
                  <a:extLst>
                    <a:ext uri="{FF2B5EF4-FFF2-40B4-BE49-F238E27FC236}">
                      <a16:creationId xmlns:a16="http://schemas.microsoft.com/office/drawing/2014/main" id="{689F059A-586D-6E4E-9A77-68C56653C635}"/>
                    </a:ext>
                  </a:extLst>
                </p:cNvPr>
                <p:cNvSpPr/>
                <p:nvPr/>
              </p:nvSpPr>
              <p:spPr>
                <a:xfrm>
                  <a:off x="7355" y="5564845"/>
                  <a:ext cx="9143999" cy="892835"/>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2060"/>
                    </a:solidFill>
                  </a:endParaRPr>
                </a:p>
              </p:txBody>
            </p:sp>
            <p:grpSp>
              <p:nvGrpSpPr>
                <p:cNvPr id="46" name="Group 45">
                  <a:extLst>
                    <a:ext uri="{FF2B5EF4-FFF2-40B4-BE49-F238E27FC236}">
                      <a16:creationId xmlns:a16="http://schemas.microsoft.com/office/drawing/2014/main" id="{534949C1-05C8-634C-AF70-A02824AF30F2}"/>
                    </a:ext>
                  </a:extLst>
                </p:cNvPr>
                <p:cNvGrpSpPr>
                  <a:grpSpLocks noChangeAspect="1"/>
                </p:cNvGrpSpPr>
                <p:nvPr/>
              </p:nvGrpSpPr>
              <p:grpSpPr>
                <a:xfrm>
                  <a:off x="3466489" y="4789307"/>
                  <a:ext cx="2787114" cy="473855"/>
                  <a:chOff x="3085490" y="5399329"/>
                  <a:chExt cx="1069662" cy="181860"/>
                </a:xfrm>
              </p:grpSpPr>
              <p:pic>
                <p:nvPicPr>
                  <p:cNvPr id="44" name="Picture 43" descr="Screen Shot 2017-09-08 at 12.55.43 AM.png">
                    <a:extLst>
                      <a:ext uri="{FF2B5EF4-FFF2-40B4-BE49-F238E27FC236}">
                        <a16:creationId xmlns:a16="http://schemas.microsoft.com/office/drawing/2014/main" id="{175C5970-D7DF-1140-9B71-47268176A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080" y="5400086"/>
                    <a:ext cx="576072" cy="181103"/>
                  </a:xfrm>
                  <a:prstGeom prst="rect">
                    <a:avLst/>
                  </a:prstGeom>
                </p:spPr>
              </p:pic>
              <p:pic>
                <p:nvPicPr>
                  <p:cNvPr id="45" name="Picture 44" descr="Screen Shot 2017-09-08 at 12.55.43 AM.png">
                    <a:extLst>
                      <a:ext uri="{FF2B5EF4-FFF2-40B4-BE49-F238E27FC236}">
                        <a16:creationId xmlns:a16="http://schemas.microsoft.com/office/drawing/2014/main" id="{124B1DCC-9430-5B4A-A34C-8B02C38F9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490" y="5399329"/>
                    <a:ext cx="576072" cy="181103"/>
                  </a:xfrm>
                  <a:prstGeom prst="rect">
                    <a:avLst/>
                  </a:prstGeom>
                </p:spPr>
              </p:pic>
            </p:grpSp>
          </p:grpSp>
          <p:cxnSp>
            <p:nvCxnSpPr>
              <p:cNvPr id="52" name="Straight Arrow Connector 51">
                <a:extLst>
                  <a:ext uri="{FF2B5EF4-FFF2-40B4-BE49-F238E27FC236}">
                    <a16:creationId xmlns:a16="http://schemas.microsoft.com/office/drawing/2014/main" id="{14184E34-5443-1A4C-AB42-D6AE21652360}"/>
                  </a:ext>
                </a:extLst>
              </p:cNvPr>
              <p:cNvCxnSpPr>
                <a:cxnSpLocks/>
              </p:cNvCxnSpPr>
              <p:nvPr/>
            </p:nvCxnSpPr>
            <p:spPr>
              <a:xfrm flipH="1" flipV="1">
                <a:off x="12625083" y="4392490"/>
                <a:ext cx="1" cy="942330"/>
              </a:xfrm>
              <a:prstGeom prst="straightConnector1">
                <a:avLst/>
              </a:prstGeom>
              <a:ln w="6350">
                <a:solidFill>
                  <a:srgbClr val="FF0000"/>
                </a:solidFill>
                <a:headEnd type="none" w="lg" len="lg"/>
                <a:tailEnd type="non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2B50E97D-6837-3846-BCDE-A4CFFE29226F}"/>
                  </a:ext>
                </a:extLst>
              </p:cNvPr>
              <p:cNvCxnSpPr>
                <a:cxnSpLocks/>
              </p:cNvCxnSpPr>
              <p:nvPr/>
            </p:nvCxnSpPr>
            <p:spPr>
              <a:xfrm flipH="1" flipV="1">
                <a:off x="16260011" y="4392490"/>
                <a:ext cx="1" cy="942330"/>
              </a:xfrm>
              <a:prstGeom prst="straightConnector1">
                <a:avLst/>
              </a:prstGeom>
              <a:ln w="6350">
                <a:solidFill>
                  <a:srgbClr val="FF0000"/>
                </a:solidFill>
                <a:headEnd type="none" w="lg" len="lg"/>
                <a:tailEnd type="non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51" name="Straight Arrow Connector 50">
              <a:extLst>
                <a:ext uri="{FF2B5EF4-FFF2-40B4-BE49-F238E27FC236}">
                  <a16:creationId xmlns:a16="http://schemas.microsoft.com/office/drawing/2014/main" id="{64D00C19-039E-3A4A-BB71-C3984C84702F}"/>
                </a:ext>
              </a:extLst>
            </p:cNvPr>
            <p:cNvCxnSpPr>
              <a:cxnSpLocks/>
            </p:cNvCxnSpPr>
            <p:nvPr/>
          </p:nvCxnSpPr>
          <p:spPr>
            <a:xfrm>
              <a:off x="12435465" y="4126342"/>
              <a:ext cx="3634928" cy="0"/>
            </a:xfrm>
            <a:prstGeom prst="straightConnector1">
              <a:avLst/>
            </a:prstGeom>
            <a:ln w="6350">
              <a:solidFill>
                <a:srgbClr val="FF0000"/>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21E4885-9AAD-914D-AA79-40CA810DBF7C}"/>
                </a:ext>
              </a:extLst>
            </p:cNvPr>
            <p:cNvSpPr txBox="1"/>
            <p:nvPr/>
          </p:nvSpPr>
          <p:spPr>
            <a:xfrm>
              <a:off x="13885766" y="3661450"/>
              <a:ext cx="1010213" cy="523220"/>
            </a:xfrm>
            <a:prstGeom prst="rect">
              <a:avLst/>
            </a:prstGeom>
            <a:noFill/>
          </p:spPr>
          <p:txBody>
            <a:bodyPr wrap="none" rtlCol="0">
              <a:spAutoFit/>
            </a:bodyPr>
            <a:lstStyle/>
            <a:p>
              <a:r>
                <a:rPr lang="en-US" sz="2800" dirty="0"/>
                <a:t>3.8 m</a:t>
              </a:r>
            </a:p>
          </p:txBody>
        </p:sp>
      </p:grpSp>
      <p:sp>
        <p:nvSpPr>
          <p:cNvPr id="3" name="Footer Placeholder 2">
            <a:extLst>
              <a:ext uri="{FF2B5EF4-FFF2-40B4-BE49-F238E27FC236}">
                <a16:creationId xmlns:a16="http://schemas.microsoft.com/office/drawing/2014/main" id="{DC80D551-2988-EB47-9D7E-2C0BF98BEF8C}"/>
              </a:ext>
            </a:extLst>
          </p:cNvPr>
          <p:cNvSpPr>
            <a:spLocks noGrp="1"/>
          </p:cNvSpPr>
          <p:nvPr>
            <p:ph type="ftr" sz="quarter" idx="11"/>
          </p:nvPr>
        </p:nvSpPr>
        <p:spPr>
          <a:xfrm>
            <a:off x="3164378" y="6587073"/>
            <a:ext cx="2642299" cy="284939"/>
          </a:xfrm>
        </p:spPr>
        <p:txBody>
          <a:bodyPr/>
          <a:lstStyle/>
          <a:p>
            <a:r>
              <a:rPr lang="en-US"/>
              <a:t>Dejan Trbojevic, FFA'20 Vancouver </a:t>
            </a:r>
            <a:endParaRPr lang="en-US" dirty="0"/>
          </a:p>
        </p:txBody>
      </p:sp>
      <p:grpSp>
        <p:nvGrpSpPr>
          <p:cNvPr id="6" name="Group 5">
            <a:extLst>
              <a:ext uri="{FF2B5EF4-FFF2-40B4-BE49-F238E27FC236}">
                <a16:creationId xmlns:a16="http://schemas.microsoft.com/office/drawing/2014/main" id="{AD53D66A-9FF8-2C4A-9C1B-8ADAD3BF6A93}"/>
              </a:ext>
            </a:extLst>
          </p:cNvPr>
          <p:cNvGrpSpPr/>
          <p:nvPr/>
        </p:nvGrpSpPr>
        <p:grpSpPr>
          <a:xfrm>
            <a:off x="-36068" y="597628"/>
            <a:ext cx="9144000" cy="5662744"/>
            <a:chOff x="-9294685" y="-3028154"/>
            <a:chExt cx="9144000" cy="5662744"/>
          </a:xfrm>
        </p:grpSpPr>
        <p:grpSp>
          <p:nvGrpSpPr>
            <p:cNvPr id="68" name="Group 67">
              <a:extLst>
                <a:ext uri="{FF2B5EF4-FFF2-40B4-BE49-F238E27FC236}">
                  <a16:creationId xmlns:a16="http://schemas.microsoft.com/office/drawing/2014/main" id="{FB052E78-FB61-274A-A883-EA561AC60389}"/>
                </a:ext>
              </a:extLst>
            </p:cNvPr>
            <p:cNvGrpSpPr/>
            <p:nvPr/>
          </p:nvGrpSpPr>
          <p:grpSpPr>
            <a:xfrm>
              <a:off x="-9294685" y="-3028154"/>
              <a:ext cx="9144000" cy="4628167"/>
              <a:chOff x="-2358173" y="-5292679"/>
              <a:chExt cx="9144000" cy="4628167"/>
            </a:xfrm>
          </p:grpSpPr>
          <p:grpSp>
            <p:nvGrpSpPr>
              <p:cNvPr id="67" name="Group 66">
                <a:extLst>
                  <a:ext uri="{FF2B5EF4-FFF2-40B4-BE49-F238E27FC236}">
                    <a16:creationId xmlns:a16="http://schemas.microsoft.com/office/drawing/2014/main" id="{AEC0BFFC-ABEE-834B-85C7-47AFBAC02941}"/>
                  </a:ext>
                </a:extLst>
              </p:cNvPr>
              <p:cNvGrpSpPr/>
              <p:nvPr/>
            </p:nvGrpSpPr>
            <p:grpSpPr>
              <a:xfrm>
                <a:off x="-2358173" y="-5292679"/>
                <a:ext cx="9144000" cy="4628167"/>
                <a:chOff x="-2100998" y="-5304282"/>
                <a:chExt cx="9144000" cy="4628167"/>
              </a:xfrm>
            </p:grpSpPr>
            <p:pic>
              <p:nvPicPr>
                <p:cNvPr id="49" name="Picture 48">
                  <a:extLst>
                    <a:ext uri="{FF2B5EF4-FFF2-40B4-BE49-F238E27FC236}">
                      <a16:creationId xmlns:a16="http://schemas.microsoft.com/office/drawing/2014/main" id="{C70BC1D1-E855-864E-B6F2-A2E91EB6878D}"/>
                    </a:ext>
                  </a:extLst>
                </p:cNvPr>
                <p:cNvPicPr>
                  <a:picLocks noChangeAspect="1"/>
                </p:cNvPicPr>
                <p:nvPr/>
              </p:nvPicPr>
              <p:blipFill>
                <a:blip r:embed="rId5"/>
                <a:stretch>
                  <a:fillRect/>
                </a:stretch>
              </p:blipFill>
              <p:spPr>
                <a:xfrm>
                  <a:off x="-2100998" y="-5304282"/>
                  <a:ext cx="9144000" cy="4628167"/>
                </a:xfrm>
                <a:prstGeom prst="rect">
                  <a:avLst/>
                </a:prstGeom>
              </p:spPr>
            </p:pic>
            <p:cxnSp>
              <p:nvCxnSpPr>
                <p:cNvPr id="61" name="Straight Arrow Connector 60">
                  <a:extLst>
                    <a:ext uri="{FF2B5EF4-FFF2-40B4-BE49-F238E27FC236}">
                      <a16:creationId xmlns:a16="http://schemas.microsoft.com/office/drawing/2014/main" id="{9401A38F-6D8B-3C42-886E-2668060A7950}"/>
                    </a:ext>
                  </a:extLst>
                </p:cNvPr>
                <p:cNvCxnSpPr>
                  <a:cxnSpLocks/>
                </p:cNvCxnSpPr>
                <p:nvPr/>
              </p:nvCxnSpPr>
              <p:spPr>
                <a:xfrm>
                  <a:off x="-790580" y="-793322"/>
                  <a:ext cx="7195020" cy="0"/>
                </a:xfrm>
                <a:prstGeom prst="straightConnector1">
                  <a:avLst/>
                </a:prstGeom>
                <a:ln w="6350">
                  <a:solidFill>
                    <a:srgbClr val="FF0000"/>
                  </a:solidFill>
                  <a:headEnd type="triangle" w="lg" len="lg"/>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3C82391-7D3A-1345-941C-7B9938B089B5}"/>
                    </a:ext>
                  </a:extLst>
                </p:cNvPr>
                <p:cNvCxnSpPr>
                  <a:cxnSpLocks/>
                </p:cNvCxnSpPr>
                <p:nvPr/>
              </p:nvCxnSpPr>
              <p:spPr>
                <a:xfrm flipV="1">
                  <a:off x="-800475" y="-1849358"/>
                  <a:ext cx="1" cy="1173243"/>
                </a:xfrm>
                <a:prstGeom prst="straightConnector1">
                  <a:avLst/>
                </a:prstGeom>
                <a:ln w="6350">
                  <a:solidFill>
                    <a:srgbClr val="FF0000"/>
                  </a:solidFill>
                  <a:headEnd type="none" w="lg" len="lg"/>
                  <a:tailEnd type="non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BE4B340E-79FC-F240-881F-312989A3BE87}"/>
                    </a:ext>
                  </a:extLst>
                </p:cNvPr>
                <p:cNvCxnSpPr>
                  <a:cxnSpLocks/>
                </p:cNvCxnSpPr>
                <p:nvPr/>
              </p:nvCxnSpPr>
              <p:spPr>
                <a:xfrm flipV="1">
                  <a:off x="6403804" y="-1849359"/>
                  <a:ext cx="1" cy="1173243"/>
                </a:xfrm>
                <a:prstGeom prst="straightConnector1">
                  <a:avLst/>
                </a:prstGeom>
                <a:ln w="6350">
                  <a:solidFill>
                    <a:srgbClr val="FF0000"/>
                  </a:solidFill>
                  <a:headEnd type="none" w="lg" len="lg"/>
                  <a:tailEnd type="non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DB559E5C-BEC3-664D-A092-510757031AC4}"/>
                  </a:ext>
                </a:extLst>
              </p:cNvPr>
              <p:cNvSpPr txBox="1"/>
              <p:nvPr/>
            </p:nvSpPr>
            <p:spPr>
              <a:xfrm>
                <a:off x="3550165" y="-1147636"/>
                <a:ext cx="886781" cy="461665"/>
              </a:xfrm>
              <a:prstGeom prst="rect">
                <a:avLst/>
              </a:prstGeom>
              <a:noFill/>
            </p:spPr>
            <p:txBody>
              <a:bodyPr wrap="none" rtlCol="0">
                <a:spAutoFit/>
              </a:bodyPr>
              <a:lstStyle/>
              <a:p>
                <a:r>
                  <a:rPr lang="en-US" sz="2400" dirty="0"/>
                  <a:t>3.8 m</a:t>
                </a:r>
              </a:p>
            </p:txBody>
          </p:sp>
        </p:grpSp>
        <p:sp>
          <p:nvSpPr>
            <p:cNvPr id="4" name="Rectangle 3">
              <a:extLst>
                <a:ext uri="{FF2B5EF4-FFF2-40B4-BE49-F238E27FC236}">
                  <a16:creationId xmlns:a16="http://schemas.microsoft.com/office/drawing/2014/main" id="{8BF2E538-2791-9046-BC58-2920B48D49DC}"/>
                </a:ext>
              </a:extLst>
            </p:cNvPr>
            <p:cNvSpPr/>
            <p:nvPr/>
          </p:nvSpPr>
          <p:spPr>
            <a:xfrm>
              <a:off x="-9294685" y="1600011"/>
              <a:ext cx="9144000" cy="103457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87556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3942759256"/>
              </p:ext>
            </p:extLst>
          </p:nvPr>
        </p:nvGraphicFramePr>
        <p:xfrm>
          <a:off x="0" y="0"/>
          <a:ext cx="8998226" cy="670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1FE97603-2A10-E648-8DE4-4D75A1570B14}" type="slidenum">
              <a:rPr lang="en-US" smtClean="0"/>
              <a:t>3</a:t>
            </a:fld>
            <a:endParaRPr lang="en-US" dirty="0"/>
          </a:p>
        </p:txBody>
      </p:sp>
      <p:sp>
        <p:nvSpPr>
          <p:cNvPr id="6" name="Footer Placeholder 5">
            <a:extLst>
              <a:ext uri="{FF2B5EF4-FFF2-40B4-BE49-F238E27FC236}">
                <a16:creationId xmlns:a16="http://schemas.microsoft.com/office/drawing/2014/main" id="{3FE46BC0-056D-2B44-A6D1-0286414B64CD}"/>
              </a:ext>
            </a:extLst>
          </p:cNvPr>
          <p:cNvSpPr>
            <a:spLocks noGrp="1"/>
          </p:cNvSpPr>
          <p:nvPr>
            <p:ph type="ftr" sz="quarter" idx="11"/>
          </p:nvPr>
        </p:nvSpPr>
        <p:spPr>
          <a:xfrm>
            <a:off x="3214617" y="6580734"/>
            <a:ext cx="2714766" cy="277266"/>
          </a:xfrm>
        </p:spPr>
        <p:txBody>
          <a:bodyPr/>
          <a:lstStyle/>
          <a:p>
            <a:r>
              <a:rPr lang="en-US"/>
              <a:t>Dejan Trbojevic, FFA'20 Vancouver </a:t>
            </a:r>
            <a:endParaRPr lang="en-US" dirty="0"/>
          </a:p>
        </p:txBody>
      </p:sp>
    </p:spTree>
    <p:extLst>
      <p:ext uri="{BB962C8B-B14F-4D97-AF65-F5344CB8AC3E}">
        <p14:creationId xmlns:p14="http://schemas.microsoft.com/office/powerpoint/2010/main" val="133810691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C2AB-3BF5-6140-AC9A-AF377A716D39}"/>
              </a:ext>
            </a:extLst>
          </p:cNvPr>
          <p:cNvSpPr>
            <a:spLocks noGrp="1"/>
          </p:cNvSpPr>
          <p:nvPr>
            <p:ph type="title"/>
          </p:nvPr>
        </p:nvSpPr>
        <p:spPr/>
        <p:txBody>
          <a:bodyPr/>
          <a:lstStyle/>
          <a:p>
            <a:r>
              <a:rPr lang="en-US" dirty="0"/>
              <a:t>Matching Transition From the FFA-ARC to the Straight</a:t>
            </a:r>
          </a:p>
        </p:txBody>
      </p:sp>
      <p:sp>
        <p:nvSpPr>
          <p:cNvPr id="5" name="Slide Number Placeholder 4">
            <a:extLst>
              <a:ext uri="{FF2B5EF4-FFF2-40B4-BE49-F238E27FC236}">
                <a16:creationId xmlns:a16="http://schemas.microsoft.com/office/drawing/2014/main" id="{1B022839-ADFB-7A4E-8CB2-9FA32C04BF53}"/>
              </a:ext>
            </a:extLst>
          </p:cNvPr>
          <p:cNvSpPr>
            <a:spLocks noGrp="1"/>
          </p:cNvSpPr>
          <p:nvPr>
            <p:ph type="sldNum" sz="quarter" idx="12"/>
          </p:nvPr>
        </p:nvSpPr>
        <p:spPr/>
        <p:txBody>
          <a:bodyPr/>
          <a:lstStyle/>
          <a:p>
            <a:fld id="{1FE97603-2A10-E648-8DE4-4D75A1570B14}" type="slidenum">
              <a:rPr lang="en-US" smtClean="0"/>
              <a:t>30</a:t>
            </a:fld>
            <a:endParaRPr lang="en-US" dirty="0"/>
          </a:p>
        </p:txBody>
      </p:sp>
      <p:pic>
        <p:nvPicPr>
          <p:cNvPr id="7" name="Picture 6">
            <a:extLst>
              <a:ext uri="{FF2B5EF4-FFF2-40B4-BE49-F238E27FC236}">
                <a16:creationId xmlns:a16="http://schemas.microsoft.com/office/drawing/2014/main" id="{8C03F419-E604-224D-9D9E-142DB8FFD549}"/>
              </a:ext>
            </a:extLst>
          </p:cNvPr>
          <p:cNvPicPr>
            <a:picLocks noChangeAspect="1"/>
          </p:cNvPicPr>
          <p:nvPr/>
        </p:nvPicPr>
        <p:blipFill>
          <a:blip r:embed="rId2"/>
          <a:stretch>
            <a:fillRect/>
          </a:stretch>
        </p:blipFill>
        <p:spPr>
          <a:xfrm>
            <a:off x="0" y="909138"/>
            <a:ext cx="9144000" cy="5039724"/>
          </a:xfrm>
          <a:prstGeom prst="rect">
            <a:avLst/>
          </a:prstGeom>
        </p:spPr>
      </p:pic>
      <p:sp>
        <p:nvSpPr>
          <p:cNvPr id="3" name="Footer Placeholder 2">
            <a:extLst>
              <a:ext uri="{FF2B5EF4-FFF2-40B4-BE49-F238E27FC236}">
                <a16:creationId xmlns:a16="http://schemas.microsoft.com/office/drawing/2014/main" id="{A1CE5E3F-B568-2148-9FAE-F72E790E9B51}"/>
              </a:ext>
            </a:extLst>
          </p:cNvPr>
          <p:cNvSpPr>
            <a:spLocks noGrp="1"/>
          </p:cNvSpPr>
          <p:nvPr>
            <p:ph type="ftr" sz="quarter" idx="11"/>
          </p:nvPr>
        </p:nvSpPr>
        <p:spPr>
          <a:xfrm>
            <a:off x="3252376" y="6576693"/>
            <a:ext cx="2639248" cy="278552"/>
          </a:xfrm>
        </p:spPr>
        <p:txBody>
          <a:bodyPr/>
          <a:lstStyle/>
          <a:p>
            <a:r>
              <a:rPr lang="en-US"/>
              <a:t>Dejan Trbojevic, FFA'20 Vancouver </a:t>
            </a:r>
            <a:endParaRPr lang="en-US" dirty="0"/>
          </a:p>
        </p:txBody>
      </p:sp>
      <p:sp>
        <p:nvSpPr>
          <p:cNvPr id="4" name="TextBox 3">
            <a:extLst>
              <a:ext uri="{FF2B5EF4-FFF2-40B4-BE49-F238E27FC236}">
                <a16:creationId xmlns:a16="http://schemas.microsoft.com/office/drawing/2014/main" id="{A3D68299-2D77-8A4F-87D7-1DF191F8281D}"/>
              </a:ext>
            </a:extLst>
          </p:cNvPr>
          <p:cNvSpPr txBox="1"/>
          <p:nvPr/>
        </p:nvSpPr>
        <p:spPr>
          <a:xfrm>
            <a:off x="539750" y="3259245"/>
            <a:ext cx="564578" cy="276999"/>
          </a:xfrm>
          <a:prstGeom prst="rect">
            <a:avLst/>
          </a:prstGeom>
          <a:solidFill>
            <a:schemeClr val="bg1"/>
          </a:solid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0.009</a:t>
            </a:r>
          </a:p>
        </p:txBody>
      </p:sp>
      <p:sp>
        <p:nvSpPr>
          <p:cNvPr id="8" name="TextBox 7">
            <a:extLst>
              <a:ext uri="{FF2B5EF4-FFF2-40B4-BE49-F238E27FC236}">
                <a16:creationId xmlns:a16="http://schemas.microsoft.com/office/drawing/2014/main" id="{5AC3DB62-7484-0648-A275-D954FF0FE199}"/>
              </a:ext>
            </a:extLst>
          </p:cNvPr>
          <p:cNvSpPr txBox="1"/>
          <p:nvPr/>
        </p:nvSpPr>
        <p:spPr>
          <a:xfrm>
            <a:off x="539750" y="3591698"/>
            <a:ext cx="564578" cy="276999"/>
          </a:xfrm>
          <a:prstGeom prst="rect">
            <a:avLst/>
          </a:prstGeom>
          <a:solidFill>
            <a:schemeClr val="bg1"/>
          </a:solid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0.007</a:t>
            </a:r>
          </a:p>
        </p:txBody>
      </p:sp>
      <p:sp>
        <p:nvSpPr>
          <p:cNvPr id="9" name="TextBox 8">
            <a:extLst>
              <a:ext uri="{FF2B5EF4-FFF2-40B4-BE49-F238E27FC236}">
                <a16:creationId xmlns:a16="http://schemas.microsoft.com/office/drawing/2014/main" id="{DC5501AD-AE50-6149-98C1-596B4EA4E330}"/>
              </a:ext>
            </a:extLst>
          </p:cNvPr>
          <p:cNvSpPr txBox="1"/>
          <p:nvPr/>
        </p:nvSpPr>
        <p:spPr>
          <a:xfrm>
            <a:off x="542925" y="3922820"/>
            <a:ext cx="564578" cy="276999"/>
          </a:xfrm>
          <a:prstGeom prst="rect">
            <a:avLst/>
          </a:prstGeom>
          <a:solidFill>
            <a:schemeClr val="bg1"/>
          </a:solid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0.005</a:t>
            </a:r>
          </a:p>
        </p:txBody>
      </p:sp>
      <p:sp>
        <p:nvSpPr>
          <p:cNvPr id="10" name="TextBox 9">
            <a:extLst>
              <a:ext uri="{FF2B5EF4-FFF2-40B4-BE49-F238E27FC236}">
                <a16:creationId xmlns:a16="http://schemas.microsoft.com/office/drawing/2014/main" id="{969E0889-15CE-5242-8000-525B2A6685F3}"/>
              </a:ext>
            </a:extLst>
          </p:cNvPr>
          <p:cNvSpPr txBox="1"/>
          <p:nvPr/>
        </p:nvSpPr>
        <p:spPr>
          <a:xfrm>
            <a:off x="517277" y="4586395"/>
            <a:ext cx="590226" cy="276999"/>
          </a:xfrm>
          <a:prstGeom prst="rect">
            <a:avLst/>
          </a:prstGeom>
          <a:solidFill>
            <a:schemeClr val="bg1"/>
          </a:solid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    0.0</a:t>
            </a:r>
          </a:p>
        </p:txBody>
      </p:sp>
      <p:sp>
        <p:nvSpPr>
          <p:cNvPr id="11" name="TextBox 10">
            <a:extLst>
              <a:ext uri="{FF2B5EF4-FFF2-40B4-BE49-F238E27FC236}">
                <a16:creationId xmlns:a16="http://schemas.microsoft.com/office/drawing/2014/main" id="{DFE09134-C0F4-6548-8994-592F35C9714E}"/>
              </a:ext>
            </a:extLst>
          </p:cNvPr>
          <p:cNvSpPr txBox="1"/>
          <p:nvPr/>
        </p:nvSpPr>
        <p:spPr>
          <a:xfrm>
            <a:off x="539750" y="4236735"/>
            <a:ext cx="564578" cy="276999"/>
          </a:xfrm>
          <a:prstGeom prst="rect">
            <a:avLst/>
          </a:prstGeom>
          <a:solidFill>
            <a:schemeClr val="bg1"/>
          </a:solidFill>
        </p:spPr>
        <p:txBody>
          <a:bodyPr wrap="none" rtlCol="0">
            <a:spAutoFit/>
          </a:bodyPr>
          <a:lstStyle/>
          <a:p>
            <a:r>
              <a:rPr lang="en-US" sz="1200" dirty="0">
                <a:latin typeface="Tahoma" panose="020B0604030504040204" pitchFamily="34" charset="0"/>
                <a:ea typeface="Tahoma" panose="020B0604030504040204" pitchFamily="34" charset="0"/>
                <a:cs typeface="Tahoma" panose="020B0604030504040204" pitchFamily="34" charset="0"/>
              </a:rPr>
              <a:t>0.003</a:t>
            </a:r>
          </a:p>
        </p:txBody>
      </p:sp>
    </p:spTree>
    <p:extLst>
      <p:ext uri="{BB962C8B-B14F-4D97-AF65-F5344CB8AC3E}">
        <p14:creationId xmlns:p14="http://schemas.microsoft.com/office/powerpoint/2010/main" val="20427122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8E4F-9048-1341-972E-0E79E81B6C3C}"/>
              </a:ext>
            </a:extLst>
          </p:cNvPr>
          <p:cNvSpPr>
            <a:spLocks noGrp="1"/>
          </p:cNvSpPr>
          <p:nvPr>
            <p:ph type="title"/>
          </p:nvPr>
        </p:nvSpPr>
        <p:spPr/>
        <p:txBody>
          <a:bodyPr/>
          <a:lstStyle/>
          <a:p>
            <a:r>
              <a:rPr lang="en-US" dirty="0"/>
              <a:t>1.5 GeV Linac for eRHIC Linac-Ring Solution</a:t>
            </a:r>
          </a:p>
        </p:txBody>
      </p:sp>
      <p:sp>
        <p:nvSpPr>
          <p:cNvPr id="4" name="Slide Number Placeholder 3">
            <a:extLst>
              <a:ext uri="{FF2B5EF4-FFF2-40B4-BE49-F238E27FC236}">
                <a16:creationId xmlns:a16="http://schemas.microsoft.com/office/drawing/2014/main" id="{4BBBB7E5-EE25-DA46-A1FA-D0C25F465D65}"/>
              </a:ext>
            </a:extLst>
          </p:cNvPr>
          <p:cNvSpPr>
            <a:spLocks noGrp="1"/>
          </p:cNvSpPr>
          <p:nvPr>
            <p:ph type="sldNum" sz="quarter" idx="12"/>
          </p:nvPr>
        </p:nvSpPr>
        <p:spPr>
          <a:xfrm>
            <a:off x="8230819" y="6586421"/>
            <a:ext cx="905826" cy="278552"/>
          </a:xfrm>
        </p:spPr>
        <p:txBody>
          <a:bodyPr/>
          <a:lstStyle/>
          <a:p>
            <a:fld id="{1FE97603-2A10-E648-8DE4-4D75A1570B14}" type="slidenum">
              <a:rPr lang="en-US" smtClean="0"/>
              <a:t>31</a:t>
            </a:fld>
            <a:endParaRPr lang="en-US" dirty="0"/>
          </a:p>
        </p:txBody>
      </p:sp>
      <p:sp>
        <p:nvSpPr>
          <p:cNvPr id="5" name="Footer Placeholder 4">
            <a:extLst>
              <a:ext uri="{FF2B5EF4-FFF2-40B4-BE49-F238E27FC236}">
                <a16:creationId xmlns:a16="http://schemas.microsoft.com/office/drawing/2014/main" id="{860025C3-C5E9-F545-BE16-80C9044C25B4}"/>
              </a:ext>
            </a:extLst>
          </p:cNvPr>
          <p:cNvSpPr>
            <a:spLocks noGrp="1"/>
          </p:cNvSpPr>
          <p:nvPr>
            <p:ph type="ftr" sz="quarter" idx="11"/>
          </p:nvPr>
        </p:nvSpPr>
        <p:spPr>
          <a:xfrm>
            <a:off x="3438187" y="6576693"/>
            <a:ext cx="2609365" cy="296229"/>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grpSp>
        <p:nvGrpSpPr>
          <p:cNvPr id="23" name="Group 22">
            <a:extLst>
              <a:ext uri="{FF2B5EF4-FFF2-40B4-BE49-F238E27FC236}">
                <a16:creationId xmlns:a16="http://schemas.microsoft.com/office/drawing/2014/main" id="{16235E65-DA70-8247-BFAE-B6705480F7E5}"/>
              </a:ext>
            </a:extLst>
          </p:cNvPr>
          <p:cNvGrpSpPr/>
          <p:nvPr/>
        </p:nvGrpSpPr>
        <p:grpSpPr>
          <a:xfrm>
            <a:off x="1924040" y="641107"/>
            <a:ext cx="5637661" cy="5935586"/>
            <a:chOff x="1924040" y="641107"/>
            <a:chExt cx="5637661" cy="5935586"/>
          </a:xfrm>
        </p:grpSpPr>
        <p:pic>
          <p:nvPicPr>
            <p:cNvPr id="8" name="Picture 7">
              <a:extLst>
                <a:ext uri="{FF2B5EF4-FFF2-40B4-BE49-F238E27FC236}">
                  <a16:creationId xmlns:a16="http://schemas.microsoft.com/office/drawing/2014/main" id="{3CA6F725-7B9C-414D-B266-B39FC8565908}"/>
                </a:ext>
              </a:extLst>
            </p:cNvPr>
            <p:cNvPicPr>
              <a:picLocks noChangeAspect="1"/>
            </p:cNvPicPr>
            <p:nvPr/>
          </p:nvPicPr>
          <p:blipFill>
            <a:blip r:embed="rId2"/>
            <a:stretch>
              <a:fillRect/>
            </a:stretch>
          </p:blipFill>
          <p:spPr>
            <a:xfrm>
              <a:off x="1924040" y="641107"/>
              <a:ext cx="5637661" cy="5935586"/>
            </a:xfrm>
            <a:prstGeom prst="rect">
              <a:avLst/>
            </a:prstGeom>
          </p:spPr>
        </p:pic>
        <p:sp>
          <p:nvSpPr>
            <p:cNvPr id="10" name="TextBox 9">
              <a:extLst>
                <a:ext uri="{FF2B5EF4-FFF2-40B4-BE49-F238E27FC236}">
                  <a16:creationId xmlns:a16="http://schemas.microsoft.com/office/drawing/2014/main" id="{ABA11B5E-384C-5F48-BB2F-21C57045DE60}"/>
                </a:ext>
              </a:extLst>
            </p:cNvPr>
            <p:cNvSpPr txBox="1"/>
            <p:nvPr/>
          </p:nvSpPr>
          <p:spPr>
            <a:xfrm>
              <a:off x="2088044" y="733482"/>
              <a:ext cx="336952" cy="253916"/>
            </a:xfrm>
            <a:prstGeom prst="rect">
              <a:avLst/>
            </a:prstGeom>
            <a:solidFill>
              <a:schemeClr val="bg1"/>
            </a:solidFill>
          </p:spPr>
          <p:txBody>
            <a:bodyPr wrap="none" rtlCol="0">
              <a:spAutoFit/>
            </a:bodyPr>
            <a:lstStyle/>
            <a:p>
              <a:r>
                <a:rPr lang="en-US" sz="1000" dirty="0">
                  <a:latin typeface="Arial Narrow" panose="020B0604020202020204" pitchFamily="34" charset="0"/>
                  <a:cs typeface="Arial Narrow" panose="020B0604020202020204" pitchFamily="34" charset="0"/>
                </a:rPr>
                <a:t>1.6</a:t>
              </a:r>
            </a:p>
          </p:txBody>
        </p:sp>
        <p:sp>
          <p:nvSpPr>
            <p:cNvPr id="11" name="TextBox 10">
              <a:extLst>
                <a:ext uri="{FF2B5EF4-FFF2-40B4-BE49-F238E27FC236}">
                  <a16:creationId xmlns:a16="http://schemas.microsoft.com/office/drawing/2014/main" id="{5DF03768-D7B5-9247-9446-C3A3BD173467}"/>
                </a:ext>
              </a:extLst>
            </p:cNvPr>
            <p:cNvSpPr txBox="1"/>
            <p:nvPr/>
          </p:nvSpPr>
          <p:spPr>
            <a:xfrm>
              <a:off x="2094394" y="1297136"/>
              <a:ext cx="328936" cy="246221"/>
            </a:xfrm>
            <a:prstGeom prst="rect">
              <a:avLst/>
            </a:prstGeom>
            <a:solidFill>
              <a:schemeClr val="bg1"/>
            </a:solidFill>
          </p:spPr>
          <p:txBody>
            <a:bodyPr wrap="none" rtlCol="0">
              <a:spAutoFit/>
            </a:bodyPr>
            <a:lstStyle/>
            <a:p>
              <a:r>
                <a:rPr lang="en-US" sz="1000" dirty="0">
                  <a:latin typeface="Arial Narrow" panose="020B0604020202020204" pitchFamily="34" charset="0"/>
                  <a:cs typeface="Arial Narrow" panose="020B0604020202020204" pitchFamily="34" charset="0"/>
                </a:rPr>
                <a:t>0.8</a:t>
              </a:r>
            </a:p>
          </p:txBody>
        </p:sp>
        <p:sp>
          <p:nvSpPr>
            <p:cNvPr id="12" name="TextBox 11">
              <a:extLst>
                <a:ext uri="{FF2B5EF4-FFF2-40B4-BE49-F238E27FC236}">
                  <a16:creationId xmlns:a16="http://schemas.microsoft.com/office/drawing/2014/main" id="{F3319EA1-49D2-AD4A-9426-0F37122FFFB7}"/>
                </a:ext>
              </a:extLst>
            </p:cNvPr>
            <p:cNvSpPr txBox="1"/>
            <p:nvPr/>
          </p:nvSpPr>
          <p:spPr>
            <a:xfrm>
              <a:off x="2063750" y="2492708"/>
              <a:ext cx="364202" cy="246221"/>
            </a:xfrm>
            <a:prstGeom prst="rect">
              <a:avLst/>
            </a:prstGeom>
            <a:solidFill>
              <a:schemeClr val="bg1"/>
            </a:solidFill>
          </p:spPr>
          <p:txBody>
            <a:bodyPr wrap="none" rtlCol="0">
              <a:spAutoFit/>
            </a:bodyPr>
            <a:lstStyle/>
            <a:p>
              <a:r>
                <a:rPr lang="en-US" sz="1000" dirty="0">
                  <a:latin typeface="Arial Narrow" panose="020B0604020202020204" pitchFamily="34" charset="0"/>
                  <a:cs typeface="Arial Narrow" panose="020B0604020202020204" pitchFamily="34" charset="0"/>
                </a:rPr>
                <a:t>-0.8</a:t>
              </a:r>
            </a:p>
          </p:txBody>
        </p:sp>
        <p:sp>
          <p:nvSpPr>
            <p:cNvPr id="13" name="TextBox 12">
              <a:extLst>
                <a:ext uri="{FF2B5EF4-FFF2-40B4-BE49-F238E27FC236}">
                  <a16:creationId xmlns:a16="http://schemas.microsoft.com/office/drawing/2014/main" id="{E55FFAF3-A815-714A-A368-6C224E31279F}"/>
                </a:ext>
              </a:extLst>
            </p:cNvPr>
            <p:cNvSpPr txBox="1"/>
            <p:nvPr/>
          </p:nvSpPr>
          <p:spPr>
            <a:xfrm>
              <a:off x="2063750" y="3148737"/>
              <a:ext cx="364202" cy="246221"/>
            </a:xfrm>
            <a:prstGeom prst="rect">
              <a:avLst/>
            </a:prstGeom>
            <a:solidFill>
              <a:schemeClr val="bg1"/>
            </a:solidFill>
          </p:spPr>
          <p:txBody>
            <a:bodyPr wrap="none" rtlCol="0">
              <a:spAutoFit/>
            </a:bodyPr>
            <a:lstStyle/>
            <a:p>
              <a:r>
                <a:rPr lang="en-US" sz="1000" dirty="0">
                  <a:latin typeface="Arial Narrow" panose="020B0604020202020204" pitchFamily="34" charset="0"/>
                  <a:cs typeface="Arial Narrow" panose="020B0604020202020204" pitchFamily="34" charset="0"/>
                </a:rPr>
                <a:t>-1.6</a:t>
              </a:r>
            </a:p>
          </p:txBody>
        </p:sp>
        <p:pic>
          <p:nvPicPr>
            <p:cNvPr id="21" name="Picture 20">
              <a:extLst>
                <a:ext uri="{FF2B5EF4-FFF2-40B4-BE49-F238E27FC236}">
                  <a16:creationId xmlns:a16="http://schemas.microsoft.com/office/drawing/2014/main" id="{4270FBFB-9175-C141-A1B0-0615E3EE68AF}"/>
                </a:ext>
              </a:extLst>
            </p:cNvPr>
            <p:cNvPicPr>
              <a:picLocks noChangeAspect="1"/>
            </p:cNvPicPr>
            <p:nvPr/>
          </p:nvPicPr>
          <p:blipFill>
            <a:blip r:embed="rId3"/>
            <a:stretch>
              <a:fillRect/>
            </a:stretch>
          </p:blipFill>
          <p:spPr>
            <a:xfrm>
              <a:off x="2137527" y="4890687"/>
              <a:ext cx="289567" cy="786213"/>
            </a:xfrm>
            <a:prstGeom prst="rect">
              <a:avLst/>
            </a:prstGeom>
          </p:spPr>
        </p:pic>
        <p:sp>
          <p:nvSpPr>
            <p:cNvPr id="22" name="Rectangle 21">
              <a:extLst>
                <a:ext uri="{FF2B5EF4-FFF2-40B4-BE49-F238E27FC236}">
                  <a16:creationId xmlns:a16="http://schemas.microsoft.com/office/drawing/2014/main" id="{460D2707-8915-7F4C-9289-6116BD42C78D}"/>
                </a:ext>
              </a:extLst>
            </p:cNvPr>
            <p:cNvSpPr/>
            <p:nvPr/>
          </p:nvSpPr>
          <p:spPr>
            <a:xfrm>
              <a:off x="2051220" y="5653565"/>
              <a:ext cx="363174" cy="34290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7924B954-9305-3A44-813B-28730BFDB375}"/>
              </a:ext>
            </a:extLst>
          </p:cNvPr>
          <p:cNvGrpSpPr/>
          <p:nvPr/>
        </p:nvGrpSpPr>
        <p:grpSpPr>
          <a:xfrm>
            <a:off x="1716172" y="641107"/>
            <a:ext cx="5710386" cy="5791752"/>
            <a:chOff x="-5966002" y="-1880017"/>
            <a:chExt cx="5710386" cy="5791752"/>
          </a:xfrm>
        </p:grpSpPr>
        <p:grpSp>
          <p:nvGrpSpPr>
            <p:cNvPr id="19" name="Group 18">
              <a:extLst>
                <a:ext uri="{FF2B5EF4-FFF2-40B4-BE49-F238E27FC236}">
                  <a16:creationId xmlns:a16="http://schemas.microsoft.com/office/drawing/2014/main" id="{C409D0AD-1B06-834D-9690-6CE6AC1A6AF8}"/>
                </a:ext>
              </a:extLst>
            </p:cNvPr>
            <p:cNvGrpSpPr/>
            <p:nvPr/>
          </p:nvGrpSpPr>
          <p:grpSpPr>
            <a:xfrm>
              <a:off x="-5966002" y="-1880017"/>
              <a:ext cx="5710386" cy="5791752"/>
              <a:chOff x="1887676" y="559135"/>
              <a:chExt cx="5710386" cy="5791752"/>
            </a:xfrm>
          </p:grpSpPr>
          <p:pic>
            <p:nvPicPr>
              <p:cNvPr id="9" name="Picture 8">
                <a:extLst>
                  <a:ext uri="{FF2B5EF4-FFF2-40B4-BE49-F238E27FC236}">
                    <a16:creationId xmlns:a16="http://schemas.microsoft.com/office/drawing/2014/main" id="{53E8ABE5-2D65-2A4A-840F-B840116BC87A}"/>
                  </a:ext>
                </a:extLst>
              </p:cNvPr>
              <p:cNvPicPr>
                <a:picLocks noChangeAspect="1"/>
              </p:cNvPicPr>
              <p:nvPr/>
            </p:nvPicPr>
            <p:blipFill>
              <a:blip r:embed="rId4"/>
              <a:stretch>
                <a:fillRect/>
              </a:stretch>
            </p:blipFill>
            <p:spPr>
              <a:xfrm>
                <a:off x="1887676" y="559135"/>
                <a:ext cx="5710386" cy="5791752"/>
              </a:xfrm>
              <a:prstGeom prst="rect">
                <a:avLst/>
              </a:prstGeom>
            </p:spPr>
          </p:pic>
          <p:sp>
            <p:nvSpPr>
              <p:cNvPr id="15" name="TextBox 14">
                <a:extLst>
                  <a:ext uri="{FF2B5EF4-FFF2-40B4-BE49-F238E27FC236}">
                    <a16:creationId xmlns:a16="http://schemas.microsoft.com/office/drawing/2014/main" id="{333A9066-4689-D84C-B326-92D316FE65A2}"/>
                  </a:ext>
                </a:extLst>
              </p:cNvPr>
              <p:cNvSpPr txBox="1"/>
              <p:nvPr/>
            </p:nvSpPr>
            <p:spPr>
              <a:xfrm>
                <a:off x="2093720" y="642652"/>
                <a:ext cx="389850" cy="523220"/>
              </a:xfrm>
              <a:prstGeom prst="rect">
                <a:avLst/>
              </a:prstGeom>
              <a:solidFill>
                <a:schemeClr val="bg1"/>
              </a:solidFill>
            </p:spPr>
            <p:txBody>
              <a:bodyPr wrap="none" rtlCol="0">
                <a:spAutoFit/>
              </a:bodyPr>
              <a:lstStyle/>
              <a:p>
                <a:endParaRPr lang="en-US" sz="1400" dirty="0">
                  <a:latin typeface="Arial Narrow" panose="020B0604020202020204" pitchFamily="34" charset="0"/>
                  <a:cs typeface="Arial Narrow" panose="020B0604020202020204" pitchFamily="34" charset="0"/>
                </a:endParaRPr>
              </a:p>
              <a:p>
                <a:r>
                  <a:rPr lang="en-US" sz="1400" dirty="0">
                    <a:latin typeface="Arial Narrow" panose="020B0604020202020204" pitchFamily="34" charset="0"/>
                    <a:cs typeface="Arial Narrow" panose="020B0604020202020204" pitchFamily="34" charset="0"/>
                  </a:rPr>
                  <a:t>1.6</a:t>
                </a:r>
              </a:p>
            </p:txBody>
          </p:sp>
          <p:sp>
            <p:nvSpPr>
              <p:cNvPr id="16" name="TextBox 15">
                <a:extLst>
                  <a:ext uri="{FF2B5EF4-FFF2-40B4-BE49-F238E27FC236}">
                    <a16:creationId xmlns:a16="http://schemas.microsoft.com/office/drawing/2014/main" id="{000915A8-0B81-F646-BD0B-D5DDD6923E6C}"/>
                  </a:ext>
                </a:extLst>
              </p:cNvPr>
              <p:cNvSpPr txBox="1"/>
              <p:nvPr/>
            </p:nvSpPr>
            <p:spPr>
              <a:xfrm>
                <a:off x="2201670" y="1294381"/>
                <a:ext cx="301686" cy="338554"/>
              </a:xfrm>
              <a:prstGeom prst="rect">
                <a:avLst/>
              </a:prstGeom>
              <a:solidFill>
                <a:schemeClr val="bg1"/>
              </a:solidFill>
            </p:spPr>
            <p:txBody>
              <a:bodyPr wrap="none" rtlCol="0">
                <a:spAutoFit/>
              </a:bodyPr>
              <a:lstStyle/>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0.8</a:t>
                </a:r>
              </a:p>
            </p:txBody>
          </p:sp>
          <p:sp>
            <p:nvSpPr>
              <p:cNvPr id="17" name="TextBox 16">
                <a:extLst>
                  <a:ext uri="{FF2B5EF4-FFF2-40B4-BE49-F238E27FC236}">
                    <a16:creationId xmlns:a16="http://schemas.microsoft.com/office/drawing/2014/main" id="{A887CEE1-4C6F-BE47-B811-A6D10E15BF0E}"/>
                  </a:ext>
                </a:extLst>
              </p:cNvPr>
              <p:cNvSpPr txBox="1"/>
              <p:nvPr/>
            </p:nvSpPr>
            <p:spPr>
              <a:xfrm>
                <a:off x="2166404" y="2494295"/>
                <a:ext cx="328936" cy="461665"/>
              </a:xfrm>
              <a:prstGeom prst="rect">
                <a:avLst/>
              </a:prstGeom>
              <a:solidFill>
                <a:schemeClr val="bg1"/>
              </a:solidFill>
            </p:spPr>
            <p:txBody>
              <a:bodyPr wrap="none" rtlCol="0">
                <a:spAutoFit/>
              </a:bodyPr>
              <a:lstStyle/>
              <a:p>
                <a:endParaRPr lang="en-US" sz="800" dirty="0">
                  <a:latin typeface="Arial Narrow" panose="020B0604020202020204" pitchFamily="34" charset="0"/>
                  <a:cs typeface="Arial Narrow" panose="020B0604020202020204" pitchFamily="34" charset="0"/>
                </a:endParaRPr>
              </a:p>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-1.6</a:t>
                </a:r>
              </a:p>
            </p:txBody>
          </p:sp>
          <p:sp>
            <p:nvSpPr>
              <p:cNvPr id="18" name="Rectangle 17">
                <a:extLst>
                  <a:ext uri="{FF2B5EF4-FFF2-40B4-BE49-F238E27FC236}">
                    <a16:creationId xmlns:a16="http://schemas.microsoft.com/office/drawing/2014/main" id="{9B133E14-4701-7D45-91B7-E25A8D74010F}"/>
                  </a:ext>
                </a:extLst>
              </p:cNvPr>
              <p:cNvSpPr/>
              <p:nvPr/>
            </p:nvSpPr>
            <p:spPr>
              <a:xfrm>
                <a:off x="2247900" y="3111500"/>
                <a:ext cx="278952" cy="141955"/>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BBEB3AB-AE38-5244-A14A-7ADB98D105DE}"/>
                  </a:ext>
                </a:extLst>
              </p:cNvPr>
              <p:cNvSpPr txBox="1"/>
              <p:nvPr/>
            </p:nvSpPr>
            <p:spPr>
              <a:xfrm>
                <a:off x="2201670" y="630924"/>
                <a:ext cx="325730" cy="461665"/>
              </a:xfrm>
              <a:prstGeom prst="rect">
                <a:avLst/>
              </a:prstGeom>
              <a:solidFill>
                <a:schemeClr val="bg1"/>
              </a:solidFill>
            </p:spPr>
            <p:txBody>
              <a:bodyPr wrap="none" rtlCol="0">
                <a:spAutoFit/>
              </a:bodyPr>
              <a:lstStyle/>
              <a:p>
                <a:endParaRPr lang="en-US" sz="800" dirty="0">
                  <a:latin typeface="Arial Narrow" panose="020B0604020202020204" pitchFamily="34" charset="0"/>
                  <a:cs typeface="Arial Narrow" panose="020B0604020202020204" pitchFamily="34" charset="0"/>
                </a:endParaRPr>
              </a:p>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1.6 </a:t>
                </a:r>
              </a:p>
            </p:txBody>
          </p:sp>
        </p:grpSp>
        <p:sp>
          <p:nvSpPr>
            <p:cNvPr id="6" name="TextBox 5">
              <a:extLst>
                <a:ext uri="{FF2B5EF4-FFF2-40B4-BE49-F238E27FC236}">
                  <a16:creationId xmlns:a16="http://schemas.microsoft.com/office/drawing/2014/main" id="{DAD24295-272E-3B40-A182-67D6D407A5C4}"/>
                </a:ext>
              </a:extLst>
            </p:cNvPr>
            <p:cNvSpPr txBox="1"/>
            <p:nvPr/>
          </p:nvSpPr>
          <p:spPr>
            <a:xfrm>
              <a:off x="-5720720" y="2270127"/>
              <a:ext cx="394660" cy="954107"/>
            </a:xfrm>
            <a:prstGeom prst="rect">
              <a:avLst/>
            </a:prstGeom>
            <a:solidFill>
              <a:schemeClr val="bg1"/>
            </a:solidFill>
          </p:spPr>
          <p:txBody>
            <a:bodyPr wrap="none" rtlCol="0">
              <a:spAutoFit/>
            </a:bodyPr>
            <a:lstStyle/>
            <a:p>
              <a:r>
                <a:rPr lang="en-US" sz="800" dirty="0">
                  <a:latin typeface="Arial Narrow" panose="020B0604020202020204" pitchFamily="34" charset="0"/>
                  <a:cs typeface="Arial Narrow" panose="020B0604020202020204" pitchFamily="34" charset="0"/>
                </a:rPr>
                <a:t>0.009</a:t>
              </a:r>
            </a:p>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0.007</a:t>
              </a:r>
            </a:p>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0.005</a:t>
              </a:r>
            </a:p>
            <a:p>
              <a:endParaRPr lang="en-US" sz="800" dirty="0">
                <a:latin typeface="Arial Narrow" panose="020B0604020202020204" pitchFamily="34" charset="0"/>
                <a:cs typeface="Arial Narrow" panose="020B0604020202020204" pitchFamily="34" charset="0"/>
              </a:endParaRPr>
            </a:p>
            <a:p>
              <a:r>
                <a:rPr lang="en-US" sz="800" dirty="0">
                  <a:latin typeface="Arial Narrow" panose="020B0604020202020204" pitchFamily="34" charset="0"/>
                  <a:cs typeface="Arial Narrow" panose="020B0604020202020204" pitchFamily="34" charset="0"/>
                </a:rPr>
                <a:t>0.003</a:t>
              </a:r>
            </a:p>
          </p:txBody>
        </p:sp>
      </p:grpSp>
    </p:spTree>
    <p:extLst>
      <p:ext uri="{BB962C8B-B14F-4D97-AF65-F5344CB8AC3E}">
        <p14:creationId xmlns:p14="http://schemas.microsoft.com/office/powerpoint/2010/main" val="355750108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7FE4-7F5A-D944-BCCC-46182E962816}"/>
              </a:ext>
            </a:extLst>
          </p:cNvPr>
          <p:cNvSpPr>
            <a:spLocks noGrp="1"/>
          </p:cNvSpPr>
          <p:nvPr>
            <p:ph type="title"/>
          </p:nvPr>
        </p:nvSpPr>
        <p:spPr/>
        <p:txBody>
          <a:bodyPr/>
          <a:lstStyle/>
          <a:p>
            <a:r>
              <a:rPr lang="en-US" dirty="0"/>
              <a:t>Radiation Integrals and Equilibrium Emittances</a:t>
            </a:r>
          </a:p>
        </p:txBody>
      </p:sp>
      <p:sp>
        <p:nvSpPr>
          <p:cNvPr id="5" name="Slide Number Placeholder 4">
            <a:extLst>
              <a:ext uri="{FF2B5EF4-FFF2-40B4-BE49-F238E27FC236}">
                <a16:creationId xmlns:a16="http://schemas.microsoft.com/office/drawing/2014/main" id="{D46E6743-4ABC-A548-B41B-2B519A970AA8}"/>
              </a:ext>
            </a:extLst>
          </p:cNvPr>
          <p:cNvSpPr>
            <a:spLocks noGrp="1"/>
          </p:cNvSpPr>
          <p:nvPr>
            <p:ph type="sldNum" sz="quarter" idx="12"/>
          </p:nvPr>
        </p:nvSpPr>
        <p:spPr/>
        <p:txBody>
          <a:bodyPr/>
          <a:lstStyle/>
          <a:p>
            <a:fld id="{1FE97603-2A10-E648-8DE4-4D75A1570B14}" type="slidenum">
              <a:rPr lang="en-US" smtClean="0"/>
              <a:t>32</a:t>
            </a:fld>
            <a:endParaRPr lang="en-US" dirty="0"/>
          </a:p>
        </p:txBody>
      </p:sp>
      <p:pic>
        <p:nvPicPr>
          <p:cNvPr id="7" name="Picture 6">
            <a:extLst>
              <a:ext uri="{FF2B5EF4-FFF2-40B4-BE49-F238E27FC236}">
                <a16:creationId xmlns:a16="http://schemas.microsoft.com/office/drawing/2014/main" id="{E48B1A66-AB16-FD46-AE84-30B83EB10961}"/>
              </a:ext>
            </a:extLst>
          </p:cNvPr>
          <p:cNvPicPr>
            <a:picLocks noChangeAspect="1"/>
          </p:cNvPicPr>
          <p:nvPr/>
        </p:nvPicPr>
        <p:blipFill>
          <a:blip r:embed="rId2"/>
          <a:stretch>
            <a:fillRect/>
          </a:stretch>
        </p:blipFill>
        <p:spPr>
          <a:xfrm>
            <a:off x="717578" y="536761"/>
            <a:ext cx="7727272" cy="5784478"/>
          </a:xfrm>
          <a:prstGeom prst="rect">
            <a:avLst/>
          </a:prstGeom>
        </p:spPr>
      </p:pic>
      <p:pic>
        <p:nvPicPr>
          <p:cNvPr id="14" name="Picture 13">
            <a:extLst>
              <a:ext uri="{FF2B5EF4-FFF2-40B4-BE49-F238E27FC236}">
                <a16:creationId xmlns:a16="http://schemas.microsoft.com/office/drawing/2014/main" id="{04D347C6-0B23-CA44-A989-DF4199ACF4CD}"/>
              </a:ext>
            </a:extLst>
          </p:cNvPr>
          <p:cNvPicPr>
            <a:picLocks noChangeAspect="1"/>
          </p:cNvPicPr>
          <p:nvPr/>
        </p:nvPicPr>
        <p:blipFill>
          <a:blip r:embed="rId3"/>
          <a:stretch>
            <a:fillRect/>
          </a:stretch>
        </p:blipFill>
        <p:spPr>
          <a:xfrm>
            <a:off x="7400285" y="4047139"/>
            <a:ext cx="1603513" cy="1005840"/>
          </a:xfrm>
          <a:prstGeom prst="rect">
            <a:avLst/>
          </a:prstGeom>
        </p:spPr>
      </p:pic>
      <p:sp>
        <p:nvSpPr>
          <p:cNvPr id="15" name="Rectangle 14">
            <a:extLst>
              <a:ext uri="{FF2B5EF4-FFF2-40B4-BE49-F238E27FC236}">
                <a16:creationId xmlns:a16="http://schemas.microsoft.com/office/drawing/2014/main" id="{4B9730D7-C092-2B4B-B4CE-9B00CF51B6B3}"/>
              </a:ext>
            </a:extLst>
          </p:cNvPr>
          <p:cNvSpPr/>
          <p:nvPr/>
        </p:nvSpPr>
        <p:spPr>
          <a:xfrm>
            <a:off x="5151343" y="4047139"/>
            <a:ext cx="1689886" cy="100584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A0307BD-4873-474E-A631-86320FAD0722}"/>
              </a:ext>
            </a:extLst>
          </p:cNvPr>
          <p:cNvSpPr/>
          <p:nvPr/>
        </p:nvSpPr>
        <p:spPr>
          <a:xfrm>
            <a:off x="4354194" y="5101742"/>
            <a:ext cx="4090655" cy="1005840"/>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047B0CC-6307-BB44-AC43-249BF2E78892}"/>
              </a:ext>
            </a:extLst>
          </p:cNvPr>
          <p:cNvPicPr>
            <a:picLocks noChangeAspect="1"/>
          </p:cNvPicPr>
          <p:nvPr/>
        </p:nvPicPr>
        <p:blipFill>
          <a:blip r:embed="rId4"/>
          <a:stretch>
            <a:fillRect/>
          </a:stretch>
        </p:blipFill>
        <p:spPr>
          <a:xfrm>
            <a:off x="4800382" y="5859030"/>
            <a:ext cx="4274417" cy="772683"/>
          </a:xfrm>
          <a:prstGeom prst="rect">
            <a:avLst/>
          </a:prstGeom>
        </p:spPr>
      </p:pic>
      <p:sp>
        <p:nvSpPr>
          <p:cNvPr id="19" name="TextBox 18">
            <a:extLst>
              <a:ext uri="{FF2B5EF4-FFF2-40B4-BE49-F238E27FC236}">
                <a16:creationId xmlns:a16="http://schemas.microsoft.com/office/drawing/2014/main" id="{763435F7-3D07-2647-9464-4E84DB75C8D7}"/>
              </a:ext>
            </a:extLst>
          </p:cNvPr>
          <p:cNvSpPr txBox="1"/>
          <p:nvPr/>
        </p:nvSpPr>
        <p:spPr>
          <a:xfrm>
            <a:off x="3223564" y="5435954"/>
            <a:ext cx="2492990" cy="523220"/>
          </a:xfrm>
          <a:prstGeom prst="rect">
            <a:avLst/>
          </a:prstGeom>
          <a:noFill/>
        </p:spPr>
        <p:txBody>
          <a:bodyPr wrap="none" rtlCol="0">
            <a:spAutoFit/>
          </a:bodyPr>
          <a:lstStyle/>
          <a:p>
            <a:r>
              <a:rPr lang="en-US" sz="2800" dirty="0">
                <a:latin typeface="Optima" panose="02000503060000020004" pitchFamily="2" charset="0"/>
              </a:rPr>
              <a:t>=</a:t>
            </a:r>
            <a:r>
              <a:rPr lang="en-US" sz="2800" b="1" dirty="0">
                <a:latin typeface="Optima" panose="02000503060000020004" pitchFamily="2" charset="0"/>
              </a:rPr>
              <a:t> </a:t>
            </a:r>
            <a:r>
              <a:rPr lang="en-US" sz="2800" dirty="0"/>
              <a:t>0.284E-09</a:t>
            </a:r>
            <a:r>
              <a:rPr lang="en-US" sz="2800" b="1" dirty="0"/>
              <a:t> </a:t>
            </a:r>
            <a:r>
              <a:rPr lang="en-US" sz="2800" dirty="0"/>
              <a:t>	</a:t>
            </a:r>
            <a:endParaRPr lang="en-US" sz="2800" dirty="0">
              <a:latin typeface="Optima" panose="02000503060000020004" pitchFamily="2" charset="0"/>
            </a:endParaRPr>
          </a:p>
        </p:txBody>
      </p:sp>
      <p:sp>
        <p:nvSpPr>
          <p:cNvPr id="3" name="Footer Placeholder 2">
            <a:extLst>
              <a:ext uri="{FF2B5EF4-FFF2-40B4-BE49-F238E27FC236}">
                <a16:creationId xmlns:a16="http://schemas.microsoft.com/office/drawing/2014/main" id="{FB7D070D-CD22-CC4E-A7B2-3986D7413124}"/>
              </a:ext>
            </a:extLst>
          </p:cNvPr>
          <p:cNvSpPr>
            <a:spLocks noGrp="1"/>
          </p:cNvSpPr>
          <p:nvPr>
            <p:ph type="ftr" sz="quarter" idx="11"/>
          </p:nvPr>
        </p:nvSpPr>
        <p:spPr>
          <a:xfrm>
            <a:off x="3074149" y="6559213"/>
            <a:ext cx="2560090" cy="311383"/>
          </a:xfrm>
        </p:spPr>
        <p:txBody>
          <a:bodyPr/>
          <a:lstStyle/>
          <a:p>
            <a:r>
              <a:rPr lang="en-US"/>
              <a:t>Dejan Trbojevic, FFA'20 Vancouver </a:t>
            </a:r>
            <a:endParaRPr lang="en-US" dirty="0"/>
          </a:p>
        </p:txBody>
      </p:sp>
    </p:spTree>
    <p:extLst>
      <p:ext uri="{BB962C8B-B14F-4D97-AF65-F5344CB8AC3E}">
        <p14:creationId xmlns:p14="http://schemas.microsoft.com/office/powerpoint/2010/main" val="37042644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8C06-4AE7-1244-8C23-E135E253FE9D}"/>
              </a:ext>
            </a:extLst>
          </p:cNvPr>
          <p:cNvSpPr>
            <a:spLocks noGrp="1"/>
          </p:cNvSpPr>
          <p:nvPr>
            <p:ph type="title"/>
          </p:nvPr>
        </p:nvSpPr>
        <p:spPr>
          <a:xfrm>
            <a:off x="-1" y="-14922"/>
            <a:ext cx="9142733" cy="823305"/>
          </a:xfrm>
        </p:spPr>
        <p:txBody>
          <a:bodyPr>
            <a:normAutofit fontScale="90000"/>
          </a:bodyPr>
          <a:lstStyle/>
          <a:p>
            <a:r>
              <a:rPr lang="en-US" dirty="0"/>
              <a:t>Time of flight adjustments</a:t>
            </a:r>
            <a:br>
              <a:rPr lang="en-US"/>
            </a:br>
            <a:r>
              <a:rPr lang="en-US"/>
              <a:t>by courtesy </a:t>
            </a:r>
            <a:r>
              <a:rPr lang="en-US" dirty="0"/>
              <a:t>of Stephen Brooks </a:t>
            </a:r>
          </a:p>
        </p:txBody>
      </p:sp>
      <p:sp>
        <p:nvSpPr>
          <p:cNvPr id="5" name="Slide Number Placeholder 4">
            <a:extLst>
              <a:ext uri="{FF2B5EF4-FFF2-40B4-BE49-F238E27FC236}">
                <a16:creationId xmlns:a16="http://schemas.microsoft.com/office/drawing/2014/main" id="{0D119DBF-D0BD-C145-9768-75395CA6896C}"/>
              </a:ext>
            </a:extLst>
          </p:cNvPr>
          <p:cNvSpPr>
            <a:spLocks noGrp="1"/>
          </p:cNvSpPr>
          <p:nvPr>
            <p:ph type="sldNum" sz="quarter" idx="12"/>
          </p:nvPr>
        </p:nvSpPr>
        <p:spPr/>
        <p:txBody>
          <a:bodyPr/>
          <a:lstStyle/>
          <a:p>
            <a:fld id="{1FE97603-2A10-E648-8DE4-4D75A1570B14}" type="slidenum">
              <a:rPr lang="en-US" smtClean="0"/>
              <a:t>33</a:t>
            </a:fld>
            <a:endParaRPr lang="en-US" dirty="0"/>
          </a:p>
        </p:txBody>
      </p:sp>
      <p:graphicFrame>
        <p:nvGraphicFramePr>
          <p:cNvPr id="6" name="Chart 5">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442980704"/>
              </p:ext>
            </p:extLst>
          </p:nvPr>
        </p:nvGraphicFramePr>
        <p:xfrm>
          <a:off x="410817" y="808383"/>
          <a:ext cx="8282609" cy="4956313"/>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893DDE00-84C1-4243-BDD1-2D6E476BEC1F}"/>
              </a:ext>
            </a:extLst>
          </p:cNvPr>
          <p:cNvSpPr>
            <a:spLocks noGrp="1"/>
          </p:cNvSpPr>
          <p:nvPr>
            <p:ph type="ftr" sz="quarter" idx="11"/>
          </p:nvPr>
        </p:nvSpPr>
        <p:spPr>
          <a:xfrm>
            <a:off x="3258313" y="6588296"/>
            <a:ext cx="2627373"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32127366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Fixed Field racetrack with linac</a:t>
            </a:r>
          </a:p>
        </p:txBody>
      </p:sp>
      <p:sp>
        <p:nvSpPr>
          <p:cNvPr id="5" name="Slide Number Placeholder 4"/>
          <p:cNvSpPr>
            <a:spLocks noGrp="1"/>
          </p:cNvSpPr>
          <p:nvPr>
            <p:ph type="sldNum" sz="quarter" idx="12"/>
          </p:nvPr>
        </p:nvSpPr>
        <p:spPr/>
        <p:txBody>
          <a:bodyPr/>
          <a:lstStyle/>
          <a:p>
            <a:pPr>
              <a:defRPr/>
            </a:pPr>
            <a:fld id="{4403D940-D91E-3D4D-8066-AFF1F68FACC0}" type="slidenum">
              <a:rPr lang="en-US" smtClean="0"/>
              <a:pPr>
                <a:defRPr/>
              </a:pPr>
              <a:t>34</a:t>
            </a:fld>
            <a:endParaRPr lang="en-US" dirty="0"/>
          </a:p>
        </p:txBody>
      </p:sp>
      <p:sp>
        <p:nvSpPr>
          <p:cNvPr id="11" name="TextBox 10"/>
          <p:cNvSpPr txBox="1"/>
          <p:nvPr/>
        </p:nvSpPr>
        <p:spPr>
          <a:xfrm>
            <a:off x="4331741" y="714432"/>
            <a:ext cx="717414" cy="400110"/>
          </a:xfrm>
          <a:prstGeom prst="rect">
            <a:avLst/>
          </a:prstGeom>
          <a:noFill/>
        </p:spPr>
        <p:txBody>
          <a:bodyPr wrap="none" rtlCol="0">
            <a:spAutoFit/>
          </a:bodyPr>
          <a:lstStyle/>
          <a:p>
            <a:r>
              <a:rPr lang="en-US" sz="2000" dirty="0"/>
              <a:t>Linac</a:t>
            </a:r>
          </a:p>
        </p:txBody>
      </p:sp>
      <p:sp>
        <p:nvSpPr>
          <p:cNvPr id="12" name="Left Brace 11"/>
          <p:cNvSpPr/>
          <p:nvPr/>
        </p:nvSpPr>
        <p:spPr>
          <a:xfrm rot="16200000">
            <a:off x="4569861" y="249514"/>
            <a:ext cx="294830" cy="1905097"/>
          </a:xfrm>
          <a:prstGeom prst="leftBrace">
            <a:avLst>
              <a:gd name="adj1" fmla="val 62179"/>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BC2931A4-07A2-454D-8B72-A8C3527A8AAD}"/>
              </a:ext>
            </a:extLst>
          </p:cNvPr>
          <p:cNvPicPr>
            <a:picLocks noChangeAspect="1"/>
          </p:cNvPicPr>
          <p:nvPr/>
        </p:nvPicPr>
        <p:blipFill>
          <a:blip r:embed="rId2"/>
          <a:stretch>
            <a:fillRect/>
          </a:stretch>
        </p:blipFill>
        <p:spPr>
          <a:xfrm>
            <a:off x="905896" y="484698"/>
            <a:ext cx="6176499" cy="6091995"/>
          </a:xfrm>
          <a:prstGeom prst="rect">
            <a:avLst/>
          </a:prstGeom>
        </p:spPr>
      </p:pic>
      <p:pic>
        <p:nvPicPr>
          <p:cNvPr id="13" name="Picture 12">
            <a:extLst>
              <a:ext uri="{FF2B5EF4-FFF2-40B4-BE49-F238E27FC236}">
                <a16:creationId xmlns:a16="http://schemas.microsoft.com/office/drawing/2014/main" id="{BE3807F8-0801-074D-8493-5E699E78ED27}"/>
              </a:ext>
            </a:extLst>
          </p:cNvPr>
          <p:cNvPicPr>
            <a:picLocks noChangeAspect="1"/>
          </p:cNvPicPr>
          <p:nvPr/>
        </p:nvPicPr>
        <p:blipFill>
          <a:blip r:embed="rId3"/>
          <a:stretch>
            <a:fillRect/>
          </a:stretch>
        </p:blipFill>
        <p:spPr>
          <a:xfrm>
            <a:off x="1229769" y="484378"/>
            <a:ext cx="6188439" cy="6091995"/>
          </a:xfrm>
          <a:prstGeom prst="rect">
            <a:avLst/>
          </a:prstGeom>
        </p:spPr>
      </p:pic>
      <p:sp>
        <p:nvSpPr>
          <p:cNvPr id="3" name="Footer Placeholder 2">
            <a:extLst>
              <a:ext uri="{FF2B5EF4-FFF2-40B4-BE49-F238E27FC236}">
                <a16:creationId xmlns:a16="http://schemas.microsoft.com/office/drawing/2014/main" id="{1156E762-390F-2A40-858D-B916E15173EB}"/>
              </a:ext>
            </a:extLst>
          </p:cNvPr>
          <p:cNvSpPr>
            <a:spLocks noGrp="1"/>
          </p:cNvSpPr>
          <p:nvPr>
            <p:ph type="ftr" sz="quarter" idx="11"/>
          </p:nvPr>
        </p:nvSpPr>
        <p:spPr>
          <a:xfrm>
            <a:off x="3039529" y="6576373"/>
            <a:ext cx="2568918" cy="293987"/>
          </a:xfrm>
        </p:spPr>
        <p:txBody>
          <a:bodyPr/>
          <a:lstStyle/>
          <a:p>
            <a:r>
              <a:rPr lang="en-US"/>
              <a:t>Dejan Trbojevic, FFA'20 Vancouver </a:t>
            </a:r>
            <a:endParaRPr lang="en-US" dirty="0"/>
          </a:p>
        </p:txBody>
      </p:sp>
      <p:sp>
        <p:nvSpPr>
          <p:cNvPr id="4" name="TextBox 3">
            <a:extLst>
              <a:ext uri="{FF2B5EF4-FFF2-40B4-BE49-F238E27FC236}">
                <a16:creationId xmlns:a16="http://schemas.microsoft.com/office/drawing/2014/main" id="{2676FE97-3920-F845-9CB5-A7C61E1AF498}"/>
              </a:ext>
            </a:extLst>
          </p:cNvPr>
          <p:cNvSpPr txBox="1"/>
          <p:nvPr/>
        </p:nvSpPr>
        <p:spPr>
          <a:xfrm>
            <a:off x="695326" y="4365625"/>
            <a:ext cx="476250" cy="261610"/>
          </a:xfrm>
          <a:prstGeom prst="rect">
            <a:avLst/>
          </a:prstGeom>
          <a:noFill/>
        </p:spPr>
        <p:txBody>
          <a:bodyPr wrap="square" rtlCol="0">
            <a:spAutoFit/>
          </a:bodyPr>
          <a:lstStyle/>
          <a:p>
            <a:r>
              <a:rPr lang="en-US" sz="1100" dirty="0"/>
              <a:t>0.01</a:t>
            </a:r>
          </a:p>
        </p:txBody>
      </p:sp>
    </p:spTree>
    <p:extLst>
      <p:ext uri="{BB962C8B-B14F-4D97-AF65-F5344CB8AC3E}">
        <p14:creationId xmlns:p14="http://schemas.microsoft.com/office/powerpoint/2010/main" val="42049384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 of the LHeC-LHC-SPS</a:t>
            </a:r>
          </a:p>
        </p:txBody>
      </p:sp>
      <p:pic>
        <p:nvPicPr>
          <p:cNvPr id="24" name="Picture 23" descr="osborne_fig11.png"/>
          <p:cNvPicPr>
            <a:picLocks noChangeAspect="1"/>
          </p:cNvPicPr>
          <p:nvPr/>
        </p:nvPicPr>
        <p:blipFill>
          <a:blip r:embed="rId2"/>
          <a:stretch>
            <a:fillRect/>
          </a:stretch>
        </p:blipFill>
        <p:spPr>
          <a:xfrm>
            <a:off x="735782" y="705857"/>
            <a:ext cx="7704263" cy="5871472"/>
          </a:xfrm>
          <a:prstGeom prst="rect">
            <a:avLst/>
          </a:prstGeom>
        </p:spPr>
      </p:pic>
      <p:sp>
        <p:nvSpPr>
          <p:cNvPr id="3" name="TextBox 2"/>
          <p:cNvSpPr txBox="1"/>
          <p:nvPr/>
        </p:nvSpPr>
        <p:spPr>
          <a:xfrm>
            <a:off x="10045" y="271775"/>
            <a:ext cx="2265652" cy="369332"/>
          </a:xfrm>
          <a:prstGeom prst="rect">
            <a:avLst/>
          </a:prstGeom>
          <a:noFill/>
        </p:spPr>
        <p:txBody>
          <a:bodyPr wrap="none" rtlCol="0">
            <a:spAutoFit/>
          </a:bodyPr>
          <a:lstStyle/>
          <a:p>
            <a:r>
              <a:rPr lang="en-US" dirty="0">
                <a:solidFill>
                  <a:srgbClr val="FF0000"/>
                </a:solidFill>
              </a:rPr>
              <a:t>From </a:t>
            </a:r>
            <a:r>
              <a:rPr lang="en-US" dirty="0">
                <a:solidFill>
                  <a:srgbClr val="FF0000"/>
                </a:solidFill>
                <a:latin typeface="Comic Sans MS" charset="0"/>
                <a:ea typeface="ＭＳ Ｐゴシック" charset="-128"/>
                <a:cs typeface="ＭＳ Ｐゴシック" charset="-128"/>
              </a:rPr>
              <a:t>Oliver Brüning</a:t>
            </a:r>
            <a:endParaRPr lang="en-US" dirty="0">
              <a:solidFill>
                <a:srgbClr val="FF0000"/>
              </a:solidFill>
            </a:endParaRPr>
          </a:p>
        </p:txBody>
      </p:sp>
      <p:sp>
        <p:nvSpPr>
          <p:cNvPr id="5" name="Slide Number Placeholder 4"/>
          <p:cNvSpPr>
            <a:spLocks noGrp="1"/>
          </p:cNvSpPr>
          <p:nvPr>
            <p:ph type="sldNum" sz="quarter" idx="12"/>
          </p:nvPr>
        </p:nvSpPr>
        <p:spPr/>
        <p:txBody>
          <a:bodyPr/>
          <a:lstStyle/>
          <a:p>
            <a:fld id="{1FE97603-2A10-E648-8DE4-4D75A1570B14}" type="slidenum">
              <a:rPr lang="en-US" smtClean="0"/>
              <a:t>35</a:t>
            </a:fld>
            <a:endParaRPr lang="en-US" dirty="0"/>
          </a:p>
        </p:txBody>
      </p:sp>
      <p:sp>
        <p:nvSpPr>
          <p:cNvPr id="6" name="Footer Placeholder 5">
            <a:extLst>
              <a:ext uri="{FF2B5EF4-FFF2-40B4-BE49-F238E27FC236}">
                <a16:creationId xmlns:a16="http://schemas.microsoft.com/office/drawing/2014/main" id="{DFFC3661-9F4E-5E4D-AA4E-86F4CE825BC3}"/>
              </a:ext>
            </a:extLst>
          </p:cNvPr>
          <p:cNvSpPr>
            <a:spLocks noGrp="1"/>
          </p:cNvSpPr>
          <p:nvPr>
            <p:ph type="ftr" sz="quarter" idx="11"/>
          </p:nvPr>
        </p:nvSpPr>
        <p:spPr>
          <a:xfrm>
            <a:off x="3270567" y="6555852"/>
            <a:ext cx="2601596" cy="299393"/>
          </a:xfrm>
        </p:spPr>
        <p:txBody>
          <a:bodyPr/>
          <a:lstStyle/>
          <a:p>
            <a:r>
              <a:rPr lang="en-US"/>
              <a:t>Dejan Trbojevic, FFA'20 Vancouver </a:t>
            </a:r>
            <a:endParaRPr lang="en-US" dirty="0"/>
          </a:p>
        </p:txBody>
      </p:sp>
    </p:spTree>
    <p:extLst>
      <p:ext uri="{BB962C8B-B14F-4D97-AF65-F5344CB8AC3E}">
        <p14:creationId xmlns:p14="http://schemas.microsoft.com/office/powerpoint/2010/main" val="17741844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txBox="1">
            <a:spLocks/>
          </p:cNvSpPr>
          <p:nvPr/>
        </p:nvSpPr>
        <p:spPr bwMode="auto">
          <a:xfrm>
            <a:off x="390781" y="36513"/>
            <a:ext cx="7826471"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3200" dirty="0">
                <a:solidFill>
                  <a:srgbClr val="00B050"/>
                </a:solidFill>
                <a:latin typeface="Arial" charset="0"/>
              </a:rPr>
              <a:t>Linac-Ring Option </a:t>
            </a:r>
            <a:r>
              <a:rPr lang="en-US" sz="3200" dirty="0">
                <a:solidFill>
                  <a:srgbClr val="00B050"/>
                </a:solidFill>
                <a:latin typeface="Symbol" charset="2"/>
                <a:cs typeface="Symbol" charset="2"/>
              </a:rPr>
              <a:t>-</a:t>
            </a:r>
            <a:r>
              <a:rPr lang="en-US" sz="3200" dirty="0">
                <a:solidFill>
                  <a:srgbClr val="00B050"/>
                </a:solidFill>
                <a:latin typeface="Arial" charset="0"/>
              </a:rPr>
              <a:t> LHeC Recirculator</a:t>
            </a:r>
          </a:p>
        </p:txBody>
      </p:sp>
      <p:grpSp>
        <p:nvGrpSpPr>
          <p:cNvPr id="35843" name="Group 10"/>
          <p:cNvGrpSpPr>
            <a:grpSpLocks/>
          </p:cNvGrpSpPr>
          <p:nvPr/>
        </p:nvGrpSpPr>
        <p:grpSpPr bwMode="auto">
          <a:xfrm>
            <a:off x="1868488" y="841375"/>
            <a:ext cx="5924550" cy="2836863"/>
            <a:chOff x="3000375" y="3148013"/>
            <a:chExt cx="6143625" cy="3068637"/>
          </a:xfrm>
        </p:grpSpPr>
        <p:pic>
          <p:nvPicPr>
            <p:cNvPr id="35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148013"/>
              <a:ext cx="6143625"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pic>
        <p:sp>
          <p:nvSpPr>
            <p:cNvPr id="35852" name="TextBox 83"/>
            <p:cNvSpPr txBox="1">
              <a:spLocks noChangeArrowheads="1"/>
            </p:cNvSpPr>
            <p:nvPr/>
          </p:nvSpPr>
          <p:spPr bwMode="auto">
            <a:xfrm>
              <a:off x="3652838" y="4359275"/>
              <a:ext cx="3163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a:solidFill>
                    <a:srgbClr val="0000CC"/>
                  </a:solidFill>
                  <a:latin typeface="Calibri" charset="0"/>
                </a:rPr>
                <a:t>total circumference ~ 8.9 km</a:t>
              </a:r>
            </a:p>
          </p:txBody>
        </p:sp>
      </p:grpSp>
      <p:pic>
        <p:nvPicPr>
          <p:cNvPr id="358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3771900"/>
            <a:ext cx="4400550"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pic>
      <p:pic>
        <p:nvPicPr>
          <p:cNvPr id="358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3886200"/>
            <a:ext cx="30940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pic>
      <p:sp>
        <p:nvSpPr>
          <p:cNvPr id="35847" name="Rectangle 13"/>
          <p:cNvSpPr>
            <a:spLocks noChangeArrowheads="1"/>
          </p:cNvSpPr>
          <p:nvPr/>
        </p:nvSpPr>
        <p:spPr bwMode="auto">
          <a:xfrm>
            <a:off x="168275" y="5908675"/>
            <a:ext cx="886301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The baseline 60 GeV ERL option proposed can give an e-p luminosity of 10</a:t>
            </a:r>
            <a:r>
              <a:rPr lang="en-US" baseline="30000" dirty="0"/>
              <a:t>33</a:t>
            </a:r>
            <a:r>
              <a:rPr lang="en-US" dirty="0"/>
              <a:t> cm</a:t>
            </a:r>
            <a:r>
              <a:rPr lang="en-US" baseline="30000" dirty="0"/>
              <a:t>-2</a:t>
            </a:r>
            <a:r>
              <a:rPr lang="en-US" dirty="0"/>
              <a:t>s</a:t>
            </a:r>
            <a:r>
              <a:rPr lang="en-US" baseline="30000" dirty="0"/>
              <a:t>-1</a:t>
            </a:r>
            <a:r>
              <a:rPr lang="en-US" dirty="0"/>
              <a:t> (extensions to 10</a:t>
            </a:r>
            <a:r>
              <a:rPr lang="en-US" baseline="30000" dirty="0"/>
              <a:t>34</a:t>
            </a:r>
            <a:r>
              <a:rPr lang="en-US" dirty="0"/>
              <a:t> cm</a:t>
            </a:r>
            <a:r>
              <a:rPr lang="en-US" baseline="30000" dirty="0"/>
              <a:t>-2</a:t>
            </a:r>
            <a:r>
              <a:rPr lang="en-US" dirty="0"/>
              <a:t>s</a:t>
            </a:r>
            <a:r>
              <a:rPr lang="en-US" baseline="30000" dirty="0"/>
              <a:t>-1</a:t>
            </a:r>
            <a:r>
              <a:rPr lang="en-US" dirty="0"/>
              <a:t> and beyond are being considered)</a:t>
            </a:r>
          </a:p>
        </p:txBody>
      </p:sp>
      <p:sp>
        <p:nvSpPr>
          <p:cNvPr id="15" name="Oval 14"/>
          <p:cNvSpPr>
            <a:spLocks noChangeArrowheads="1"/>
          </p:cNvSpPr>
          <p:nvPr/>
        </p:nvSpPr>
        <p:spPr bwMode="auto">
          <a:xfrm>
            <a:off x="8342313" y="5170488"/>
            <a:ext cx="428625" cy="223837"/>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p>
        </p:txBody>
      </p:sp>
      <p:sp>
        <p:nvSpPr>
          <p:cNvPr id="16" name="Oval 15"/>
          <p:cNvSpPr>
            <a:spLocks noChangeArrowheads="1"/>
          </p:cNvSpPr>
          <p:nvPr/>
        </p:nvSpPr>
        <p:spPr bwMode="auto">
          <a:xfrm>
            <a:off x="8353425" y="4344988"/>
            <a:ext cx="430213" cy="225425"/>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p>
        </p:txBody>
      </p:sp>
      <p:sp>
        <p:nvSpPr>
          <p:cNvPr id="17" name="Oval 16"/>
          <p:cNvSpPr>
            <a:spLocks noChangeArrowheads="1"/>
          </p:cNvSpPr>
          <p:nvPr/>
        </p:nvSpPr>
        <p:spPr bwMode="auto">
          <a:xfrm>
            <a:off x="8351838" y="3962400"/>
            <a:ext cx="428625" cy="225425"/>
          </a:xfrm>
          <a:prstGeom prst="ellipse">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p>
        </p:txBody>
      </p:sp>
      <p:sp>
        <p:nvSpPr>
          <p:cNvPr id="14" name="TextBox 84"/>
          <p:cNvSpPr txBox="1">
            <a:spLocks noChangeArrowheads="1"/>
          </p:cNvSpPr>
          <p:nvPr/>
        </p:nvSpPr>
        <p:spPr bwMode="auto">
          <a:xfrm>
            <a:off x="6784875" y="3107760"/>
            <a:ext cx="2115540" cy="369332"/>
          </a:xfrm>
          <a:prstGeom prst="rect">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1800" dirty="0">
                <a:solidFill>
                  <a:srgbClr val="800080"/>
                </a:solidFill>
              </a:rPr>
              <a:t>© F. Zimmermann</a:t>
            </a:r>
          </a:p>
        </p:txBody>
      </p:sp>
      <p:sp>
        <p:nvSpPr>
          <p:cNvPr id="3" name="Slide Number Placeholder 2"/>
          <p:cNvSpPr>
            <a:spLocks noGrp="1"/>
          </p:cNvSpPr>
          <p:nvPr>
            <p:ph type="sldNum" sz="quarter" idx="12"/>
          </p:nvPr>
        </p:nvSpPr>
        <p:spPr>
          <a:xfrm>
            <a:off x="8230819" y="6606608"/>
            <a:ext cx="905826" cy="253229"/>
          </a:xfrm>
        </p:spPr>
        <p:txBody>
          <a:bodyPr/>
          <a:lstStyle/>
          <a:p>
            <a:fld id="{1FE97603-2A10-E648-8DE4-4D75A1570B14}" type="slidenum">
              <a:rPr lang="en-US" smtClean="0">
                <a:latin typeface="Optima" panose="02000503060000020004" pitchFamily="2" charset="0"/>
              </a:rPr>
              <a:t>36</a:t>
            </a:fld>
            <a:endParaRPr lang="en-US" dirty="0">
              <a:latin typeface="Optima" panose="02000503060000020004" pitchFamily="2" charset="0"/>
            </a:endParaRPr>
          </a:p>
        </p:txBody>
      </p:sp>
      <p:sp>
        <p:nvSpPr>
          <p:cNvPr id="4" name="Footer Placeholder 3">
            <a:extLst>
              <a:ext uri="{FF2B5EF4-FFF2-40B4-BE49-F238E27FC236}">
                <a16:creationId xmlns:a16="http://schemas.microsoft.com/office/drawing/2014/main" id="{591FAD15-4F76-F54E-9986-43E0A1A8226D}"/>
              </a:ext>
            </a:extLst>
          </p:cNvPr>
          <p:cNvSpPr>
            <a:spLocks noGrp="1"/>
          </p:cNvSpPr>
          <p:nvPr>
            <p:ph type="ftr" sz="quarter" idx="11"/>
          </p:nvPr>
        </p:nvSpPr>
        <p:spPr>
          <a:xfrm>
            <a:off x="3286054" y="6624202"/>
            <a:ext cx="2571892" cy="246063"/>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0" name="Text Box 137"/>
          <p:cNvSpPr txBox="1">
            <a:spLocks noChangeArrowheads="1"/>
          </p:cNvSpPr>
          <p:nvPr/>
        </p:nvSpPr>
        <p:spPr bwMode="auto">
          <a:xfrm>
            <a:off x="1598391" y="4958969"/>
            <a:ext cx="439737" cy="244475"/>
          </a:xfrm>
          <a:prstGeom prst="rect">
            <a:avLst/>
          </a:prstGeom>
          <a:solidFill>
            <a:schemeClr val="bg1"/>
          </a:solidFill>
          <a:ln w="12699">
            <a:solidFill>
              <a:srgbClr val="660066"/>
            </a:solid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a:t>LHC</a:t>
            </a:r>
          </a:p>
        </p:txBody>
      </p:sp>
      <p:sp>
        <p:nvSpPr>
          <p:cNvPr id="37911" name="Text Box 137"/>
          <p:cNvSpPr txBox="1">
            <a:spLocks noChangeArrowheads="1"/>
          </p:cNvSpPr>
          <p:nvPr/>
        </p:nvSpPr>
        <p:spPr bwMode="auto">
          <a:xfrm rot="18384979">
            <a:off x="2697503" y="2507707"/>
            <a:ext cx="1038103" cy="397545"/>
          </a:xfrm>
          <a:prstGeom prst="rect">
            <a:avLst/>
          </a:prstGeom>
          <a:solidFill>
            <a:schemeClr val="bg1"/>
          </a:solidFill>
          <a:ln>
            <a:noFill/>
          </a:ln>
          <a:extLst>
            <a:ext uri="{91240B29-F687-4f45-9708-019B960494DF}">
              <a14:hiddenLine xmlns:a14="http://schemas.microsoft.com/office/drawing/2010/main" xmlns=""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dirty="0">
                <a:solidFill>
                  <a:srgbClr val="7030A0"/>
                </a:solidFill>
                <a:latin typeface="Optima"/>
                <a:cs typeface="Optima"/>
              </a:rPr>
              <a:t>60 GeV</a:t>
            </a:r>
          </a:p>
        </p:txBody>
      </p:sp>
      <p:sp>
        <p:nvSpPr>
          <p:cNvPr id="37899" name="Freeform 138"/>
          <p:cNvSpPr>
            <a:spLocks noChangeAspect="1"/>
          </p:cNvSpPr>
          <p:nvPr/>
        </p:nvSpPr>
        <p:spPr bwMode="auto">
          <a:xfrm rot="17977353">
            <a:off x="1000048" y="4786849"/>
            <a:ext cx="2732508" cy="147610"/>
          </a:xfrm>
          <a:custGeom>
            <a:avLst/>
            <a:gdLst>
              <a:gd name="T0" fmla="*/ 0 w 6438900"/>
              <a:gd name="T1" fmla="*/ 2 h 885825"/>
              <a:gd name="T2" fmla="*/ 42822759 w 6438900"/>
              <a:gd name="T3" fmla="*/ 1 h 885825"/>
              <a:gd name="T4" fmla="*/ 89901297 w 6438900"/>
              <a:gd name="T5" fmla="*/ 2 h 885825"/>
              <a:gd name="T6" fmla="*/ 0 60000 65536"/>
              <a:gd name="T7" fmla="*/ 0 60000 65536"/>
              <a:gd name="T8" fmla="*/ 0 60000 65536"/>
              <a:gd name="T9" fmla="*/ 0 w 6438900"/>
              <a:gd name="T10" fmla="*/ 0 h 885825"/>
              <a:gd name="T11" fmla="*/ 6438900 w 6438900"/>
              <a:gd name="T12" fmla="*/ 885825 h 885825"/>
            </a:gdLst>
            <a:ahLst/>
            <a:cxnLst>
              <a:cxn ang="T6">
                <a:pos x="T0" y="T1"/>
              </a:cxn>
              <a:cxn ang="T7">
                <a:pos x="T2" y="T3"/>
              </a:cxn>
              <a:cxn ang="T8">
                <a:pos x="T4" y="T5"/>
              </a:cxn>
            </a:cxnLst>
            <a:rect l="T9" t="T10" r="T11" b="T12"/>
            <a:pathLst>
              <a:path w="6438900" h="885825">
                <a:moveTo>
                  <a:pt x="0" y="828675"/>
                </a:moveTo>
                <a:cubicBezTo>
                  <a:pt x="996950" y="414337"/>
                  <a:pt x="1993900" y="0"/>
                  <a:pt x="3067050" y="9525"/>
                </a:cubicBezTo>
                <a:cubicBezTo>
                  <a:pt x="4140200" y="19050"/>
                  <a:pt x="5289550" y="452437"/>
                  <a:pt x="6438900" y="885825"/>
                </a:cubicBezTo>
              </a:path>
            </a:pathLst>
          </a:custGeom>
          <a:noFill/>
          <a:ln w="76200" cap="flat" cmpd="sng">
            <a:solidFill>
              <a:srgbClr val="CC0099"/>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p>
        </p:txBody>
      </p:sp>
      <p:sp>
        <p:nvSpPr>
          <p:cNvPr id="37901" name="Text Box 132"/>
          <p:cNvSpPr txBox="1">
            <a:spLocks noChangeArrowheads="1"/>
          </p:cNvSpPr>
          <p:nvPr/>
        </p:nvSpPr>
        <p:spPr bwMode="auto">
          <a:xfrm rot="18458198">
            <a:off x="3274301" y="2701025"/>
            <a:ext cx="425072"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dirty="0">
                <a:solidFill>
                  <a:srgbClr val="660066"/>
                </a:solidFill>
              </a:rPr>
              <a:t>IP</a:t>
            </a:r>
          </a:p>
        </p:txBody>
      </p:sp>
      <p:sp>
        <p:nvSpPr>
          <p:cNvPr id="37903" name="Text Box 137"/>
          <p:cNvSpPr txBox="1">
            <a:spLocks noChangeArrowheads="1"/>
          </p:cNvSpPr>
          <p:nvPr/>
        </p:nvSpPr>
        <p:spPr bwMode="auto">
          <a:xfrm rot="18477966">
            <a:off x="2174813" y="3287708"/>
            <a:ext cx="1009793" cy="705321"/>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2000" dirty="0">
                <a:latin typeface="Optima"/>
                <a:cs typeface="Optima"/>
              </a:rPr>
              <a:t>Linac 1</a:t>
            </a:r>
          </a:p>
          <a:p>
            <a:pPr algn="ctr"/>
            <a:r>
              <a:rPr lang="en-US" sz="2000" dirty="0">
                <a:latin typeface="Optima"/>
                <a:cs typeface="Optima"/>
              </a:rPr>
              <a:t>5 GeV</a:t>
            </a:r>
          </a:p>
        </p:txBody>
      </p:sp>
      <p:sp>
        <p:nvSpPr>
          <p:cNvPr id="37907" name="Text Box 137"/>
          <p:cNvSpPr txBox="1">
            <a:spLocks noChangeArrowheads="1"/>
          </p:cNvSpPr>
          <p:nvPr/>
        </p:nvSpPr>
        <p:spPr bwMode="auto">
          <a:xfrm rot="18376880">
            <a:off x="2646645" y="3954730"/>
            <a:ext cx="1058099" cy="366767"/>
          </a:xfrm>
          <a:prstGeom prst="rect">
            <a:avLst/>
          </a:prstGeom>
          <a:solidFill>
            <a:schemeClr val="bg1"/>
          </a:solid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1800" dirty="0">
                <a:latin typeface="Optima"/>
                <a:cs typeface="Optima"/>
              </a:rPr>
              <a:t>Injector  </a:t>
            </a:r>
          </a:p>
        </p:txBody>
      </p:sp>
      <p:sp>
        <p:nvSpPr>
          <p:cNvPr id="37908" name="Text Box 137"/>
          <p:cNvSpPr txBox="1">
            <a:spLocks noChangeArrowheads="1"/>
          </p:cNvSpPr>
          <p:nvPr/>
        </p:nvSpPr>
        <p:spPr bwMode="auto">
          <a:xfrm rot="18366083">
            <a:off x="4192114" y="2105403"/>
            <a:ext cx="803334" cy="366767"/>
          </a:xfrm>
          <a:prstGeom prst="rect">
            <a:avLst/>
          </a:prstGeom>
          <a:solidFill>
            <a:schemeClr val="bg1"/>
          </a:solid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1800" dirty="0">
                <a:latin typeface="Optima"/>
                <a:cs typeface="Optima"/>
              </a:rPr>
              <a:t>Dump </a:t>
            </a:r>
          </a:p>
        </p:txBody>
      </p:sp>
      <p:sp>
        <p:nvSpPr>
          <p:cNvPr id="142" name="5-Point Star 141"/>
          <p:cNvSpPr/>
          <p:nvPr/>
        </p:nvSpPr>
        <p:spPr bwMode="auto">
          <a:xfrm rot="7662492">
            <a:off x="3549043" y="2915045"/>
            <a:ext cx="190500" cy="171450"/>
          </a:xfrm>
          <a:prstGeom prst="star5">
            <a:avLst/>
          </a:prstGeom>
          <a:solidFill>
            <a:srgbClr val="FFFF00"/>
          </a:solidFill>
          <a:ln w="12699" cap="flat" cmpd="sng" algn="ctr">
            <a:noFill/>
            <a:prstDash val="solid"/>
            <a:round/>
            <a:headEnd type="none" w="med" len="med"/>
            <a:tailEnd type="none" w="med" len="med"/>
          </a:ln>
          <a:effectLst/>
        </p:spPr>
        <p:txBody>
          <a:bodyPr lIns="90488" tIns="44450" rIns="90488" bIns="44450" anchor="ctr"/>
          <a:lstStyle/>
          <a:p>
            <a:pPr>
              <a:defRPr/>
            </a:pPr>
            <a:endParaRPr lang="en-US">
              <a:latin typeface="Arial Unicode MS" pitchFamily="34" charset="-128"/>
              <a:ea typeface="+mn-ea"/>
            </a:endParaRPr>
          </a:p>
        </p:txBody>
      </p:sp>
      <p:grpSp>
        <p:nvGrpSpPr>
          <p:cNvPr id="37948" name="Group 116"/>
          <p:cNvGrpSpPr>
            <a:grpSpLocks/>
          </p:cNvGrpSpPr>
          <p:nvPr/>
        </p:nvGrpSpPr>
        <p:grpSpPr bwMode="auto">
          <a:xfrm rot="7438228">
            <a:off x="5262149" y="899693"/>
            <a:ext cx="1296434" cy="2302198"/>
            <a:chOff x="992" y="1228"/>
            <a:chExt cx="572" cy="944"/>
          </a:xfrm>
        </p:grpSpPr>
        <p:sp>
          <p:nvSpPr>
            <p:cNvPr id="37958" name="Arc 118"/>
            <p:cNvSpPr>
              <a:spLocks/>
            </p:cNvSpPr>
            <p:nvPr/>
          </p:nvSpPr>
          <p:spPr bwMode="auto">
            <a:xfrm flipH="1">
              <a:off x="992" y="1228"/>
              <a:ext cx="572" cy="4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spAutoFit/>
            </a:bodyPr>
            <a:lstStyle/>
            <a:p>
              <a:endParaRPr lang="en-US"/>
            </a:p>
          </p:txBody>
        </p:sp>
        <p:sp>
          <p:nvSpPr>
            <p:cNvPr id="37959"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488" tIns="44450" rIns="90488" bIns="44450" anchor="ctr">
              <a:spAutoFit/>
            </a:bodyPr>
            <a:lstStyle/>
            <a:p>
              <a:endParaRPr lang="en-US"/>
            </a:p>
          </p:txBody>
        </p:sp>
      </p:grpSp>
      <p:sp>
        <p:nvSpPr>
          <p:cNvPr id="93" name="Line 129"/>
          <p:cNvSpPr>
            <a:spLocks noChangeShapeType="1"/>
          </p:cNvSpPr>
          <p:nvPr/>
        </p:nvSpPr>
        <p:spPr bwMode="auto">
          <a:xfrm rot="7163759" flipH="1" flipV="1">
            <a:off x="2925202" y="2507385"/>
            <a:ext cx="2229898" cy="299637"/>
          </a:xfrm>
          <a:prstGeom prst="line">
            <a:avLst/>
          </a:prstGeom>
          <a:noFill/>
          <a:ln w="76200" cmpd="sng">
            <a:solidFill>
              <a:srgbClr val="FF0000"/>
            </a:solidFill>
            <a:round/>
            <a:headEnd/>
            <a:tailEnd/>
          </a:ln>
          <a:extLst>
            <a:ext uri="{909E8E84-426E-40dd-AFC4-6F175D3DCCD1}">
              <a14:hiddenFill xmlns:a14="http://schemas.microsoft.com/office/drawing/2010/main" xmlns="">
                <a:noFill/>
              </a14:hiddenFill>
            </a:ext>
          </a:extLst>
        </p:spPr>
        <p:txBody>
          <a:bodyPr wrap="square" lIns="90488" tIns="44450" rIns="90488" bIns="44450">
            <a:spAutoFit/>
          </a:bodyPr>
          <a:lstStyle/>
          <a:p>
            <a:endParaRPr lang="en-US"/>
          </a:p>
        </p:txBody>
      </p:sp>
      <p:sp>
        <p:nvSpPr>
          <p:cNvPr id="73" name="Line 60"/>
          <p:cNvSpPr>
            <a:spLocks noChangeAspect="1" noChangeShapeType="1"/>
          </p:cNvSpPr>
          <p:nvPr/>
        </p:nvSpPr>
        <p:spPr bwMode="auto">
          <a:xfrm rot="7163759">
            <a:off x="3907255" y="2166014"/>
            <a:ext cx="914400" cy="124340"/>
          </a:xfrm>
          <a:prstGeom prst="line">
            <a:avLst/>
          </a:prstGeom>
          <a:noFill/>
          <a:ln w="76200">
            <a:solidFill>
              <a:srgbClr val="33CC33"/>
            </a:solidFill>
            <a:round/>
            <a:headEnd/>
            <a:tailEnd/>
          </a:ln>
          <a:extLst>
            <a:ext uri="{909E8E84-426E-40dd-AFC4-6F175D3DCCD1}">
              <a14:hiddenFill xmlns:a14="http://schemas.microsoft.com/office/drawing/2010/main" xmlns="">
                <a:noFill/>
              </a14:hiddenFill>
            </a:ext>
          </a:extLst>
        </p:spPr>
        <p:txBody>
          <a:bodyPr wrap="square" lIns="90488" tIns="44450" rIns="90488" bIns="44450">
            <a:spAutoFit/>
          </a:bodyPr>
          <a:lstStyle/>
          <a:p>
            <a:endParaRPr lang="en-US"/>
          </a:p>
        </p:txBody>
      </p:sp>
      <p:pic>
        <p:nvPicPr>
          <p:cNvPr id="155" name="Picture 154" descr="Screen Shot 2015-02-18 at 3.1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22" y="697412"/>
            <a:ext cx="2718187" cy="1879240"/>
          </a:xfrm>
          <a:prstGeom prst="rect">
            <a:avLst/>
          </a:prstGeom>
        </p:spPr>
      </p:pic>
      <p:sp>
        <p:nvSpPr>
          <p:cNvPr id="156" name="Freeform 138"/>
          <p:cNvSpPr>
            <a:spLocks noChangeAspect="1"/>
          </p:cNvSpPr>
          <p:nvPr/>
        </p:nvSpPr>
        <p:spPr bwMode="auto">
          <a:xfrm rot="8273720" flipH="1" flipV="1">
            <a:off x="3847024" y="1324846"/>
            <a:ext cx="2402157" cy="163837"/>
          </a:xfrm>
          <a:custGeom>
            <a:avLst/>
            <a:gdLst>
              <a:gd name="T0" fmla="*/ 0 w 6438900"/>
              <a:gd name="T1" fmla="*/ 2 h 885825"/>
              <a:gd name="T2" fmla="*/ 42822759 w 6438900"/>
              <a:gd name="T3" fmla="*/ 1 h 885825"/>
              <a:gd name="T4" fmla="*/ 89901297 w 6438900"/>
              <a:gd name="T5" fmla="*/ 2 h 885825"/>
              <a:gd name="T6" fmla="*/ 0 60000 65536"/>
              <a:gd name="T7" fmla="*/ 0 60000 65536"/>
              <a:gd name="T8" fmla="*/ 0 60000 65536"/>
              <a:gd name="T9" fmla="*/ 0 w 6438900"/>
              <a:gd name="T10" fmla="*/ 0 h 885825"/>
              <a:gd name="T11" fmla="*/ 6438900 w 6438900"/>
              <a:gd name="T12" fmla="*/ 885825 h 885825"/>
            </a:gdLst>
            <a:ahLst/>
            <a:cxnLst>
              <a:cxn ang="T6">
                <a:pos x="T0" y="T1"/>
              </a:cxn>
              <a:cxn ang="T7">
                <a:pos x="T2" y="T3"/>
              </a:cxn>
              <a:cxn ang="T8">
                <a:pos x="T4" y="T5"/>
              </a:cxn>
            </a:cxnLst>
            <a:rect l="T9" t="T10" r="T11" b="T12"/>
            <a:pathLst>
              <a:path w="6438900" h="885825">
                <a:moveTo>
                  <a:pt x="0" y="828675"/>
                </a:moveTo>
                <a:cubicBezTo>
                  <a:pt x="996950" y="414337"/>
                  <a:pt x="1993900" y="0"/>
                  <a:pt x="3067050" y="9525"/>
                </a:cubicBezTo>
                <a:cubicBezTo>
                  <a:pt x="4140200" y="19050"/>
                  <a:pt x="5289550" y="452437"/>
                  <a:pt x="6438900" y="885825"/>
                </a:cubicBezTo>
              </a:path>
            </a:pathLst>
          </a:custGeom>
          <a:noFill/>
          <a:ln w="76200" cap="flat" cmpd="sng">
            <a:solidFill>
              <a:srgbClr val="CC0099"/>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p>
        </p:txBody>
      </p:sp>
      <p:sp>
        <p:nvSpPr>
          <p:cNvPr id="157" name="Line 60"/>
          <p:cNvSpPr>
            <a:spLocks noChangeAspect="1" noChangeShapeType="1"/>
          </p:cNvSpPr>
          <p:nvPr/>
        </p:nvSpPr>
        <p:spPr bwMode="auto">
          <a:xfrm rot="7163759">
            <a:off x="2918669" y="3284237"/>
            <a:ext cx="925991" cy="125916"/>
          </a:xfrm>
          <a:prstGeom prst="line">
            <a:avLst/>
          </a:prstGeom>
          <a:noFill/>
          <a:ln w="76200" cmpd="sng">
            <a:solidFill>
              <a:srgbClr val="D116A5"/>
            </a:solidFill>
            <a:round/>
            <a:headEnd/>
            <a:tailEnd/>
          </a:ln>
          <a:extLst>
            <a:ext uri="{909E8E84-426E-40dd-AFC4-6F175D3DCCD1}">
              <a14:hiddenFill xmlns:a14="http://schemas.microsoft.com/office/drawing/2010/main" xmlns="">
                <a:noFill/>
              </a14:hiddenFill>
            </a:ext>
          </a:extLst>
        </p:spPr>
        <p:txBody>
          <a:bodyPr wrap="square" lIns="90488" tIns="44450" rIns="90488" bIns="44450">
            <a:spAutoFit/>
          </a:bodyPr>
          <a:lstStyle/>
          <a:p>
            <a:endParaRPr lang="en-US"/>
          </a:p>
        </p:txBody>
      </p:sp>
      <p:sp>
        <p:nvSpPr>
          <p:cNvPr id="158" name="Line 60"/>
          <p:cNvSpPr>
            <a:spLocks noChangeAspect="1" noChangeShapeType="1"/>
          </p:cNvSpPr>
          <p:nvPr/>
        </p:nvSpPr>
        <p:spPr bwMode="auto">
          <a:xfrm rot="7163759">
            <a:off x="3448231" y="2552613"/>
            <a:ext cx="966624" cy="131452"/>
          </a:xfrm>
          <a:prstGeom prst="line">
            <a:avLst/>
          </a:prstGeom>
          <a:noFill/>
          <a:ln w="76200" cmpd="sng">
            <a:solidFill>
              <a:srgbClr val="D116A5"/>
            </a:solidFill>
            <a:round/>
            <a:headEnd/>
            <a:tailEnd/>
          </a:ln>
          <a:extLst>
            <a:ext uri="{909E8E84-426E-40dd-AFC4-6F175D3DCCD1}">
              <a14:hiddenFill xmlns:a14="http://schemas.microsoft.com/office/drawing/2010/main" xmlns="">
                <a:noFill/>
              </a14:hiddenFill>
            </a:ext>
          </a:extLst>
        </p:spPr>
        <p:txBody>
          <a:bodyPr wrap="square" lIns="90488" tIns="44450" rIns="90488" bIns="44450">
            <a:spAutoFit/>
          </a:bodyPr>
          <a:lstStyle/>
          <a:p>
            <a:endParaRPr lang="en-US"/>
          </a:p>
        </p:txBody>
      </p:sp>
      <p:sp>
        <p:nvSpPr>
          <p:cNvPr id="112" name="Text Box 137"/>
          <p:cNvSpPr txBox="1">
            <a:spLocks noChangeArrowheads="1"/>
          </p:cNvSpPr>
          <p:nvPr/>
        </p:nvSpPr>
        <p:spPr bwMode="auto">
          <a:xfrm rot="18477966">
            <a:off x="3440125" y="1622295"/>
            <a:ext cx="1009793" cy="705321"/>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2000" dirty="0">
                <a:latin typeface="Optima"/>
                <a:cs typeface="Optima"/>
              </a:rPr>
              <a:t>Linac 2</a:t>
            </a:r>
          </a:p>
          <a:p>
            <a:pPr algn="ctr"/>
            <a:r>
              <a:rPr lang="en-US" sz="2000" dirty="0">
                <a:latin typeface="Optima"/>
                <a:cs typeface="Optima"/>
              </a:rPr>
              <a:t>5 GeV</a:t>
            </a:r>
          </a:p>
        </p:txBody>
      </p:sp>
      <p:grpSp>
        <p:nvGrpSpPr>
          <p:cNvPr id="113" name="Group 116"/>
          <p:cNvGrpSpPr>
            <a:grpSpLocks/>
          </p:cNvGrpSpPr>
          <p:nvPr/>
        </p:nvGrpSpPr>
        <p:grpSpPr bwMode="auto">
          <a:xfrm rot="18276627">
            <a:off x="2788545" y="4324728"/>
            <a:ext cx="1214980" cy="2321398"/>
            <a:chOff x="992" y="1224"/>
            <a:chExt cx="543" cy="948"/>
          </a:xfrm>
          <a:noFill/>
        </p:grpSpPr>
        <p:sp>
          <p:nvSpPr>
            <p:cNvPr id="127" name="Arc 118"/>
            <p:cNvSpPr>
              <a:spLocks/>
            </p:cNvSpPr>
            <p:nvPr/>
          </p:nvSpPr>
          <p:spPr bwMode="auto">
            <a:xfrm flipH="1">
              <a:off x="992" y="1224"/>
              <a:ext cx="543" cy="4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76200">
              <a:solidFill>
                <a:srgbClr val="FF0000"/>
              </a:solidFill>
              <a:round/>
              <a:headEnd/>
              <a:tailEnd/>
            </a:ln>
          </p:spPr>
          <p:txBody>
            <a:bodyPr wrap="square" lIns="90488" tIns="44450" rIns="90488" bIns="44450" anchor="ctr">
              <a:spAutoFit/>
            </a:bodyPr>
            <a:lstStyle/>
            <a:p>
              <a:endParaRPr lang="en-US"/>
            </a:p>
          </p:txBody>
        </p:sp>
        <p:sp>
          <p:nvSpPr>
            <p:cNvPr id="128"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pFill/>
            <a:ln w="76200">
              <a:solidFill>
                <a:srgbClr val="FF0000"/>
              </a:solidFill>
              <a:round/>
              <a:headEnd/>
              <a:tailEnd/>
            </a:ln>
          </p:spPr>
          <p:txBody>
            <a:bodyPr wrap="square" lIns="90488" tIns="44450" rIns="90488" bIns="44450" anchor="ctr">
              <a:spAutoFit/>
            </a:bodyPr>
            <a:lstStyle/>
            <a:p>
              <a:endParaRPr lang="en-US"/>
            </a:p>
          </p:txBody>
        </p:sp>
      </p:grpSp>
      <p:grpSp>
        <p:nvGrpSpPr>
          <p:cNvPr id="129" name="Group 116"/>
          <p:cNvGrpSpPr>
            <a:grpSpLocks noChangeAspect="1"/>
          </p:cNvGrpSpPr>
          <p:nvPr/>
        </p:nvGrpSpPr>
        <p:grpSpPr bwMode="auto">
          <a:xfrm rot="18276627">
            <a:off x="2770631" y="4341445"/>
            <a:ext cx="287233" cy="548881"/>
            <a:chOff x="992" y="1228"/>
            <a:chExt cx="572" cy="944"/>
          </a:xfrm>
        </p:grpSpPr>
        <p:sp>
          <p:nvSpPr>
            <p:cNvPr id="130" name="Arc 118"/>
            <p:cNvSpPr>
              <a:spLocks/>
            </p:cNvSpPr>
            <p:nvPr/>
          </p:nvSpPr>
          <p:spPr bwMode="auto">
            <a:xfrm flipH="1">
              <a:off x="992" y="1228"/>
              <a:ext cx="572" cy="4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spAutoFit/>
            </a:bodyPr>
            <a:lstStyle/>
            <a:p>
              <a:endParaRPr lang="en-US"/>
            </a:p>
          </p:txBody>
        </p:sp>
        <p:sp>
          <p:nvSpPr>
            <p:cNvPr id="131"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488" tIns="44450" rIns="90488" bIns="44450" anchor="ctr">
              <a:spAutoFit/>
            </a:bodyPr>
            <a:lstStyle/>
            <a:p>
              <a:endParaRPr lang="en-US"/>
            </a:p>
          </p:txBody>
        </p:sp>
      </p:grpSp>
      <p:grpSp>
        <p:nvGrpSpPr>
          <p:cNvPr id="133" name="Group 116"/>
          <p:cNvGrpSpPr>
            <a:grpSpLocks/>
          </p:cNvGrpSpPr>
          <p:nvPr/>
        </p:nvGrpSpPr>
        <p:grpSpPr bwMode="auto">
          <a:xfrm rot="7626409">
            <a:off x="4741756" y="1663957"/>
            <a:ext cx="376071" cy="543263"/>
            <a:chOff x="992" y="1228"/>
            <a:chExt cx="572" cy="944"/>
          </a:xfrm>
        </p:grpSpPr>
        <p:sp>
          <p:nvSpPr>
            <p:cNvPr id="134" name="Arc 118"/>
            <p:cNvSpPr>
              <a:spLocks/>
            </p:cNvSpPr>
            <p:nvPr/>
          </p:nvSpPr>
          <p:spPr bwMode="auto">
            <a:xfrm flipH="1">
              <a:off x="992" y="1228"/>
              <a:ext cx="572" cy="4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spAutoFit/>
            </a:bodyPr>
            <a:lstStyle/>
            <a:p>
              <a:endParaRPr lang="en-US"/>
            </a:p>
          </p:txBody>
        </p:sp>
        <p:sp>
          <p:nvSpPr>
            <p:cNvPr id="135"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488" tIns="44450" rIns="90488" bIns="44450" anchor="ctr">
              <a:spAutoFit/>
            </a:bodyPr>
            <a:lstStyle/>
            <a:p>
              <a:endParaRPr lang="en-US"/>
            </a:p>
          </p:txBody>
        </p:sp>
      </p:grpSp>
      <p:cxnSp>
        <p:nvCxnSpPr>
          <p:cNvPr id="137" name="Straight Connector 136"/>
          <p:cNvCxnSpPr>
            <a:stCxn id="37958" idx="0"/>
          </p:cNvCxnSpPr>
          <p:nvPr/>
        </p:nvCxnSpPr>
        <p:spPr>
          <a:xfrm flipH="1">
            <a:off x="4612592" y="3231570"/>
            <a:ext cx="1890209" cy="2544378"/>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a:cxnSpLocks noChangeAspect="1"/>
            <a:endCxn id="131" idx="0"/>
          </p:cNvCxnSpPr>
          <p:nvPr/>
        </p:nvCxnSpPr>
        <p:spPr>
          <a:xfrm flipH="1">
            <a:off x="3195169" y="2241757"/>
            <a:ext cx="1847564" cy="2450244"/>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40" name="Group 116"/>
          <p:cNvGrpSpPr>
            <a:grpSpLocks/>
          </p:cNvGrpSpPr>
          <p:nvPr/>
        </p:nvGrpSpPr>
        <p:grpSpPr bwMode="auto">
          <a:xfrm rot="7571418">
            <a:off x="3347630" y="3562783"/>
            <a:ext cx="117363" cy="192957"/>
            <a:chOff x="992" y="1228"/>
            <a:chExt cx="572" cy="944"/>
          </a:xfrm>
        </p:grpSpPr>
        <p:sp>
          <p:nvSpPr>
            <p:cNvPr id="141" name="Arc 118"/>
            <p:cNvSpPr>
              <a:spLocks/>
            </p:cNvSpPr>
            <p:nvPr/>
          </p:nvSpPr>
          <p:spPr bwMode="auto">
            <a:xfrm flipH="1">
              <a:off x="992" y="1228"/>
              <a:ext cx="572" cy="4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spAutoFit/>
            </a:bodyPr>
            <a:lstStyle/>
            <a:p>
              <a:endParaRPr lang="en-US"/>
            </a:p>
          </p:txBody>
        </p:sp>
        <p:sp>
          <p:nvSpPr>
            <p:cNvPr id="143"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488" tIns="44450" rIns="90488" bIns="44450" anchor="ctr">
              <a:spAutoFit/>
            </a:bodyPr>
            <a:lstStyle/>
            <a:p>
              <a:endParaRPr lang="en-US"/>
            </a:p>
          </p:txBody>
        </p:sp>
      </p:grpSp>
      <p:grpSp>
        <p:nvGrpSpPr>
          <p:cNvPr id="144" name="Group 116"/>
          <p:cNvGrpSpPr>
            <a:grpSpLocks/>
          </p:cNvGrpSpPr>
          <p:nvPr/>
        </p:nvGrpSpPr>
        <p:grpSpPr bwMode="auto">
          <a:xfrm rot="18271307">
            <a:off x="4082686" y="2602750"/>
            <a:ext cx="117363" cy="192957"/>
            <a:chOff x="992" y="1228"/>
            <a:chExt cx="572" cy="944"/>
          </a:xfrm>
        </p:grpSpPr>
        <p:sp>
          <p:nvSpPr>
            <p:cNvPr id="145" name="Arc 118"/>
            <p:cNvSpPr>
              <a:spLocks/>
            </p:cNvSpPr>
            <p:nvPr/>
          </p:nvSpPr>
          <p:spPr bwMode="auto">
            <a:xfrm flipH="1">
              <a:off x="992" y="1228"/>
              <a:ext cx="572" cy="4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spAutoFit/>
            </a:bodyPr>
            <a:lstStyle/>
            <a:p>
              <a:endParaRPr lang="en-US"/>
            </a:p>
          </p:txBody>
        </p:sp>
        <p:sp>
          <p:nvSpPr>
            <p:cNvPr id="146" name="Arc 119"/>
            <p:cNvSpPr>
              <a:spLocks/>
            </p:cNvSpPr>
            <p:nvPr/>
          </p:nvSpPr>
          <p:spPr bwMode="auto">
            <a:xfrm flipH="1" flipV="1">
              <a:off x="992" y="1668"/>
              <a:ext cx="479" cy="5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square" lIns="90488" tIns="44450" rIns="90488" bIns="44450" anchor="ctr">
              <a:spAutoFit/>
            </a:bodyPr>
            <a:lstStyle/>
            <a:p>
              <a:endParaRPr lang="en-US"/>
            </a:p>
          </p:txBody>
        </p:sp>
      </p:grpSp>
      <p:sp>
        <p:nvSpPr>
          <p:cNvPr id="15" name="Rectangle 14"/>
          <p:cNvSpPr/>
          <p:nvPr/>
        </p:nvSpPr>
        <p:spPr>
          <a:xfrm rot="18259347">
            <a:off x="4230304" y="2639896"/>
            <a:ext cx="83469" cy="98573"/>
          </a:xfrm>
          <a:prstGeom prst="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a:spLocks noChangeArrowheads="1"/>
          </p:cNvSpPr>
          <p:nvPr/>
        </p:nvSpPr>
        <p:spPr bwMode="auto">
          <a:xfrm rot="7662492">
            <a:off x="3533076" y="3013739"/>
            <a:ext cx="107950" cy="115888"/>
          </a:xfrm>
          <a:prstGeom prst="ellipse">
            <a:avLst/>
          </a:prstGeom>
          <a:solidFill>
            <a:srgbClr val="FF0000"/>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p>
        </p:txBody>
      </p:sp>
      <p:grpSp>
        <p:nvGrpSpPr>
          <p:cNvPr id="5" name="Group 4">
            <a:extLst>
              <a:ext uri="{FF2B5EF4-FFF2-40B4-BE49-F238E27FC236}">
                <a16:creationId xmlns:a16="http://schemas.microsoft.com/office/drawing/2014/main" id="{BCBF33BD-5BE8-8340-9A47-1FDD467D3499}"/>
              </a:ext>
            </a:extLst>
          </p:cNvPr>
          <p:cNvGrpSpPr/>
          <p:nvPr/>
        </p:nvGrpSpPr>
        <p:grpSpPr>
          <a:xfrm>
            <a:off x="1748794" y="1210119"/>
            <a:ext cx="3435974" cy="3247455"/>
            <a:chOff x="1748794" y="1210119"/>
            <a:chExt cx="3435974" cy="3247455"/>
          </a:xfrm>
        </p:grpSpPr>
        <p:sp>
          <p:nvSpPr>
            <p:cNvPr id="16" name="Arc 15"/>
            <p:cNvSpPr>
              <a:spLocks noChangeAspect="1"/>
            </p:cNvSpPr>
            <p:nvPr/>
          </p:nvSpPr>
          <p:spPr>
            <a:xfrm rot="2219819">
              <a:off x="2527377" y="1210119"/>
              <a:ext cx="1737360" cy="1737360"/>
            </a:xfrm>
            <a:prstGeom prst="arc">
              <a:avLst>
                <a:gd name="adj1" fmla="val 21581260"/>
                <a:gd name="adj2" fmla="val 1367248"/>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6" name="Arc 165"/>
            <p:cNvSpPr>
              <a:spLocks noChangeAspect="1"/>
            </p:cNvSpPr>
            <p:nvPr/>
          </p:nvSpPr>
          <p:spPr>
            <a:xfrm rot="2219819">
              <a:off x="3447408" y="2686385"/>
              <a:ext cx="1737360" cy="1737360"/>
            </a:xfrm>
            <a:prstGeom prst="arc">
              <a:avLst>
                <a:gd name="adj1" fmla="val 10597642"/>
                <a:gd name="adj2" fmla="val 11994341"/>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7" name="Arc 166"/>
            <p:cNvSpPr>
              <a:spLocks noChangeAspect="1"/>
            </p:cNvSpPr>
            <p:nvPr/>
          </p:nvSpPr>
          <p:spPr>
            <a:xfrm rot="2219819">
              <a:off x="3418833" y="2720214"/>
              <a:ext cx="1737360" cy="1737360"/>
            </a:xfrm>
            <a:prstGeom prst="arc">
              <a:avLst>
                <a:gd name="adj1" fmla="val 9600566"/>
                <a:gd name="adj2" fmla="val 10798932"/>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8" name="Arc 167"/>
            <p:cNvSpPr>
              <a:spLocks noChangeAspect="1"/>
            </p:cNvSpPr>
            <p:nvPr/>
          </p:nvSpPr>
          <p:spPr>
            <a:xfrm rot="2219819">
              <a:off x="1748794" y="2240829"/>
              <a:ext cx="1737360" cy="1737360"/>
            </a:xfrm>
            <a:prstGeom prst="arc">
              <a:avLst>
                <a:gd name="adj1" fmla="val 20270698"/>
                <a:gd name="adj2" fmla="val 35539"/>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9" name="Line 60"/>
          <p:cNvSpPr>
            <a:spLocks noChangeAspect="1" noChangeShapeType="1"/>
          </p:cNvSpPr>
          <p:nvPr/>
        </p:nvSpPr>
        <p:spPr bwMode="auto">
          <a:xfrm rot="7163759">
            <a:off x="2586063" y="3921744"/>
            <a:ext cx="914400" cy="124340"/>
          </a:xfrm>
          <a:prstGeom prst="line">
            <a:avLst/>
          </a:prstGeom>
          <a:noFill/>
          <a:ln w="76200">
            <a:solidFill>
              <a:srgbClr val="33CC33"/>
            </a:solidFill>
            <a:round/>
            <a:headEnd/>
            <a:tailEnd/>
          </a:ln>
          <a:extLst>
            <a:ext uri="{909E8E84-426E-40dd-AFC4-6F175D3DCCD1}">
              <a14:hiddenFill xmlns:a14="http://schemas.microsoft.com/office/drawing/2010/main" xmlns="">
                <a:noFill/>
              </a14:hiddenFill>
            </a:ext>
          </a:extLst>
        </p:spPr>
        <p:txBody>
          <a:bodyPr wrap="square" lIns="90488" tIns="44450" rIns="90488" bIns="44450">
            <a:spAutoFit/>
          </a:bodyPr>
          <a:lstStyle/>
          <a:p>
            <a:endParaRPr lang="en-US"/>
          </a:p>
        </p:txBody>
      </p:sp>
      <p:sp>
        <p:nvSpPr>
          <p:cNvPr id="110" name="Oval 109"/>
          <p:cNvSpPr>
            <a:spLocks noChangeArrowheads="1"/>
          </p:cNvSpPr>
          <p:nvPr/>
        </p:nvSpPr>
        <p:spPr bwMode="auto">
          <a:xfrm rot="7662492">
            <a:off x="3368202" y="3749150"/>
            <a:ext cx="117094" cy="115888"/>
          </a:xfrm>
          <a:prstGeom prst="ellipse">
            <a:avLst/>
          </a:prstGeom>
          <a:solidFill>
            <a:srgbClr val="FF6600"/>
          </a:solidFill>
          <a:ln>
            <a:solidFill>
              <a:schemeClr val="tx1"/>
            </a:solidFill>
          </a:ln>
        </p:spPr>
        <p:txBody>
          <a:bodyPr lIns="90488" tIns="44450" rIns="90488" bIns="44450" anchor="ctr"/>
          <a:lstStyle/>
          <a:p>
            <a:endParaRPr lang="en-US"/>
          </a:p>
        </p:txBody>
      </p:sp>
      <p:sp>
        <p:nvSpPr>
          <p:cNvPr id="3" name="TextBox 2"/>
          <p:cNvSpPr txBox="1"/>
          <p:nvPr/>
        </p:nvSpPr>
        <p:spPr>
          <a:xfrm rot="18209808">
            <a:off x="3908576" y="3226313"/>
            <a:ext cx="897423" cy="400110"/>
          </a:xfrm>
          <a:prstGeom prst="rect">
            <a:avLst/>
          </a:prstGeom>
          <a:noFill/>
        </p:spPr>
        <p:txBody>
          <a:bodyPr wrap="none" rtlCol="0">
            <a:spAutoFit/>
          </a:bodyPr>
          <a:lstStyle/>
          <a:p>
            <a:r>
              <a:rPr lang="en-US" sz="2000" dirty="0">
                <a:solidFill>
                  <a:srgbClr val="000090"/>
                </a:solidFill>
                <a:latin typeface="Optima"/>
                <a:cs typeface="Optima"/>
              </a:rPr>
              <a:t>5 GeV</a:t>
            </a:r>
          </a:p>
        </p:txBody>
      </p:sp>
      <p:sp>
        <p:nvSpPr>
          <p:cNvPr id="48" name="TextBox 47"/>
          <p:cNvSpPr txBox="1"/>
          <p:nvPr/>
        </p:nvSpPr>
        <p:spPr>
          <a:xfrm>
            <a:off x="3575825" y="4285089"/>
            <a:ext cx="1528432" cy="1754326"/>
          </a:xfrm>
          <a:prstGeom prst="rect">
            <a:avLst/>
          </a:prstGeom>
          <a:noFill/>
        </p:spPr>
        <p:txBody>
          <a:bodyPr wrap="none" rtlCol="0">
            <a:spAutoFit/>
          </a:bodyPr>
          <a:lstStyle/>
          <a:p>
            <a:pPr algn="ctr"/>
            <a:r>
              <a:rPr lang="en-US" b="1" dirty="0">
                <a:solidFill>
                  <a:srgbClr val="FF0000"/>
                </a:solidFill>
                <a:latin typeface="Optima"/>
                <a:cs typeface="Optima"/>
              </a:rPr>
              <a:t>Acceleration:</a:t>
            </a:r>
          </a:p>
          <a:p>
            <a:pPr lvl="1"/>
            <a:r>
              <a:rPr lang="en-US" b="1" dirty="0">
                <a:solidFill>
                  <a:srgbClr val="FF0000"/>
                </a:solidFill>
                <a:latin typeface="Optima"/>
                <a:cs typeface="Optima"/>
              </a:rPr>
              <a:t>15 GeV</a:t>
            </a:r>
          </a:p>
          <a:p>
            <a:pPr lvl="1"/>
            <a:r>
              <a:rPr lang="en-US" b="1" dirty="0">
                <a:solidFill>
                  <a:srgbClr val="FF0000"/>
                </a:solidFill>
                <a:latin typeface="Optima"/>
                <a:cs typeface="Optima"/>
              </a:rPr>
              <a:t>25</a:t>
            </a:r>
          </a:p>
          <a:p>
            <a:pPr lvl="1"/>
            <a:r>
              <a:rPr lang="en-US" b="1" dirty="0">
                <a:solidFill>
                  <a:srgbClr val="FF0000"/>
                </a:solidFill>
                <a:latin typeface="Optima"/>
                <a:cs typeface="Optima"/>
              </a:rPr>
              <a:t>35</a:t>
            </a:r>
          </a:p>
          <a:p>
            <a:pPr lvl="1"/>
            <a:r>
              <a:rPr lang="en-US" b="1" dirty="0">
                <a:solidFill>
                  <a:srgbClr val="FF0000"/>
                </a:solidFill>
                <a:latin typeface="Optima"/>
                <a:cs typeface="Optima"/>
              </a:rPr>
              <a:t>45</a:t>
            </a:r>
          </a:p>
          <a:p>
            <a:pPr lvl="1"/>
            <a:r>
              <a:rPr lang="en-US" b="1" dirty="0">
                <a:solidFill>
                  <a:srgbClr val="FF0000"/>
                </a:solidFill>
                <a:latin typeface="Optima"/>
                <a:cs typeface="Optima"/>
              </a:rPr>
              <a:t>55</a:t>
            </a:r>
          </a:p>
        </p:txBody>
      </p:sp>
      <p:sp>
        <p:nvSpPr>
          <p:cNvPr id="51" name="TextBox 50"/>
          <p:cNvSpPr txBox="1"/>
          <p:nvPr/>
        </p:nvSpPr>
        <p:spPr>
          <a:xfrm>
            <a:off x="5294600" y="2090938"/>
            <a:ext cx="1179425" cy="1754326"/>
          </a:xfrm>
          <a:prstGeom prst="rect">
            <a:avLst/>
          </a:prstGeom>
          <a:noFill/>
        </p:spPr>
        <p:txBody>
          <a:bodyPr wrap="none" rtlCol="0">
            <a:spAutoFit/>
          </a:bodyPr>
          <a:lstStyle/>
          <a:p>
            <a:r>
              <a:rPr lang="en-US" b="1" dirty="0">
                <a:solidFill>
                  <a:srgbClr val="000090"/>
                </a:solidFill>
                <a:latin typeface="Optima"/>
                <a:cs typeface="Optima"/>
              </a:rPr>
              <a:t>Recovery:</a:t>
            </a:r>
          </a:p>
          <a:p>
            <a:r>
              <a:rPr lang="en-US" b="1" dirty="0">
                <a:solidFill>
                  <a:srgbClr val="000090"/>
                </a:solidFill>
                <a:latin typeface="Optima"/>
                <a:cs typeface="Optima"/>
              </a:rPr>
              <a:t>55 GeV</a:t>
            </a:r>
          </a:p>
          <a:p>
            <a:r>
              <a:rPr lang="en-US" b="1" dirty="0">
                <a:solidFill>
                  <a:srgbClr val="000090"/>
                </a:solidFill>
                <a:latin typeface="Optima"/>
                <a:cs typeface="Optima"/>
              </a:rPr>
              <a:t>45</a:t>
            </a:r>
          </a:p>
          <a:p>
            <a:r>
              <a:rPr lang="en-US" b="1" dirty="0">
                <a:solidFill>
                  <a:srgbClr val="000090"/>
                </a:solidFill>
                <a:latin typeface="Optima"/>
                <a:cs typeface="Optima"/>
              </a:rPr>
              <a:t>35</a:t>
            </a:r>
          </a:p>
          <a:p>
            <a:r>
              <a:rPr lang="en-US" b="1" dirty="0">
                <a:solidFill>
                  <a:srgbClr val="000090"/>
                </a:solidFill>
                <a:latin typeface="Optima"/>
                <a:cs typeface="Optima"/>
              </a:rPr>
              <a:t>25</a:t>
            </a:r>
          </a:p>
          <a:p>
            <a:r>
              <a:rPr lang="en-US" b="1" dirty="0">
                <a:solidFill>
                  <a:srgbClr val="000090"/>
                </a:solidFill>
                <a:latin typeface="Optima"/>
                <a:cs typeface="Optima"/>
              </a:rPr>
              <a:t>15</a:t>
            </a:r>
          </a:p>
        </p:txBody>
      </p:sp>
      <p:grpSp>
        <p:nvGrpSpPr>
          <p:cNvPr id="57" name="Group 56">
            <a:extLst>
              <a:ext uri="{FF2B5EF4-FFF2-40B4-BE49-F238E27FC236}">
                <a16:creationId xmlns:a16="http://schemas.microsoft.com/office/drawing/2014/main" id="{8946E78A-5522-0342-B703-42DF3BD048F6}"/>
              </a:ext>
            </a:extLst>
          </p:cNvPr>
          <p:cNvGrpSpPr/>
          <p:nvPr/>
        </p:nvGrpSpPr>
        <p:grpSpPr>
          <a:xfrm rot="10800000">
            <a:off x="2221548" y="1772454"/>
            <a:ext cx="3432443" cy="3247455"/>
            <a:chOff x="1748794" y="1210119"/>
            <a:chExt cx="3432443" cy="3247455"/>
          </a:xfrm>
        </p:grpSpPr>
        <p:sp>
          <p:nvSpPr>
            <p:cNvPr id="58" name="Arc 57">
              <a:extLst>
                <a:ext uri="{FF2B5EF4-FFF2-40B4-BE49-F238E27FC236}">
                  <a16:creationId xmlns:a16="http://schemas.microsoft.com/office/drawing/2014/main" id="{0A22B40D-4570-FC40-904D-63A1A2D8329A}"/>
                </a:ext>
              </a:extLst>
            </p:cNvPr>
            <p:cNvSpPr>
              <a:spLocks noChangeAspect="1"/>
            </p:cNvSpPr>
            <p:nvPr/>
          </p:nvSpPr>
          <p:spPr>
            <a:xfrm rot="2219819">
              <a:off x="2527377" y="1210119"/>
              <a:ext cx="1737360" cy="1737360"/>
            </a:xfrm>
            <a:prstGeom prst="arc">
              <a:avLst>
                <a:gd name="adj1" fmla="val 21581260"/>
                <a:gd name="adj2" fmla="val 1367248"/>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994A5090-FD09-A146-9050-AAFDD4F27BF3}"/>
                </a:ext>
              </a:extLst>
            </p:cNvPr>
            <p:cNvSpPr>
              <a:spLocks noChangeAspect="1"/>
            </p:cNvSpPr>
            <p:nvPr/>
          </p:nvSpPr>
          <p:spPr>
            <a:xfrm rot="2219819">
              <a:off x="3443877" y="2682854"/>
              <a:ext cx="1737360" cy="1737360"/>
            </a:xfrm>
            <a:prstGeom prst="arc">
              <a:avLst>
                <a:gd name="adj1" fmla="val 10597642"/>
                <a:gd name="adj2" fmla="val 11994341"/>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a:extLst>
                <a:ext uri="{FF2B5EF4-FFF2-40B4-BE49-F238E27FC236}">
                  <a16:creationId xmlns:a16="http://schemas.microsoft.com/office/drawing/2014/main" id="{26EFA50D-CA76-E642-99BF-C57DF04F9B1F}"/>
                </a:ext>
              </a:extLst>
            </p:cNvPr>
            <p:cNvSpPr>
              <a:spLocks noChangeAspect="1"/>
            </p:cNvSpPr>
            <p:nvPr/>
          </p:nvSpPr>
          <p:spPr>
            <a:xfrm rot="2219819">
              <a:off x="3418833" y="2720214"/>
              <a:ext cx="1737360" cy="1737360"/>
            </a:xfrm>
            <a:prstGeom prst="arc">
              <a:avLst>
                <a:gd name="adj1" fmla="val 9600566"/>
                <a:gd name="adj2" fmla="val 10798932"/>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61C1BCAF-0087-0942-A7DC-61DCB0A097F4}"/>
                </a:ext>
              </a:extLst>
            </p:cNvPr>
            <p:cNvSpPr>
              <a:spLocks noChangeAspect="1"/>
            </p:cNvSpPr>
            <p:nvPr/>
          </p:nvSpPr>
          <p:spPr>
            <a:xfrm rot="2219819">
              <a:off x="1748794" y="2240829"/>
              <a:ext cx="1737360" cy="1737360"/>
            </a:xfrm>
            <a:prstGeom prst="arc">
              <a:avLst>
                <a:gd name="adj1" fmla="val 20270698"/>
                <a:gd name="adj2" fmla="val 35539"/>
              </a:avLst>
            </a:prstGeom>
            <a:ln w="76200" cmpd="sng">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 name="TextBox 5">
            <a:extLst>
              <a:ext uri="{FF2B5EF4-FFF2-40B4-BE49-F238E27FC236}">
                <a16:creationId xmlns:a16="http://schemas.microsoft.com/office/drawing/2014/main" id="{39E0D247-A1A7-0F49-9B46-93B92D4A8306}"/>
              </a:ext>
            </a:extLst>
          </p:cNvPr>
          <p:cNvSpPr txBox="1"/>
          <p:nvPr/>
        </p:nvSpPr>
        <p:spPr>
          <a:xfrm rot="18408231">
            <a:off x="3509286" y="3088706"/>
            <a:ext cx="864339" cy="369332"/>
          </a:xfrm>
          <a:prstGeom prst="rect">
            <a:avLst/>
          </a:prstGeom>
          <a:noFill/>
        </p:spPr>
        <p:txBody>
          <a:bodyPr wrap="none" rtlCol="0">
            <a:spAutoFit/>
          </a:bodyPr>
          <a:lstStyle/>
          <a:p>
            <a:r>
              <a:rPr lang="en-US" dirty="0">
                <a:solidFill>
                  <a:srgbClr val="00B0F0"/>
                </a:solidFill>
              </a:rPr>
              <a:t>10 GeV</a:t>
            </a:r>
          </a:p>
        </p:txBody>
      </p:sp>
      <p:sp>
        <p:nvSpPr>
          <p:cNvPr id="62" name="Slide Number Placeholder 2">
            <a:extLst>
              <a:ext uri="{FF2B5EF4-FFF2-40B4-BE49-F238E27FC236}">
                <a16:creationId xmlns:a16="http://schemas.microsoft.com/office/drawing/2014/main" id="{771E15C7-E03E-7D4D-8237-13D01D746DBC}"/>
              </a:ext>
            </a:extLst>
          </p:cNvPr>
          <p:cNvSpPr txBox="1">
            <a:spLocks/>
          </p:cNvSpPr>
          <p:nvPr/>
        </p:nvSpPr>
        <p:spPr>
          <a:xfrm>
            <a:off x="8230819" y="6606608"/>
            <a:ext cx="905826" cy="2532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E97603-2A10-E648-8DE4-4D75A1570B14}" type="slidenum">
              <a:rPr lang="en-US" sz="1200" smtClean="0">
                <a:solidFill>
                  <a:srgbClr val="2424B9"/>
                </a:solidFill>
                <a:latin typeface="Optima" panose="02000503060000020004" pitchFamily="2" charset="0"/>
              </a:rPr>
              <a:pPr algn="r"/>
              <a:t>37</a:t>
            </a:fld>
            <a:endParaRPr lang="en-US" sz="1200" dirty="0">
              <a:solidFill>
                <a:srgbClr val="2424B9"/>
              </a:solidFill>
              <a:latin typeface="Optima" panose="02000503060000020004" pitchFamily="2" charset="0"/>
            </a:endParaRPr>
          </a:p>
        </p:txBody>
      </p:sp>
      <p:sp>
        <p:nvSpPr>
          <p:cNvPr id="4" name="Footer Placeholder 3">
            <a:extLst>
              <a:ext uri="{FF2B5EF4-FFF2-40B4-BE49-F238E27FC236}">
                <a16:creationId xmlns:a16="http://schemas.microsoft.com/office/drawing/2014/main" id="{71CCED87-61F7-FD4E-B70F-81A88E5752F8}"/>
              </a:ext>
            </a:extLst>
          </p:cNvPr>
          <p:cNvSpPr>
            <a:spLocks noGrp="1"/>
          </p:cNvSpPr>
          <p:nvPr>
            <p:ph type="ftr" sz="quarter" idx="10"/>
          </p:nvPr>
        </p:nvSpPr>
        <p:spPr>
          <a:xfrm>
            <a:off x="3297828" y="6606608"/>
            <a:ext cx="2548343" cy="265432"/>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
        <p:nvSpPr>
          <p:cNvPr id="64" name="TextBox 63">
            <a:extLst>
              <a:ext uri="{FF2B5EF4-FFF2-40B4-BE49-F238E27FC236}">
                <a16:creationId xmlns:a16="http://schemas.microsoft.com/office/drawing/2014/main" id="{EB0ECC4F-5827-AD41-8850-48B73C610ADD}"/>
              </a:ext>
            </a:extLst>
          </p:cNvPr>
          <p:cNvSpPr txBox="1"/>
          <p:nvPr/>
        </p:nvSpPr>
        <p:spPr>
          <a:xfrm>
            <a:off x="6136643" y="4285089"/>
            <a:ext cx="3000002" cy="1815882"/>
          </a:xfrm>
          <a:prstGeom prst="rect">
            <a:avLst/>
          </a:prstGeom>
          <a:noFill/>
        </p:spPr>
        <p:txBody>
          <a:bodyPr wrap="square" rtlCol="0">
            <a:spAutoFit/>
          </a:bodyPr>
          <a:lstStyle/>
          <a:p>
            <a:r>
              <a:rPr lang="en-US" sz="2800" b="1" dirty="0">
                <a:solidFill>
                  <a:srgbClr val="FF0000"/>
                </a:solidFill>
              </a:rPr>
              <a:t>The 2 x 10 GeV linacs in LHeC design are reduced to 2 x 5GeV linacs </a:t>
            </a:r>
          </a:p>
        </p:txBody>
      </p:sp>
      <p:sp>
        <p:nvSpPr>
          <p:cNvPr id="65" name="Rectangle 2">
            <a:extLst>
              <a:ext uri="{FF2B5EF4-FFF2-40B4-BE49-F238E27FC236}">
                <a16:creationId xmlns:a16="http://schemas.microsoft.com/office/drawing/2014/main" id="{C04795BF-A56E-EA43-9C9E-BC79D2BD2E0D}"/>
              </a:ext>
            </a:extLst>
          </p:cNvPr>
          <p:cNvSpPr txBox="1">
            <a:spLocks noChangeArrowheads="1"/>
          </p:cNvSpPr>
          <p:nvPr/>
        </p:nvSpPr>
        <p:spPr>
          <a:xfrm>
            <a:off x="-38339" y="4883"/>
            <a:ext cx="9144000" cy="6003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US" dirty="0">
                <a:latin typeface="Arial" charset="0"/>
                <a:cs typeface="Arial" charset="0"/>
              </a:rPr>
              <a:t>FFA-LG LHeC Recirculator </a:t>
            </a:r>
            <a:r>
              <a:rPr lang="en-US" dirty="0">
                <a:latin typeface="Arial" charset="0"/>
                <a:ea typeface="Arial Unicode MS" charset="0"/>
                <a:cs typeface="Arial" charset="0"/>
              </a:rPr>
              <a:t>with</a:t>
            </a:r>
            <a:r>
              <a:rPr lang="en-US" dirty="0">
                <a:latin typeface="Arial" charset="0"/>
                <a:cs typeface="Arial" charset="0"/>
              </a:rPr>
              <a:t> Energy Recovery </a:t>
            </a:r>
          </a:p>
        </p:txBody>
      </p:sp>
    </p:spTree>
    <p:extLst>
      <p:ext uri="{BB962C8B-B14F-4D97-AF65-F5344CB8AC3E}">
        <p14:creationId xmlns:p14="http://schemas.microsoft.com/office/powerpoint/2010/main" val="296528323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2487" y="5446"/>
            <a:ext cx="9144000" cy="600380"/>
          </a:xfrm>
        </p:spPr>
        <p:txBody>
          <a:bodyPr>
            <a:normAutofit/>
          </a:bodyPr>
          <a:lstStyle/>
          <a:p>
            <a:r>
              <a:rPr lang="en-US" dirty="0">
                <a:latin typeface="Arial" charset="0"/>
                <a:cs typeface="Arial" charset="0"/>
              </a:rPr>
              <a:t>FFA-LG</a:t>
            </a:r>
            <a:r>
              <a:rPr lang="en-US" sz="3200" b="0" dirty="0">
                <a:latin typeface="Arial" charset="0"/>
                <a:cs typeface="Arial" charset="0"/>
              </a:rPr>
              <a:t> LHeC Recirculator </a:t>
            </a:r>
            <a:r>
              <a:rPr lang="en-US" sz="3200" b="0" dirty="0">
                <a:latin typeface="Arial" charset="0"/>
                <a:ea typeface="Arial Unicode MS" charset="0"/>
                <a:cs typeface="Arial" charset="0"/>
              </a:rPr>
              <a:t>with</a:t>
            </a:r>
            <a:r>
              <a:rPr lang="en-US" sz="3200" b="0" dirty="0">
                <a:latin typeface="Arial" charset="0"/>
                <a:cs typeface="Arial" charset="0"/>
              </a:rPr>
              <a:t> Energy Recovery </a:t>
            </a:r>
          </a:p>
        </p:txBody>
      </p:sp>
      <p:cxnSp>
        <p:nvCxnSpPr>
          <p:cNvPr id="138" name="Straight Connector 137"/>
          <p:cNvCxnSpPr>
            <a:cxnSpLocks/>
            <a:stCxn id="77" idx="0"/>
            <a:endCxn id="79" idx="0"/>
          </p:cNvCxnSpPr>
          <p:nvPr/>
        </p:nvCxnSpPr>
        <p:spPr>
          <a:xfrm flipH="1">
            <a:off x="1852479" y="3614540"/>
            <a:ext cx="5670172" cy="1"/>
          </a:xfrm>
          <a:prstGeom prst="line">
            <a:avLst/>
          </a:prstGeom>
          <a:ln w="76200"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914750" y="3670128"/>
            <a:ext cx="1605055" cy="2831544"/>
          </a:xfrm>
          <a:prstGeom prst="rect">
            <a:avLst/>
          </a:prstGeom>
          <a:noFill/>
        </p:spPr>
        <p:txBody>
          <a:bodyPr wrap="none" rtlCol="0">
            <a:spAutoFit/>
          </a:bodyPr>
          <a:lstStyle/>
          <a:p>
            <a:r>
              <a:rPr lang="en-US" sz="2000" b="1" dirty="0">
                <a:solidFill>
                  <a:srgbClr val="000090"/>
                </a:solidFill>
                <a:latin typeface="Optima"/>
                <a:cs typeface="Optima"/>
              </a:rPr>
              <a:t>Acceleration</a:t>
            </a:r>
          </a:p>
          <a:p>
            <a:r>
              <a:rPr lang="en-US" sz="2000" b="1" dirty="0">
                <a:solidFill>
                  <a:srgbClr val="000090"/>
                </a:solidFill>
                <a:latin typeface="Optima"/>
                <a:cs typeface="Optima"/>
              </a:rPr>
              <a:t>15 GeV</a:t>
            </a:r>
          </a:p>
          <a:p>
            <a:r>
              <a:rPr lang="en-US" sz="2000" b="1" dirty="0">
                <a:solidFill>
                  <a:srgbClr val="000090"/>
                </a:solidFill>
                <a:latin typeface="Optima"/>
                <a:cs typeface="Optima"/>
              </a:rPr>
              <a:t>25</a:t>
            </a:r>
          </a:p>
          <a:p>
            <a:r>
              <a:rPr lang="en-US" sz="2000" b="1" dirty="0">
                <a:solidFill>
                  <a:srgbClr val="000090"/>
                </a:solidFill>
                <a:latin typeface="Optima"/>
                <a:cs typeface="Optima"/>
              </a:rPr>
              <a:t>35</a:t>
            </a:r>
          </a:p>
          <a:p>
            <a:r>
              <a:rPr lang="en-US" sz="2000" b="1" dirty="0">
                <a:solidFill>
                  <a:srgbClr val="000090"/>
                </a:solidFill>
                <a:latin typeface="Optima"/>
                <a:cs typeface="Optima"/>
              </a:rPr>
              <a:t>45</a:t>
            </a:r>
          </a:p>
          <a:p>
            <a:r>
              <a:rPr lang="en-US" sz="2000" b="1" dirty="0">
                <a:solidFill>
                  <a:srgbClr val="000090"/>
                </a:solidFill>
                <a:latin typeface="Optima"/>
                <a:cs typeface="Optima"/>
              </a:rPr>
              <a:t>55</a:t>
            </a:r>
          </a:p>
          <a:p>
            <a:endParaRPr lang="en-US" sz="2000" b="1" dirty="0">
              <a:solidFill>
                <a:srgbClr val="000090"/>
              </a:solidFill>
              <a:latin typeface="Optima"/>
              <a:cs typeface="Optima"/>
            </a:endParaRPr>
          </a:p>
          <a:p>
            <a:r>
              <a:rPr lang="en-US" sz="2000" b="1" dirty="0">
                <a:solidFill>
                  <a:srgbClr val="000090"/>
                </a:solidFill>
                <a:latin typeface="Optima"/>
                <a:cs typeface="Optima"/>
              </a:rPr>
              <a:t>3.7 x energy</a:t>
            </a:r>
          </a:p>
          <a:p>
            <a:endParaRPr lang="en-US" b="1" dirty="0">
              <a:solidFill>
                <a:srgbClr val="000090"/>
              </a:solidFill>
              <a:latin typeface="Optima"/>
              <a:cs typeface="Optima"/>
            </a:endParaRPr>
          </a:p>
        </p:txBody>
      </p:sp>
      <p:sp>
        <p:nvSpPr>
          <p:cNvPr id="51" name="TextBox 50"/>
          <p:cNvSpPr txBox="1"/>
          <p:nvPr/>
        </p:nvSpPr>
        <p:spPr>
          <a:xfrm>
            <a:off x="7508866" y="3414267"/>
            <a:ext cx="1218860" cy="2215991"/>
          </a:xfrm>
          <a:prstGeom prst="rect">
            <a:avLst/>
          </a:prstGeom>
          <a:noFill/>
        </p:spPr>
        <p:txBody>
          <a:bodyPr wrap="none" rtlCol="0">
            <a:spAutoFit/>
          </a:bodyPr>
          <a:lstStyle/>
          <a:p>
            <a:endParaRPr lang="en-US" b="1" dirty="0">
              <a:solidFill>
                <a:srgbClr val="000090"/>
              </a:solidFill>
              <a:latin typeface="Optima"/>
              <a:cs typeface="Optima"/>
            </a:endParaRPr>
          </a:p>
          <a:p>
            <a:r>
              <a:rPr lang="en-US" sz="2000" b="1" dirty="0">
                <a:solidFill>
                  <a:srgbClr val="000090"/>
                </a:solidFill>
                <a:latin typeface="Optima"/>
                <a:cs typeface="Optima"/>
              </a:rPr>
              <a:t>Recovery</a:t>
            </a:r>
          </a:p>
          <a:p>
            <a:r>
              <a:rPr lang="en-US" sz="2000" b="1" dirty="0">
                <a:solidFill>
                  <a:srgbClr val="000090"/>
                </a:solidFill>
                <a:latin typeface="Optima"/>
                <a:cs typeface="Optima"/>
              </a:rPr>
              <a:t>55 GeV</a:t>
            </a:r>
          </a:p>
          <a:p>
            <a:r>
              <a:rPr lang="en-US" sz="2000" b="1" dirty="0">
                <a:solidFill>
                  <a:srgbClr val="000090"/>
                </a:solidFill>
                <a:latin typeface="Optima"/>
                <a:cs typeface="Optima"/>
              </a:rPr>
              <a:t>45</a:t>
            </a:r>
          </a:p>
          <a:p>
            <a:r>
              <a:rPr lang="en-US" sz="2000" b="1" dirty="0">
                <a:solidFill>
                  <a:srgbClr val="000090"/>
                </a:solidFill>
                <a:latin typeface="Optima"/>
                <a:cs typeface="Optima"/>
              </a:rPr>
              <a:t>35</a:t>
            </a:r>
          </a:p>
          <a:p>
            <a:r>
              <a:rPr lang="en-US" sz="2000" b="1" dirty="0">
                <a:solidFill>
                  <a:srgbClr val="000090"/>
                </a:solidFill>
                <a:latin typeface="Optima"/>
                <a:cs typeface="Optima"/>
              </a:rPr>
              <a:t>25</a:t>
            </a:r>
          </a:p>
          <a:p>
            <a:r>
              <a:rPr lang="en-US" sz="2000" b="1" dirty="0">
                <a:solidFill>
                  <a:srgbClr val="000090"/>
                </a:solidFill>
                <a:latin typeface="Optima"/>
                <a:cs typeface="Optima"/>
              </a:rPr>
              <a:t>15</a:t>
            </a:r>
          </a:p>
        </p:txBody>
      </p:sp>
      <p:sp>
        <p:nvSpPr>
          <p:cNvPr id="37900" name="Text Box 137"/>
          <p:cNvSpPr txBox="1">
            <a:spLocks noChangeArrowheads="1"/>
          </p:cNvSpPr>
          <p:nvPr/>
        </p:nvSpPr>
        <p:spPr bwMode="auto">
          <a:xfrm rot="325863">
            <a:off x="172381" y="815130"/>
            <a:ext cx="981039" cy="582211"/>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3200" b="1" dirty="0">
                <a:solidFill>
                  <a:srgbClr val="D642B6"/>
                </a:solidFill>
                <a:latin typeface="Optima"/>
                <a:cs typeface="Optima"/>
              </a:rPr>
              <a:t>LHC</a:t>
            </a:r>
          </a:p>
        </p:txBody>
      </p:sp>
      <p:sp>
        <p:nvSpPr>
          <p:cNvPr id="37911" name="Text Box 137"/>
          <p:cNvSpPr txBox="1">
            <a:spLocks noChangeArrowheads="1"/>
          </p:cNvSpPr>
          <p:nvPr/>
        </p:nvSpPr>
        <p:spPr bwMode="auto">
          <a:xfrm rot="21523685">
            <a:off x="4160016" y="958103"/>
            <a:ext cx="1038103" cy="397545"/>
          </a:xfrm>
          <a:prstGeom prst="rect">
            <a:avLst/>
          </a:prstGeom>
          <a:solidFill>
            <a:schemeClr val="bg1"/>
          </a:solidFill>
          <a:ln>
            <a:noFill/>
          </a:ln>
          <a:extLst>
            <a:ext uri="{91240B29-F687-4f45-9708-019B960494DF}">
              <a14:hiddenLine xmlns=""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b="1" dirty="0">
                <a:solidFill>
                  <a:srgbClr val="7030A0"/>
                </a:solidFill>
                <a:latin typeface="Optima"/>
                <a:cs typeface="Optima"/>
              </a:rPr>
              <a:t>60 GeV</a:t>
            </a:r>
          </a:p>
        </p:txBody>
      </p:sp>
      <p:sp>
        <p:nvSpPr>
          <p:cNvPr id="37901" name="Text Box 132"/>
          <p:cNvSpPr txBox="1">
            <a:spLocks noChangeArrowheads="1"/>
          </p:cNvSpPr>
          <p:nvPr/>
        </p:nvSpPr>
        <p:spPr bwMode="auto">
          <a:xfrm rot="21596904">
            <a:off x="4354773" y="462093"/>
            <a:ext cx="439429"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699">
                <a:solidFill>
                  <a:srgbClr val="000000"/>
                </a:solidFill>
                <a:miter lim="800000"/>
                <a:headEnd/>
                <a:tailEnd/>
              </a14:hiddenLine>
            </a:ext>
          </a:extLst>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400" dirty="0">
                <a:solidFill>
                  <a:srgbClr val="660066"/>
                </a:solidFill>
                <a:latin typeface="Optima"/>
                <a:cs typeface="Optima"/>
              </a:rPr>
              <a:t>IP</a:t>
            </a:r>
          </a:p>
        </p:txBody>
      </p:sp>
      <p:sp>
        <p:nvSpPr>
          <p:cNvPr id="37907" name="Text Box 137"/>
          <p:cNvSpPr txBox="1">
            <a:spLocks noChangeArrowheads="1"/>
          </p:cNvSpPr>
          <p:nvPr/>
        </p:nvSpPr>
        <p:spPr bwMode="auto">
          <a:xfrm>
            <a:off x="2214927" y="2389450"/>
            <a:ext cx="2241397" cy="397545"/>
          </a:xfrm>
          <a:prstGeom prst="rect">
            <a:avLst/>
          </a:prstGeom>
          <a:solidFill>
            <a:schemeClr val="bg1"/>
          </a:solid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dirty="0">
                <a:latin typeface="Optima"/>
                <a:cs typeface="Optima"/>
              </a:rPr>
              <a:t>Injector 150 MeV  </a:t>
            </a:r>
          </a:p>
        </p:txBody>
      </p:sp>
      <p:sp>
        <p:nvSpPr>
          <p:cNvPr id="37908" name="Text Box 137"/>
          <p:cNvSpPr txBox="1">
            <a:spLocks noChangeArrowheads="1"/>
          </p:cNvSpPr>
          <p:nvPr/>
        </p:nvSpPr>
        <p:spPr bwMode="auto">
          <a:xfrm rot="21504789">
            <a:off x="5634102" y="2234386"/>
            <a:ext cx="875415" cy="397545"/>
          </a:xfrm>
          <a:prstGeom prst="rect">
            <a:avLst/>
          </a:prstGeom>
          <a:noFill/>
          <a:ln w="12699">
            <a:noFill/>
            <a:miter lim="800000"/>
            <a:headEnd/>
            <a:tailEnd/>
          </a:ln>
        </p:spPr>
        <p:txBody>
          <a:bodyPr wrap="squar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r>
              <a:rPr lang="en-US" sz="2000" dirty="0">
                <a:latin typeface="Optima"/>
                <a:cs typeface="Optima"/>
              </a:rPr>
              <a:t>Dump</a:t>
            </a:r>
          </a:p>
        </p:txBody>
      </p:sp>
      <p:sp>
        <p:nvSpPr>
          <p:cNvPr id="112" name="Text Box 137"/>
          <p:cNvSpPr txBox="1">
            <a:spLocks noChangeArrowheads="1"/>
          </p:cNvSpPr>
          <p:nvPr/>
        </p:nvSpPr>
        <p:spPr bwMode="auto">
          <a:xfrm rot="16672">
            <a:off x="6388280" y="1665241"/>
            <a:ext cx="1157779" cy="828432"/>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2400" dirty="0">
                <a:latin typeface="Optima"/>
                <a:cs typeface="Optima"/>
              </a:rPr>
              <a:t>Linac 2</a:t>
            </a:r>
          </a:p>
          <a:p>
            <a:pPr algn="ctr"/>
            <a:r>
              <a:rPr lang="en-US" sz="2400" dirty="0">
                <a:latin typeface="Optima"/>
                <a:cs typeface="Optima"/>
              </a:rPr>
              <a:t>5 GeV</a:t>
            </a:r>
          </a:p>
        </p:txBody>
      </p:sp>
      <p:grpSp>
        <p:nvGrpSpPr>
          <p:cNvPr id="5" name="Group 4"/>
          <p:cNvGrpSpPr/>
          <p:nvPr/>
        </p:nvGrpSpPr>
        <p:grpSpPr>
          <a:xfrm rot="3138706">
            <a:off x="3215141" y="1743913"/>
            <a:ext cx="358820" cy="363446"/>
            <a:chOff x="2885758" y="4037233"/>
            <a:chExt cx="358820" cy="363446"/>
          </a:xfrm>
        </p:grpSpPr>
        <p:sp>
          <p:nvSpPr>
            <p:cNvPr id="141" name="Arc 118"/>
            <p:cNvSpPr>
              <a:spLocks/>
            </p:cNvSpPr>
            <p:nvPr/>
          </p:nvSpPr>
          <p:spPr bwMode="auto">
            <a:xfrm rot="7571418" flipH="1">
              <a:off x="3020305" y="4176406"/>
              <a:ext cx="249033" cy="19951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spAutoFit/>
            </a:bodyPr>
            <a:lstStyle/>
            <a:p>
              <a:endParaRPr lang="en-US"/>
            </a:p>
          </p:txBody>
        </p:sp>
        <p:sp>
          <p:nvSpPr>
            <p:cNvPr id="143" name="Arc 119"/>
            <p:cNvSpPr>
              <a:spLocks/>
            </p:cNvSpPr>
            <p:nvPr/>
          </p:nvSpPr>
          <p:spPr bwMode="auto">
            <a:xfrm rot="7571418" flipH="1" flipV="1">
              <a:off x="2890785" y="4032206"/>
              <a:ext cx="208543" cy="21859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a:p>
          </p:txBody>
        </p:sp>
      </p:grpSp>
      <p:grpSp>
        <p:nvGrpSpPr>
          <p:cNvPr id="4" name="Group 3"/>
          <p:cNvGrpSpPr/>
          <p:nvPr/>
        </p:nvGrpSpPr>
        <p:grpSpPr>
          <a:xfrm rot="3138706">
            <a:off x="5813883" y="1739530"/>
            <a:ext cx="362678" cy="359027"/>
            <a:chOff x="4351173" y="2085716"/>
            <a:chExt cx="362678" cy="359027"/>
          </a:xfrm>
        </p:grpSpPr>
        <p:sp>
          <p:nvSpPr>
            <p:cNvPr id="145" name="Arc 118"/>
            <p:cNvSpPr>
              <a:spLocks/>
            </p:cNvSpPr>
            <p:nvPr/>
          </p:nvSpPr>
          <p:spPr bwMode="auto">
            <a:xfrm rot="18271307" flipH="1">
              <a:off x="4326413" y="2110476"/>
              <a:ext cx="249033" cy="19951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90488" tIns="44450" rIns="90488" bIns="44450" anchor="ctr">
              <a:spAutoFit/>
            </a:bodyPr>
            <a:lstStyle/>
            <a:p>
              <a:endParaRPr lang="en-US"/>
            </a:p>
          </p:txBody>
        </p:sp>
        <p:sp>
          <p:nvSpPr>
            <p:cNvPr id="146" name="Arc 119"/>
            <p:cNvSpPr>
              <a:spLocks/>
            </p:cNvSpPr>
            <p:nvPr/>
          </p:nvSpPr>
          <p:spPr bwMode="auto">
            <a:xfrm rot="18271307" flipH="1" flipV="1">
              <a:off x="4500281" y="2231173"/>
              <a:ext cx="208543" cy="21859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a:p>
          </p:txBody>
        </p:sp>
      </p:grpSp>
      <p:sp>
        <p:nvSpPr>
          <p:cNvPr id="15" name="Rectangle 14"/>
          <p:cNvSpPr/>
          <p:nvPr/>
        </p:nvSpPr>
        <p:spPr>
          <a:xfrm>
            <a:off x="6083563" y="2017983"/>
            <a:ext cx="177113" cy="209162"/>
          </a:xfrm>
          <a:prstGeom prst="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Arc 166"/>
          <p:cNvSpPr>
            <a:spLocks noChangeAspect="1"/>
          </p:cNvSpPr>
          <p:nvPr/>
        </p:nvSpPr>
        <p:spPr>
          <a:xfrm rot="5400000">
            <a:off x="2408865" y="1538221"/>
            <a:ext cx="4572000" cy="4572000"/>
          </a:xfrm>
          <a:prstGeom prst="arc">
            <a:avLst>
              <a:gd name="adj1" fmla="val 9913042"/>
              <a:gd name="adj2" fmla="val 11743766"/>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0" name="Oval 109"/>
          <p:cNvSpPr>
            <a:spLocks noChangeArrowheads="1"/>
          </p:cNvSpPr>
          <p:nvPr/>
        </p:nvSpPr>
        <p:spPr bwMode="auto">
          <a:xfrm rot="10801198">
            <a:off x="3028890" y="2005400"/>
            <a:ext cx="248462" cy="245903"/>
          </a:xfrm>
          <a:prstGeom prst="ellipse">
            <a:avLst/>
          </a:prstGeom>
          <a:solidFill>
            <a:srgbClr val="FF6600"/>
          </a:solidFill>
          <a:ln>
            <a:solidFill>
              <a:schemeClr val="tx1"/>
            </a:solidFill>
          </a:ln>
        </p:spPr>
        <p:txBody>
          <a:bodyPr lIns="90488" tIns="44450" rIns="90488" bIns="44450" anchor="ctr"/>
          <a:lstStyle/>
          <a:p>
            <a:endParaRPr lang="en-US"/>
          </a:p>
        </p:txBody>
      </p:sp>
      <p:sp>
        <p:nvSpPr>
          <p:cNvPr id="3" name="TextBox 2"/>
          <p:cNvSpPr txBox="1"/>
          <p:nvPr/>
        </p:nvSpPr>
        <p:spPr>
          <a:xfrm>
            <a:off x="3335625" y="3081436"/>
            <a:ext cx="3110077" cy="461665"/>
          </a:xfrm>
          <a:prstGeom prst="rect">
            <a:avLst/>
          </a:prstGeom>
          <a:noFill/>
        </p:spPr>
        <p:txBody>
          <a:bodyPr wrap="none" rtlCol="0">
            <a:spAutoFit/>
          </a:bodyPr>
          <a:lstStyle/>
          <a:p>
            <a:r>
              <a:rPr lang="en-US" sz="2400" b="1" dirty="0">
                <a:solidFill>
                  <a:srgbClr val="3366FF"/>
                </a:solidFill>
                <a:latin typeface="Optima"/>
                <a:cs typeface="Optima"/>
              </a:rPr>
              <a:t>Local FFA 5 GeV loop</a:t>
            </a:r>
          </a:p>
        </p:txBody>
      </p:sp>
      <p:sp>
        <p:nvSpPr>
          <p:cNvPr id="10" name="TextBox 9"/>
          <p:cNvSpPr txBox="1"/>
          <p:nvPr/>
        </p:nvSpPr>
        <p:spPr>
          <a:xfrm>
            <a:off x="4373437" y="1922447"/>
            <a:ext cx="864339" cy="369332"/>
          </a:xfrm>
          <a:prstGeom prst="rect">
            <a:avLst/>
          </a:prstGeom>
          <a:noFill/>
        </p:spPr>
        <p:txBody>
          <a:bodyPr wrap="none" rtlCol="0">
            <a:spAutoFit/>
          </a:bodyPr>
          <a:lstStyle/>
          <a:p>
            <a:r>
              <a:rPr lang="en-US" dirty="0">
                <a:solidFill>
                  <a:schemeClr val="accent6">
                    <a:lumMod val="50000"/>
                  </a:schemeClr>
                </a:solidFill>
              </a:rPr>
              <a:t>10 GeV</a:t>
            </a:r>
          </a:p>
        </p:txBody>
      </p:sp>
      <p:sp>
        <p:nvSpPr>
          <p:cNvPr id="65" name="Arc 64"/>
          <p:cNvSpPr>
            <a:spLocks noChangeAspect="1"/>
          </p:cNvSpPr>
          <p:nvPr/>
        </p:nvSpPr>
        <p:spPr>
          <a:xfrm rot="5358525">
            <a:off x="3655744" y="-2861291"/>
            <a:ext cx="4575353" cy="4572000"/>
          </a:xfrm>
          <a:prstGeom prst="arc">
            <a:avLst>
              <a:gd name="adj1" fmla="val 21509931"/>
              <a:gd name="adj2" fmla="val 1003597"/>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a:spLocks noChangeAspect="1"/>
          </p:cNvSpPr>
          <p:nvPr/>
        </p:nvSpPr>
        <p:spPr>
          <a:xfrm rot="5358525">
            <a:off x="1128694" y="-2850774"/>
            <a:ext cx="4572000" cy="4572000"/>
          </a:xfrm>
          <a:prstGeom prst="arc">
            <a:avLst>
              <a:gd name="adj1" fmla="val 20570622"/>
              <a:gd name="adj2" fmla="val 139902"/>
            </a:avLst>
          </a:prstGeom>
          <a:ln w="76200" cmpd="sng">
            <a:solidFill>
              <a:srgbClr val="8342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5" name="Oval 164"/>
          <p:cNvSpPr>
            <a:spLocks noChangeArrowheads="1"/>
          </p:cNvSpPr>
          <p:nvPr/>
        </p:nvSpPr>
        <p:spPr bwMode="auto">
          <a:xfrm rot="10801198">
            <a:off x="4580335" y="1415348"/>
            <a:ext cx="229060" cy="245903"/>
          </a:xfrm>
          <a:prstGeom prst="ellipse">
            <a:avLst/>
          </a:prstGeom>
          <a:solidFill>
            <a:srgbClr val="FF0000"/>
          </a:solidFill>
          <a:ln>
            <a:noFill/>
          </a:ln>
          <a:extLst>
            <a:ext uri="{91240B29-F687-4f45-9708-019B960494DF}">
              <a14:hiddenLine xmlns="" xmlns:a14="http://schemas.microsoft.com/office/drawing/2010/main" w="12699">
                <a:solidFill>
                  <a:srgbClr val="000000"/>
                </a:solidFill>
                <a:round/>
                <a:headEnd/>
                <a:tailEnd/>
              </a14:hiddenLine>
            </a:ext>
          </a:extLst>
        </p:spPr>
        <p:txBody>
          <a:bodyPr lIns="90488" tIns="44450" rIns="90488" bIns="44450" anchor="ctr"/>
          <a:lstStyle/>
          <a:p>
            <a:endParaRPr lang="en-US"/>
          </a:p>
        </p:txBody>
      </p:sp>
      <p:cxnSp>
        <p:nvCxnSpPr>
          <p:cNvPr id="52" name="Straight Connector 51"/>
          <p:cNvCxnSpPr>
            <a:cxnSpLocks/>
          </p:cNvCxnSpPr>
          <p:nvPr/>
        </p:nvCxnSpPr>
        <p:spPr>
          <a:xfrm flipH="1">
            <a:off x="2907254" y="1541946"/>
            <a:ext cx="3810118" cy="0"/>
          </a:xfrm>
          <a:prstGeom prst="line">
            <a:avLst/>
          </a:prstGeom>
          <a:ln w="76200" cmpd="sng">
            <a:solidFill>
              <a:srgbClr val="D642B6"/>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noChangeAspect="1"/>
            <a:stCxn id="57" idx="2"/>
            <a:endCxn id="78" idx="0"/>
          </p:cNvCxnSpPr>
          <p:nvPr/>
        </p:nvCxnSpPr>
        <p:spPr>
          <a:xfrm flipH="1" flipV="1">
            <a:off x="1848880" y="1712247"/>
            <a:ext cx="1454916" cy="6092"/>
          </a:xfrm>
          <a:prstGeom prst="line">
            <a:avLst/>
          </a:prstGeom>
          <a:ln w="76200" cmpd="sng">
            <a:solidFill>
              <a:srgbClr val="56D66B"/>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noChangeAspect="1"/>
          </p:cNvCxnSpPr>
          <p:nvPr/>
        </p:nvCxnSpPr>
        <p:spPr>
          <a:xfrm flipH="1">
            <a:off x="1400175" y="1711158"/>
            <a:ext cx="450611"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noChangeAspect="1"/>
          </p:cNvCxnSpPr>
          <p:nvPr/>
        </p:nvCxnSpPr>
        <p:spPr>
          <a:xfrm flipH="1">
            <a:off x="7535654" y="1709302"/>
            <a:ext cx="532021"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 name="Arc 23"/>
          <p:cNvSpPr>
            <a:spLocks noChangeAspect="1"/>
          </p:cNvSpPr>
          <p:nvPr/>
        </p:nvSpPr>
        <p:spPr>
          <a:xfrm>
            <a:off x="-19952746" y="-44176808"/>
            <a:ext cx="45720000" cy="45720000"/>
          </a:xfrm>
          <a:prstGeom prst="arc">
            <a:avLst>
              <a:gd name="adj1" fmla="val 5398185"/>
              <a:gd name="adj2" fmla="val 5811284"/>
            </a:avLst>
          </a:prstGeom>
          <a:ln w="76200" cmpd="sng">
            <a:solidFill>
              <a:srgbClr val="D642B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a:spLocks noChangeAspect="1"/>
          </p:cNvSpPr>
          <p:nvPr/>
        </p:nvSpPr>
        <p:spPr>
          <a:xfrm>
            <a:off x="-16142628" y="-44181229"/>
            <a:ext cx="45720000" cy="45720000"/>
          </a:xfrm>
          <a:prstGeom prst="arc">
            <a:avLst>
              <a:gd name="adj1" fmla="val 5079612"/>
              <a:gd name="adj2" fmla="val 5404214"/>
            </a:avLst>
          </a:prstGeom>
          <a:ln w="76200" cmpd="sng">
            <a:solidFill>
              <a:srgbClr val="D642B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0" name="Straight Connector 69"/>
          <p:cNvCxnSpPr>
            <a:cxnSpLocks noChangeAspect="1"/>
            <a:stCxn id="73" idx="0"/>
          </p:cNvCxnSpPr>
          <p:nvPr/>
        </p:nvCxnSpPr>
        <p:spPr>
          <a:xfrm flipH="1" flipV="1">
            <a:off x="6116204" y="1709609"/>
            <a:ext cx="1413712" cy="858"/>
          </a:xfrm>
          <a:prstGeom prst="line">
            <a:avLst/>
          </a:prstGeom>
          <a:ln w="76200" cmpd="sng">
            <a:solidFill>
              <a:srgbClr val="56D66B"/>
            </a:solidFill>
          </a:ln>
          <a:effectLst/>
        </p:spPr>
        <p:style>
          <a:lnRef idx="2">
            <a:schemeClr val="accent1"/>
          </a:lnRef>
          <a:fillRef idx="0">
            <a:schemeClr val="accent1"/>
          </a:fillRef>
          <a:effectRef idx="1">
            <a:schemeClr val="accent1"/>
          </a:effectRef>
          <a:fontRef idx="minor">
            <a:schemeClr val="tx1"/>
          </a:fontRef>
        </p:style>
      </p:cxnSp>
      <p:sp>
        <p:nvSpPr>
          <p:cNvPr id="76" name="Arc 75"/>
          <p:cNvSpPr>
            <a:spLocks noChangeAspect="1"/>
          </p:cNvSpPr>
          <p:nvPr/>
        </p:nvSpPr>
        <p:spPr>
          <a:xfrm rot="16195187">
            <a:off x="127390" y="-7304934"/>
            <a:ext cx="9144000" cy="9144000"/>
          </a:xfrm>
          <a:prstGeom prst="arc">
            <a:avLst>
              <a:gd name="adj1" fmla="val 10389255"/>
              <a:gd name="adj2" fmla="val 11215559"/>
            </a:avLst>
          </a:prstGeom>
          <a:ln w="73025" cmpd="sng">
            <a:solidFill>
              <a:srgbClr val="98480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a:spLocks noChangeAspect="1"/>
          </p:cNvSpPr>
          <p:nvPr/>
        </p:nvSpPr>
        <p:spPr>
          <a:xfrm rot="16195187">
            <a:off x="-670942" y="1716122"/>
            <a:ext cx="4128910" cy="4114800"/>
          </a:xfrm>
          <a:prstGeom prst="arc">
            <a:avLst>
              <a:gd name="adj1" fmla="val 19401887"/>
              <a:gd name="adj2" fmla="val 18616"/>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a:spLocks noChangeAspect="1"/>
          </p:cNvSpPr>
          <p:nvPr/>
        </p:nvSpPr>
        <p:spPr>
          <a:xfrm rot="16195187">
            <a:off x="6012244" y="1710156"/>
            <a:ext cx="4114800" cy="4114800"/>
          </a:xfrm>
          <a:prstGeom prst="arc">
            <a:avLst>
              <a:gd name="adj1" fmla="val 21591224"/>
              <a:gd name="adj2" fmla="val 1665527"/>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118">
            <a:extLst>
              <a:ext uri="{FF2B5EF4-FFF2-40B4-BE49-F238E27FC236}">
                <a16:creationId xmlns:a16="http://schemas.microsoft.com/office/drawing/2014/main" id="{F8C481BB-CB63-B244-A341-BB24FF2D7833}"/>
              </a:ext>
            </a:extLst>
          </p:cNvPr>
          <p:cNvSpPr>
            <a:spLocks/>
          </p:cNvSpPr>
          <p:nvPr/>
        </p:nvSpPr>
        <p:spPr bwMode="auto">
          <a:xfrm>
            <a:off x="7529916" y="1710467"/>
            <a:ext cx="1490138" cy="9780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a:p>
        </p:txBody>
      </p:sp>
      <p:sp>
        <p:nvSpPr>
          <p:cNvPr id="77" name="Arc 119">
            <a:extLst>
              <a:ext uri="{FF2B5EF4-FFF2-40B4-BE49-F238E27FC236}">
                <a16:creationId xmlns:a16="http://schemas.microsoft.com/office/drawing/2014/main" id="{EE7E3FAB-B91D-2C40-B0D0-056A41F38796}"/>
              </a:ext>
            </a:extLst>
          </p:cNvPr>
          <p:cNvSpPr>
            <a:spLocks/>
          </p:cNvSpPr>
          <p:nvPr/>
        </p:nvSpPr>
        <p:spPr bwMode="auto">
          <a:xfrm flipV="1">
            <a:off x="7522651" y="2643975"/>
            <a:ext cx="1497404" cy="97056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dirty="0"/>
          </a:p>
        </p:txBody>
      </p:sp>
      <p:sp>
        <p:nvSpPr>
          <p:cNvPr id="78" name="Arc 118">
            <a:extLst>
              <a:ext uri="{FF2B5EF4-FFF2-40B4-BE49-F238E27FC236}">
                <a16:creationId xmlns:a16="http://schemas.microsoft.com/office/drawing/2014/main" id="{9DF127D4-5DE1-464D-83FD-DBB56FC03465}"/>
              </a:ext>
            </a:extLst>
          </p:cNvPr>
          <p:cNvSpPr>
            <a:spLocks/>
          </p:cNvSpPr>
          <p:nvPr/>
        </p:nvSpPr>
        <p:spPr bwMode="auto">
          <a:xfrm flipH="1">
            <a:off x="358742" y="1712247"/>
            <a:ext cx="1490138" cy="9780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a:p>
        </p:txBody>
      </p:sp>
      <p:sp>
        <p:nvSpPr>
          <p:cNvPr id="79" name="Arc 119">
            <a:extLst>
              <a:ext uri="{FF2B5EF4-FFF2-40B4-BE49-F238E27FC236}">
                <a16:creationId xmlns:a16="http://schemas.microsoft.com/office/drawing/2014/main" id="{00EB53BD-139E-744B-AE32-FB9855BE553A}"/>
              </a:ext>
            </a:extLst>
          </p:cNvPr>
          <p:cNvSpPr>
            <a:spLocks/>
          </p:cNvSpPr>
          <p:nvPr/>
        </p:nvSpPr>
        <p:spPr bwMode="auto">
          <a:xfrm flipH="1" flipV="1">
            <a:off x="358741" y="2690299"/>
            <a:ext cx="1493738" cy="92424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cmpd="sng">
            <a:solidFill>
              <a:srgbClr val="3366FF"/>
            </a:solidFill>
            <a:round/>
            <a:headEnd/>
            <a:tailEnd/>
          </a:ln>
          <a:extLst>
            <a:ext uri="{909E8E84-426E-40dd-AFC4-6F175D3DCCD1}">
              <a14:hiddenFill xmlns="" xmlns:a14="http://schemas.microsoft.com/office/drawing/2010/main">
                <a:solidFill>
                  <a:srgbClr val="FFFFFF"/>
                </a:solidFill>
              </a14:hiddenFill>
            </a:ext>
          </a:extLst>
        </p:spPr>
        <p:txBody>
          <a:bodyPr wrap="square" lIns="90488" tIns="44450" rIns="90488" bIns="44450" anchor="ctr">
            <a:spAutoFit/>
          </a:bodyPr>
          <a:lstStyle/>
          <a:p>
            <a:endParaRPr lang="en-US" dirty="0"/>
          </a:p>
        </p:txBody>
      </p:sp>
      <p:sp>
        <p:nvSpPr>
          <p:cNvPr id="47" name="Slide Number Placeholder 2">
            <a:extLst>
              <a:ext uri="{FF2B5EF4-FFF2-40B4-BE49-F238E27FC236}">
                <a16:creationId xmlns:a16="http://schemas.microsoft.com/office/drawing/2014/main" id="{7A775D24-55AE-314D-BDC5-D6FAB557914F}"/>
              </a:ext>
            </a:extLst>
          </p:cNvPr>
          <p:cNvSpPr txBox="1">
            <a:spLocks/>
          </p:cNvSpPr>
          <p:nvPr/>
        </p:nvSpPr>
        <p:spPr>
          <a:xfrm>
            <a:off x="8230819" y="6606608"/>
            <a:ext cx="905826" cy="2532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E97603-2A10-E648-8DE4-4D75A1570B14}" type="slidenum">
              <a:rPr lang="en-US" sz="1200" smtClean="0">
                <a:solidFill>
                  <a:srgbClr val="2424B9"/>
                </a:solidFill>
                <a:latin typeface="Optima" panose="02000503060000020004" pitchFamily="2" charset="0"/>
              </a:rPr>
              <a:pPr algn="r"/>
              <a:t>38</a:t>
            </a:fld>
            <a:endParaRPr lang="en-US" sz="1200" dirty="0">
              <a:solidFill>
                <a:srgbClr val="2424B9"/>
              </a:solidFill>
              <a:latin typeface="Optima" panose="02000503060000020004" pitchFamily="2" charset="0"/>
            </a:endParaRPr>
          </a:p>
        </p:txBody>
      </p:sp>
      <p:sp>
        <p:nvSpPr>
          <p:cNvPr id="6" name="Footer Placeholder 5">
            <a:extLst>
              <a:ext uri="{FF2B5EF4-FFF2-40B4-BE49-F238E27FC236}">
                <a16:creationId xmlns:a16="http://schemas.microsoft.com/office/drawing/2014/main" id="{D2A75D01-4626-8B4E-9380-18270DFDC30A}"/>
              </a:ext>
            </a:extLst>
          </p:cNvPr>
          <p:cNvSpPr>
            <a:spLocks noGrp="1"/>
          </p:cNvSpPr>
          <p:nvPr>
            <p:ph type="ftr" sz="quarter" idx="10"/>
          </p:nvPr>
        </p:nvSpPr>
        <p:spPr>
          <a:xfrm>
            <a:off x="3232525" y="6555742"/>
            <a:ext cx="2695533" cy="332347"/>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
        <p:nvSpPr>
          <p:cNvPr id="17" name="TextBox 16">
            <a:extLst>
              <a:ext uri="{FF2B5EF4-FFF2-40B4-BE49-F238E27FC236}">
                <a16:creationId xmlns:a16="http://schemas.microsoft.com/office/drawing/2014/main" id="{6A758FBE-D761-7E43-80C3-BB6BD411FB51}"/>
              </a:ext>
            </a:extLst>
          </p:cNvPr>
          <p:cNvSpPr txBox="1"/>
          <p:nvPr/>
        </p:nvSpPr>
        <p:spPr>
          <a:xfrm>
            <a:off x="1978617" y="4612419"/>
            <a:ext cx="5339949" cy="954107"/>
          </a:xfrm>
          <a:prstGeom prst="rect">
            <a:avLst/>
          </a:prstGeom>
          <a:noFill/>
        </p:spPr>
        <p:txBody>
          <a:bodyPr wrap="square" rtlCol="0">
            <a:spAutoFit/>
          </a:bodyPr>
          <a:lstStyle/>
          <a:p>
            <a:r>
              <a:rPr lang="en-US" sz="2800" b="1" dirty="0">
                <a:solidFill>
                  <a:srgbClr val="FF0000"/>
                </a:solidFill>
              </a:rPr>
              <a:t>The LHeC design with 2 x 10 GeV linacs is reduced to 2 x 5GeV linacs </a:t>
            </a:r>
          </a:p>
        </p:txBody>
      </p:sp>
      <p:sp>
        <p:nvSpPr>
          <p:cNvPr id="37903" name="Text Box 137"/>
          <p:cNvSpPr txBox="1">
            <a:spLocks noChangeArrowheads="1"/>
          </p:cNvSpPr>
          <p:nvPr/>
        </p:nvSpPr>
        <p:spPr bwMode="auto">
          <a:xfrm rot="16672">
            <a:off x="1872067" y="1637212"/>
            <a:ext cx="1157779" cy="828432"/>
          </a:xfrm>
          <a:prstGeom prst="rect">
            <a:avLst/>
          </a:prstGeom>
          <a:noFill/>
          <a:ln w="12699">
            <a:noFill/>
            <a:miter lim="800000"/>
            <a:headEnd/>
            <a:tailEnd/>
          </a:ln>
        </p:spPr>
        <p:txBody>
          <a:bodyPr wrap="none" lIns="90488" tIns="44450" rIns="90488" bIns="44450">
            <a:spAutoFit/>
          </a:bodyPr>
          <a:lstStyle>
            <a:lvl1pPr>
              <a:defRPr sz="1000">
                <a:solidFill>
                  <a:schemeClr val="tx1"/>
                </a:solidFill>
                <a:latin typeface="Arial Unicode MS" charset="0"/>
                <a:ea typeface="ＭＳ Ｐゴシック" charset="0"/>
              </a:defRPr>
            </a:lvl1pPr>
            <a:lvl2pPr marL="742950" indent="-285750">
              <a:defRPr sz="1000">
                <a:solidFill>
                  <a:schemeClr val="tx1"/>
                </a:solidFill>
                <a:latin typeface="Arial Unicode MS" charset="0"/>
                <a:ea typeface="ＭＳ Ｐゴシック" charset="0"/>
              </a:defRPr>
            </a:lvl2pPr>
            <a:lvl3pPr marL="1143000" indent="-228600">
              <a:defRPr sz="1000">
                <a:solidFill>
                  <a:schemeClr val="tx1"/>
                </a:solidFill>
                <a:latin typeface="Arial Unicode MS" charset="0"/>
                <a:ea typeface="ＭＳ Ｐゴシック" charset="0"/>
              </a:defRPr>
            </a:lvl3pPr>
            <a:lvl4pPr marL="1600200" indent="-228600">
              <a:defRPr sz="1000">
                <a:solidFill>
                  <a:schemeClr val="tx1"/>
                </a:solidFill>
                <a:latin typeface="Arial Unicode MS" charset="0"/>
                <a:ea typeface="ＭＳ Ｐゴシック" charset="0"/>
              </a:defRPr>
            </a:lvl4pPr>
            <a:lvl5pPr marL="2057400" indent="-228600">
              <a:defRPr sz="1000">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a:solidFill>
                  <a:schemeClr val="tx1"/>
                </a:solidFill>
                <a:latin typeface="Arial Unicode MS" charset="0"/>
                <a:ea typeface="ＭＳ Ｐゴシック" charset="0"/>
              </a:defRPr>
            </a:lvl9pPr>
          </a:lstStyle>
          <a:p>
            <a:pPr algn="ctr"/>
            <a:r>
              <a:rPr lang="en-US" sz="2400" dirty="0">
                <a:latin typeface="Optima"/>
                <a:cs typeface="Optima"/>
              </a:rPr>
              <a:t>Linac 1</a:t>
            </a:r>
          </a:p>
          <a:p>
            <a:pPr algn="ctr"/>
            <a:r>
              <a:rPr lang="en-US" sz="2400" dirty="0">
                <a:latin typeface="Optima"/>
                <a:cs typeface="Optima"/>
              </a:rPr>
              <a:t>5 GeV</a:t>
            </a:r>
          </a:p>
        </p:txBody>
      </p:sp>
      <p:sp>
        <p:nvSpPr>
          <p:cNvPr id="75" name="Arc 74"/>
          <p:cNvSpPr>
            <a:spLocks noChangeAspect="1"/>
          </p:cNvSpPr>
          <p:nvPr/>
        </p:nvSpPr>
        <p:spPr>
          <a:xfrm rot="5358525">
            <a:off x="1600119" y="1708723"/>
            <a:ext cx="9144000" cy="9144000"/>
          </a:xfrm>
          <a:prstGeom prst="arc">
            <a:avLst>
              <a:gd name="adj1" fmla="val 10139821"/>
              <a:gd name="adj2" fmla="val 10797708"/>
            </a:avLst>
          </a:prstGeom>
          <a:ln w="73025" cmpd="sng">
            <a:solidFill>
              <a:srgbClr val="98480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a:extLst>
              <a:ext uri="{FF2B5EF4-FFF2-40B4-BE49-F238E27FC236}">
                <a16:creationId xmlns:a16="http://schemas.microsoft.com/office/drawing/2014/main" id="{09A95337-49A7-A941-8B58-7E62E1DF74BC}"/>
              </a:ext>
            </a:extLst>
          </p:cNvPr>
          <p:cNvSpPr>
            <a:spLocks noChangeAspect="1"/>
          </p:cNvSpPr>
          <p:nvPr/>
        </p:nvSpPr>
        <p:spPr>
          <a:xfrm rot="16241475" flipH="1">
            <a:off x="-1310497" y="1718143"/>
            <a:ext cx="9144000" cy="9144000"/>
          </a:xfrm>
          <a:prstGeom prst="arc">
            <a:avLst>
              <a:gd name="adj1" fmla="val 10163336"/>
              <a:gd name="adj2" fmla="val 10809674"/>
            </a:avLst>
          </a:prstGeom>
          <a:ln w="73025" cmpd="sng">
            <a:solidFill>
              <a:srgbClr val="98480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8809451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DF40-7923-3049-BECC-FBC895151D60}"/>
              </a:ext>
            </a:extLst>
          </p:cNvPr>
          <p:cNvSpPr>
            <a:spLocks noGrp="1"/>
          </p:cNvSpPr>
          <p:nvPr>
            <p:ph type="title"/>
          </p:nvPr>
        </p:nvSpPr>
        <p:spPr>
          <a:xfrm>
            <a:off x="1378857" y="0"/>
            <a:ext cx="6530975" cy="387350"/>
          </a:xfrm>
        </p:spPr>
        <p:txBody>
          <a:bodyPr>
            <a:normAutofit fontScale="90000"/>
          </a:bodyPr>
          <a:lstStyle/>
          <a:p>
            <a:r>
              <a:rPr lang="en-US" dirty="0"/>
              <a:t>Lattice Function in the LHeC FFA arc </a:t>
            </a:r>
          </a:p>
        </p:txBody>
      </p:sp>
      <p:sp>
        <p:nvSpPr>
          <p:cNvPr id="6" name="Slide Number Placeholder 2">
            <a:extLst>
              <a:ext uri="{FF2B5EF4-FFF2-40B4-BE49-F238E27FC236}">
                <a16:creationId xmlns:a16="http://schemas.microsoft.com/office/drawing/2014/main" id="{9ED62915-E329-384C-A7E9-B616C52862AF}"/>
              </a:ext>
            </a:extLst>
          </p:cNvPr>
          <p:cNvSpPr txBox="1">
            <a:spLocks/>
          </p:cNvSpPr>
          <p:nvPr/>
        </p:nvSpPr>
        <p:spPr>
          <a:xfrm>
            <a:off x="8230819" y="6606608"/>
            <a:ext cx="905826" cy="25322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E97603-2A10-E648-8DE4-4D75A1570B14}" type="slidenum">
              <a:rPr lang="en-US" sz="1200" smtClean="0">
                <a:solidFill>
                  <a:srgbClr val="2424B9"/>
                </a:solidFill>
                <a:latin typeface="Optima" panose="02000503060000020004" pitchFamily="2" charset="0"/>
              </a:rPr>
              <a:pPr algn="r"/>
              <a:t>39</a:t>
            </a:fld>
            <a:endParaRPr lang="en-US" sz="1200" dirty="0">
              <a:solidFill>
                <a:srgbClr val="2424B9"/>
              </a:solidFill>
              <a:latin typeface="Optima" panose="02000503060000020004" pitchFamily="2" charset="0"/>
            </a:endParaRPr>
          </a:p>
        </p:txBody>
      </p:sp>
      <p:sp>
        <p:nvSpPr>
          <p:cNvPr id="3" name="Footer Placeholder 2">
            <a:extLst>
              <a:ext uri="{FF2B5EF4-FFF2-40B4-BE49-F238E27FC236}">
                <a16:creationId xmlns:a16="http://schemas.microsoft.com/office/drawing/2014/main" id="{A5F92D65-C95A-B646-8C83-B12CDFCBEC00}"/>
              </a:ext>
            </a:extLst>
          </p:cNvPr>
          <p:cNvSpPr>
            <a:spLocks noGrp="1"/>
          </p:cNvSpPr>
          <p:nvPr>
            <p:ph type="ftr" sz="quarter" idx="10"/>
          </p:nvPr>
        </p:nvSpPr>
        <p:spPr>
          <a:xfrm>
            <a:off x="3307322" y="6554917"/>
            <a:ext cx="2674044" cy="297146"/>
          </a:xfrm>
        </p:spPr>
        <p:txBody>
          <a:bodyPr/>
          <a:lstStyle/>
          <a:p>
            <a:r>
              <a:rPr lang="en-US" dirty="0">
                <a:latin typeface="Optima" panose="02000503060000020004" pitchFamily="2" charset="0"/>
              </a:rPr>
              <a:t>Dejan Trbojevic, FFA'20 Vancouver </a:t>
            </a:r>
          </a:p>
        </p:txBody>
      </p:sp>
      <p:pic>
        <p:nvPicPr>
          <p:cNvPr id="5" name="Picture 4">
            <a:extLst>
              <a:ext uri="{FF2B5EF4-FFF2-40B4-BE49-F238E27FC236}">
                <a16:creationId xmlns:a16="http://schemas.microsoft.com/office/drawing/2014/main" id="{CD73169D-0684-7841-883B-4854AFD155B7}"/>
              </a:ext>
            </a:extLst>
          </p:cNvPr>
          <p:cNvPicPr>
            <a:picLocks noChangeAspect="1"/>
          </p:cNvPicPr>
          <p:nvPr/>
        </p:nvPicPr>
        <p:blipFill>
          <a:blip r:embed="rId2"/>
          <a:stretch>
            <a:fillRect/>
          </a:stretch>
        </p:blipFill>
        <p:spPr>
          <a:xfrm>
            <a:off x="3007360" y="498397"/>
            <a:ext cx="5882017" cy="6090656"/>
          </a:xfrm>
          <a:prstGeom prst="rect">
            <a:avLst/>
          </a:prstGeom>
        </p:spPr>
      </p:pic>
      <p:sp>
        <p:nvSpPr>
          <p:cNvPr id="8" name="TextBox 7">
            <a:extLst>
              <a:ext uri="{FF2B5EF4-FFF2-40B4-BE49-F238E27FC236}">
                <a16:creationId xmlns:a16="http://schemas.microsoft.com/office/drawing/2014/main" id="{D38D36D3-FAA4-3D4D-97A2-6492F700442E}"/>
              </a:ext>
            </a:extLst>
          </p:cNvPr>
          <p:cNvSpPr txBox="1"/>
          <p:nvPr/>
        </p:nvSpPr>
        <p:spPr>
          <a:xfrm>
            <a:off x="2397760" y="387907"/>
            <a:ext cx="782587" cy="400110"/>
          </a:xfrm>
          <a:prstGeom prst="rect">
            <a:avLst/>
          </a:prstGeom>
          <a:noFill/>
        </p:spPr>
        <p:txBody>
          <a:bodyPr wrap="none" rtlCol="0">
            <a:spAutoFit/>
          </a:bodyPr>
          <a:lstStyle/>
          <a:p>
            <a:r>
              <a:rPr lang="en-US" sz="2000" dirty="0"/>
              <a:t>2 mm</a:t>
            </a:r>
          </a:p>
        </p:txBody>
      </p:sp>
      <p:sp>
        <p:nvSpPr>
          <p:cNvPr id="9" name="TextBox 8">
            <a:extLst>
              <a:ext uri="{FF2B5EF4-FFF2-40B4-BE49-F238E27FC236}">
                <a16:creationId xmlns:a16="http://schemas.microsoft.com/office/drawing/2014/main" id="{52B5D85B-1E62-924B-B9BA-D73EFC2D51F4}"/>
              </a:ext>
            </a:extLst>
          </p:cNvPr>
          <p:cNvSpPr txBox="1"/>
          <p:nvPr/>
        </p:nvSpPr>
        <p:spPr>
          <a:xfrm>
            <a:off x="0" y="872062"/>
            <a:ext cx="2870200" cy="5262979"/>
          </a:xfrm>
          <a:prstGeom prst="rect">
            <a:avLst/>
          </a:prstGeom>
          <a:noFill/>
        </p:spPr>
        <p:txBody>
          <a:bodyPr wrap="square" rtlCol="0">
            <a:spAutoFit/>
          </a:bodyPr>
          <a:lstStyle/>
          <a:p>
            <a:pPr algn="ctr"/>
            <a:r>
              <a:rPr lang="en-US" sz="2400" dirty="0">
                <a:solidFill>
                  <a:srgbClr val="151681"/>
                </a:solidFill>
              </a:rPr>
              <a:t>Magnet Properties:</a:t>
            </a:r>
          </a:p>
          <a:p>
            <a:r>
              <a:rPr lang="en-US" sz="2400" dirty="0">
                <a:solidFill>
                  <a:srgbClr val="151681"/>
                </a:solidFill>
              </a:rPr>
              <a:t>Defocusing magnet</a:t>
            </a:r>
          </a:p>
          <a:p>
            <a:r>
              <a:rPr lang="en-US" sz="2400" dirty="0">
                <a:solidFill>
                  <a:srgbClr val="151681"/>
                </a:solidFill>
              </a:rPr>
              <a:t>L</a:t>
            </a:r>
            <a:r>
              <a:rPr lang="en-US" sz="2400" baseline="-25000" dirty="0">
                <a:solidFill>
                  <a:srgbClr val="151681"/>
                </a:solidFill>
              </a:rPr>
              <a:t>BD</a:t>
            </a:r>
            <a:r>
              <a:rPr lang="en-US" sz="2400" dirty="0">
                <a:solidFill>
                  <a:srgbClr val="151681"/>
                </a:solidFill>
              </a:rPr>
              <a:t> = 0.609  m</a:t>
            </a:r>
          </a:p>
          <a:p>
            <a:r>
              <a:rPr lang="en-US" sz="2400" dirty="0">
                <a:solidFill>
                  <a:srgbClr val="151681"/>
                </a:solidFill>
              </a:rPr>
              <a:t>G</a:t>
            </a:r>
            <a:r>
              <a:rPr lang="en-US" sz="2400" baseline="-25000" dirty="0">
                <a:solidFill>
                  <a:srgbClr val="151681"/>
                </a:solidFill>
              </a:rPr>
              <a:t>D</a:t>
            </a:r>
            <a:r>
              <a:rPr lang="en-US" sz="2400" dirty="0">
                <a:solidFill>
                  <a:srgbClr val="151681"/>
                </a:solidFill>
              </a:rPr>
              <a:t>  = 241.253 T/m</a:t>
            </a:r>
          </a:p>
          <a:p>
            <a:r>
              <a:rPr lang="en-US" sz="2400" dirty="0">
                <a:solidFill>
                  <a:srgbClr val="151681"/>
                </a:solidFill>
              </a:rPr>
              <a:t>B</a:t>
            </a:r>
            <a:r>
              <a:rPr lang="en-US" sz="2400" baseline="-25000" dirty="0">
                <a:solidFill>
                  <a:srgbClr val="151681"/>
                </a:solidFill>
              </a:rPr>
              <a:t>D</a:t>
            </a:r>
            <a:r>
              <a:rPr lang="en-US" sz="2400" dirty="0">
                <a:solidFill>
                  <a:srgbClr val="151681"/>
                </a:solidFill>
              </a:rPr>
              <a:t>   =  0.157 T </a:t>
            </a:r>
          </a:p>
          <a:p>
            <a:r>
              <a:rPr lang="en-US" sz="2400" dirty="0">
                <a:solidFill>
                  <a:srgbClr val="151681"/>
                </a:solidFill>
              </a:rPr>
              <a:t>B</a:t>
            </a:r>
            <a:r>
              <a:rPr lang="en-US" sz="2400" baseline="-25000" dirty="0">
                <a:solidFill>
                  <a:srgbClr val="151681"/>
                </a:solidFill>
              </a:rPr>
              <a:t>Dmax</a:t>
            </a:r>
            <a:r>
              <a:rPr lang="en-US" sz="2400" dirty="0">
                <a:solidFill>
                  <a:srgbClr val="151681"/>
                </a:solidFill>
              </a:rPr>
              <a:t> = </a:t>
            </a:r>
            <a:r>
              <a:rPr lang="fr-FR" sz="2400" dirty="0">
                <a:solidFill>
                  <a:srgbClr val="151681"/>
                </a:solidFill>
              </a:rPr>
              <a:t> 0.481  T</a:t>
            </a:r>
            <a:endParaRPr lang="en-US" sz="2400" dirty="0">
              <a:solidFill>
                <a:srgbClr val="151681"/>
              </a:solidFill>
            </a:endParaRPr>
          </a:p>
          <a:p>
            <a:endParaRPr lang="en-US" dirty="0">
              <a:solidFill>
                <a:srgbClr val="151681"/>
              </a:solidFill>
            </a:endParaRPr>
          </a:p>
          <a:p>
            <a:endParaRPr lang="en-US" dirty="0">
              <a:solidFill>
                <a:srgbClr val="151681"/>
              </a:solidFill>
            </a:endParaRPr>
          </a:p>
          <a:p>
            <a:endParaRPr lang="en-US" dirty="0">
              <a:solidFill>
                <a:srgbClr val="151681"/>
              </a:solidFill>
            </a:endParaRPr>
          </a:p>
          <a:p>
            <a:endParaRPr lang="en-US" dirty="0">
              <a:solidFill>
                <a:srgbClr val="151681"/>
              </a:solidFill>
            </a:endParaRPr>
          </a:p>
          <a:p>
            <a:r>
              <a:rPr lang="en-US" sz="2400" dirty="0">
                <a:solidFill>
                  <a:srgbClr val="151681"/>
                </a:solidFill>
              </a:rPr>
              <a:t>Focusing magnet</a:t>
            </a:r>
          </a:p>
          <a:p>
            <a:r>
              <a:rPr lang="en-US" sz="2400" dirty="0">
                <a:solidFill>
                  <a:srgbClr val="151681"/>
                </a:solidFill>
              </a:rPr>
              <a:t>L</a:t>
            </a:r>
            <a:r>
              <a:rPr lang="en-US" sz="2400" baseline="-25000" dirty="0">
                <a:solidFill>
                  <a:srgbClr val="151681"/>
                </a:solidFill>
              </a:rPr>
              <a:t>QF</a:t>
            </a:r>
            <a:r>
              <a:rPr lang="en-US" sz="2400" dirty="0">
                <a:solidFill>
                  <a:srgbClr val="151681"/>
                </a:solidFill>
              </a:rPr>
              <a:t>  = 1.05 m</a:t>
            </a:r>
          </a:p>
          <a:p>
            <a:r>
              <a:rPr lang="en-US" sz="2400" dirty="0">
                <a:solidFill>
                  <a:srgbClr val="151681"/>
                </a:solidFill>
              </a:rPr>
              <a:t>G</a:t>
            </a:r>
            <a:r>
              <a:rPr lang="en-US" sz="2400" baseline="-25000" dirty="0">
                <a:solidFill>
                  <a:srgbClr val="151681"/>
                </a:solidFill>
              </a:rPr>
              <a:t>F</a:t>
            </a:r>
            <a:r>
              <a:rPr lang="en-US" sz="2400" dirty="0">
                <a:solidFill>
                  <a:srgbClr val="151681"/>
                </a:solidFill>
              </a:rPr>
              <a:t>   = -158.8124 T/m</a:t>
            </a:r>
          </a:p>
          <a:p>
            <a:r>
              <a:rPr lang="en-US" sz="2400" dirty="0">
                <a:solidFill>
                  <a:srgbClr val="151681"/>
                </a:solidFill>
              </a:rPr>
              <a:t>B</a:t>
            </a:r>
            <a:r>
              <a:rPr lang="en-US" sz="2400" baseline="-25000" dirty="0">
                <a:solidFill>
                  <a:srgbClr val="151681"/>
                </a:solidFill>
              </a:rPr>
              <a:t>F</a:t>
            </a:r>
            <a:r>
              <a:rPr lang="en-US" sz="2400" dirty="0">
                <a:solidFill>
                  <a:srgbClr val="151681"/>
                </a:solidFill>
              </a:rPr>
              <a:t>   = 0.157 T</a:t>
            </a:r>
          </a:p>
          <a:p>
            <a:r>
              <a:rPr lang="en-US" sz="2400" dirty="0">
                <a:solidFill>
                  <a:srgbClr val="151681"/>
                </a:solidFill>
              </a:rPr>
              <a:t>B</a:t>
            </a:r>
            <a:r>
              <a:rPr lang="en-US" sz="2400" baseline="-25000" dirty="0">
                <a:solidFill>
                  <a:srgbClr val="151681"/>
                </a:solidFill>
              </a:rPr>
              <a:t>Fmax</a:t>
            </a:r>
            <a:r>
              <a:rPr lang="en-US" sz="2400" dirty="0">
                <a:solidFill>
                  <a:srgbClr val="151681"/>
                </a:solidFill>
              </a:rPr>
              <a:t> = 0.476</a:t>
            </a:r>
            <a:r>
              <a:rPr lang="fr-FR" sz="2400" dirty="0">
                <a:solidFill>
                  <a:srgbClr val="151681"/>
                </a:solidFill>
              </a:rPr>
              <a:t>   T</a:t>
            </a:r>
            <a:endParaRPr lang="en-US" sz="2400" dirty="0">
              <a:solidFill>
                <a:srgbClr val="151681"/>
              </a:solidFill>
            </a:endParaRPr>
          </a:p>
        </p:txBody>
      </p:sp>
      <p:sp>
        <p:nvSpPr>
          <p:cNvPr id="10" name="TextBox 9">
            <a:extLst>
              <a:ext uri="{FF2B5EF4-FFF2-40B4-BE49-F238E27FC236}">
                <a16:creationId xmlns:a16="http://schemas.microsoft.com/office/drawing/2014/main" id="{EA1C581D-E536-5346-95F0-BC0C381D5CFF}"/>
              </a:ext>
            </a:extLst>
          </p:cNvPr>
          <p:cNvSpPr txBox="1"/>
          <p:nvPr/>
        </p:nvSpPr>
        <p:spPr>
          <a:xfrm>
            <a:off x="5332704" y="4954882"/>
            <a:ext cx="1545616" cy="369332"/>
          </a:xfrm>
          <a:prstGeom prst="rect">
            <a:avLst/>
          </a:prstGeom>
          <a:noFill/>
        </p:spPr>
        <p:txBody>
          <a:bodyPr wrap="none" rtlCol="0">
            <a:spAutoFit/>
          </a:bodyPr>
          <a:lstStyle/>
          <a:p>
            <a:r>
              <a:rPr lang="en-US" b="1" dirty="0">
                <a:solidFill>
                  <a:srgbClr val="151681"/>
                </a:solidFill>
              </a:rPr>
              <a:t>0 &lt; D</a:t>
            </a:r>
            <a:r>
              <a:rPr lang="en-US" b="1" baseline="-25000" dirty="0">
                <a:solidFill>
                  <a:srgbClr val="151681"/>
                </a:solidFill>
              </a:rPr>
              <a:t>x</a:t>
            </a:r>
            <a:r>
              <a:rPr lang="en-US" b="1" dirty="0">
                <a:solidFill>
                  <a:srgbClr val="151681"/>
                </a:solidFill>
              </a:rPr>
              <a:t> &lt;  9 mm</a:t>
            </a:r>
          </a:p>
        </p:txBody>
      </p:sp>
    </p:spTree>
    <p:extLst>
      <p:ext uri="{BB962C8B-B14F-4D97-AF65-F5344CB8AC3E}">
        <p14:creationId xmlns:p14="http://schemas.microsoft.com/office/powerpoint/2010/main" val="14201500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181457" y="233590"/>
            <a:ext cx="9144000" cy="701480"/>
          </a:xfrm>
          <a:solidFill>
            <a:srgbClr val="CCFFCC"/>
          </a:solidFill>
        </p:spPr>
        <p:txBody>
          <a:bodyPr>
            <a:normAutofit/>
          </a:bodyPr>
          <a:lstStyle/>
          <a:p>
            <a:pPr lvl="0"/>
            <a:r>
              <a:rPr lang="en-US" sz="2800" dirty="0"/>
              <a:t>Elke Aschenauer: Most Compelling Physics Questions</a:t>
            </a:r>
          </a:p>
        </p:txBody>
      </p:sp>
      <p:grpSp>
        <p:nvGrpSpPr>
          <p:cNvPr id="3" name="Gruppierung 40"/>
          <p:cNvGrpSpPr/>
          <p:nvPr/>
        </p:nvGrpSpPr>
        <p:grpSpPr>
          <a:xfrm>
            <a:off x="176831" y="963567"/>
            <a:ext cx="4335884" cy="3832204"/>
            <a:chOff x="231749" y="751949"/>
            <a:chExt cx="4335884" cy="3832204"/>
          </a:xfrm>
        </p:grpSpPr>
        <p:sp>
          <p:nvSpPr>
            <p:cNvPr id="11" name="Abgerundetes Rechteck 10"/>
            <p:cNvSpPr/>
            <p:nvPr/>
          </p:nvSpPr>
          <p:spPr>
            <a:xfrm>
              <a:off x="233968" y="751949"/>
              <a:ext cx="4333665" cy="3832204"/>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pic>
          <p:nvPicPr>
            <p:cNvPr id="13" name="Picture 27" descr="uli_nucleon"/>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29919" y="842963"/>
              <a:ext cx="1066800" cy="842963"/>
            </a:xfrm>
            <a:prstGeom prst="rect">
              <a:avLst/>
            </a:prstGeom>
            <a:noFill/>
          </p:spPr>
        </p:pic>
        <p:sp>
          <p:nvSpPr>
            <p:cNvPr id="14" name="Textfeld 13"/>
            <p:cNvSpPr txBox="1"/>
            <p:nvPr/>
          </p:nvSpPr>
          <p:spPr>
            <a:xfrm>
              <a:off x="1293385" y="1036928"/>
              <a:ext cx="1644401" cy="400110"/>
            </a:xfrm>
            <a:prstGeom prst="rect">
              <a:avLst/>
            </a:prstGeom>
            <a:noFill/>
          </p:spPr>
          <p:txBody>
            <a:bodyPr wrap="none" rtlCol="0">
              <a:spAutoFit/>
            </a:bodyPr>
            <a:lstStyle/>
            <a:p>
              <a:r>
                <a:rPr lang="en-US" sz="2000" b="1" dirty="0">
                  <a:solidFill>
                    <a:srgbClr val="000000"/>
                  </a:solidFill>
                  <a:latin typeface="Comic Sans MS"/>
                  <a:cs typeface="Comic Sans MS"/>
                </a:rPr>
                <a:t>spin physics</a:t>
              </a:r>
            </a:p>
          </p:txBody>
        </p:sp>
        <p:grpSp>
          <p:nvGrpSpPr>
            <p:cNvPr id="4" name="Gruppierung 7"/>
            <p:cNvGrpSpPr/>
            <p:nvPr/>
          </p:nvGrpSpPr>
          <p:grpSpPr>
            <a:xfrm>
              <a:off x="231749" y="1735367"/>
              <a:ext cx="847991" cy="524904"/>
              <a:chOff x="-46824" y="2291391"/>
              <a:chExt cx="1041022" cy="698500"/>
            </a:xfrm>
          </p:grpSpPr>
          <p:pic>
            <p:nvPicPr>
              <p:cNvPr id="16" name="Bild 15"/>
              <p:cNvPicPr>
                <a:picLocks noChangeAspect="1"/>
              </p:cNvPicPr>
              <p:nvPr/>
            </p:nvPicPr>
            <p:blipFill>
              <a:blip r:embed="rId3"/>
              <a:stretch>
                <a:fillRect/>
              </a:stretch>
            </p:blipFill>
            <p:spPr>
              <a:xfrm>
                <a:off x="-46824" y="2291391"/>
                <a:ext cx="495301" cy="698500"/>
              </a:xfrm>
              <a:prstGeom prst="rect">
                <a:avLst/>
              </a:prstGeom>
            </p:spPr>
          </p:pic>
          <p:sp>
            <p:nvSpPr>
              <p:cNvPr id="17"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8" name="Textfeld 17"/>
            <p:cNvSpPr txBox="1"/>
            <p:nvPr/>
          </p:nvSpPr>
          <p:spPr>
            <a:xfrm>
              <a:off x="654946" y="1797731"/>
              <a:ext cx="3817371" cy="661720"/>
            </a:xfrm>
            <a:prstGeom prst="rect">
              <a:avLst/>
            </a:prstGeom>
            <a:noFill/>
          </p:spPr>
          <p:txBody>
            <a:bodyPr wrap="none" rtlCol="0">
              <a:spAutoFit/>
            </a:bodyPr>
            <a:lstStyle/>
            <a:p>
              <a:pPr>
                <a:spcAft>
                  <a:spcPts val="600"/>
                </a:spcAft>
              </a:pPr>
              <a:r>
                <a:rPr lang="en-US" sz="1600" dirty="0">
                  <a:latin typeface="Comic Sans MS"/>
                  <a:cs typeface="Comic Sans MS"/>
                </a:rPr>
                <a:t>what is the polarization of gluons at</a:t>
              </a:r>
            </a:p>
            <a:p>
              <a:pPr>
                <a:spcAft>
                  <a:spcPts val="600"/>
                </a:spcAft>
              </a:pPr>
              <a:r>
                <a:rPr lang="en-US" sz="1600" dirty="0">
                  <a:latin typeface="Comic Sans MS"/>
                  <a:cs typeface="Comic Sans MS"/>
                </a:rPr>
                <a:t>small </a:t>
              </a:r>
              <a:r>
                <a:rPr lang="en-US" sz="1600" dirty="0" err="1">
                  <a:latin typeface="Comic Sans MS"/>
                  <a:cs typeface="Comic Sans MS"/>
                </a:rPr>
                <a:t>x</a:t>
              </a:r>
              <a:r>
                <a:rPr lang="en-US" sz="1600" dirty="0">
                  <a:latin typeface="Comic Sans MS"/>
                  <a:cs typeface="Comic Sans MS"/>
                </a:rPr>
                <a:t> where they are most abundant</a:t>
              </a:r>
            </a:p>
          </p:txBody>
        </p:sp>
        <p:grpSp>
          <p:nvGrpSpPr>
            <p:cNvPr id="5" name="Gruppierung 7"/>
            <p:cNvGrpSpPr/>
            <p:nvPr/>
          </p:nvGrpSpPr>
          <p:grpSpPr>
            <a:xfrm>
              <a:off x="231749" y="2640421"/>
              <a:ext cx="847991" cy="524904"/>
              <a:chOff x="-46824" y="2291391"/>
              <a:chExt cx="1041022" cy="698500"/>
            </a:xfrm>
          </p:grpSpPr>
          <p:pic>
            <p:nvPicPr>
              <p:cNvPr id="21" name="Bild 20"/>
              <p:cNvPicPr>
                <a:picLocks noChangeAspect="1"/>
              </p:cNvPicPr>
              <p:nvPr/>
            </p:nvPicPr>
            <p:blipFill>
              <a:blip r:embed="rId3"/>
              <a:stretch>
                <a:fillRect/>
              </a:stretch>
            </p:blipFill>
            <p:spPr>
              <a:xfrm>
                <a:off x="-46824" y="2291391"/>
                <a:ext cx="495301" cy="698500"/>
              </a:xfrm>
              <a:prstGeom prst="rect">
                <a:avLst/>
              </a:prstGeom>
            </p:spPr>
          </p:pic>
          <p:sp>
            <p:nvSpPr>
              <p:cNvPr id="22"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3" name="Textfeld 22"/>
            <p:cNvSpPr txBox="1"/>
            <p:nvPr/>
          </p:nvSpPr>
          <p:spPr>
            <a:xfrm>
              <a:off x="654946" y="2679702"/>
              <a:ext cx="3583032" cy="661720"/>
            </a:xfrm>
            <a:prstGeom prst="rect">
              <a:avLst/>
            </a:prstGeom>
            <a:noFill/>
          </p:spPr>
          <p:txBody>
            <a:bodyPr wrap="none" rtlCol="0">
              <a:spAutoFit/>
            </a:bodyPr>
            <a:lstStyle/>
            <a:p>
              <a:pPr>
                <a:spcAft>
                  <a:spcPts val="600"/>
                </a:spcAft>
              </a:pPr>
              <a:r>
                <a:rPr lang="en-US" sz="1600" dirty="0">
                  <a:latin typeface="Comic Sans MS"/>
                  <a:cs typeface="Comic Sans MS"/>
                </a:rPr>
                <a:t>what is the flavor decomposition of</a:t>
              </a:r>
            </a:p>
            <a:p>
              <a:pPr>
                <a:spcAft>
                  <a:spcPts val="600"/>
                </a:spcAft>
              </a:pPr>
              <a:r>
                <a:rPr lang="en-US" sz="1600" dirty="0">
                  <a:latin typeface="Comic Sans MS"/>
                  <a:cs typeface="Comic Sans MS"/>
                </a:rPr>
                <a:t>the polarized sea depending on </a:t>
              </a:r>
              <a:r>
                <a:rPr lang="en-US" sz="1600" dirty="0" err="1">
                  <a:latin typeface="Comic Sans MS"/>
                  <a:cs typeface="Comic Sans MS"/>
                </a:rPr>
                <a:t>x</a:t>
              </a:r>
              <a:endParaRPr lang="en-US" sz="1600" dirty="0">
                <a:latin typeface="Comic Sans MS"/>
                <a:cs typeface="Comic Sans MS"/>
              </a:endParaRPr>
            </a:p>
          </p:txBody>
        </p:sp>
        <p:sp>
          <p:nvSpPr>
            <p:cNvPr id="24" name="Textfeld 23"/>
            <p:cNvSpPr txBox="1"/>
            <p:nvPr/>
          </p:nvSpPr>
          <p:spPr>
            <a:xfrm>
              <a:off x="386245" y="3599006"/>
              <a:ext cx="4161917" cy="661720"/>
            </a:xfrm>
            <a:prstGeom prst="rect">
              <a:avLst/>
            </a:prstGeom>
            <a:noFill/>
          </p:spPr>
          <p:txBody>
            <a:bodyPr wrap="none" rtlCol="0">
              <a:spAutoFit/>
            </a:bodyPr>
            <a:lstStyle/>
            <a:p>
              <a:pPr algn="ctr">
                <a:spcAft>
                  <a:spcPts val="600"/>
                </a:spcAft>
              </a:pPr>
              <a:r>
                <a:rPr lang="en-US" sz="1600" b="1" dirty="0">
                  <a:solidFill>
                    <a:srgbClr val="FF0000"/>
                  </a:solidFill>
                  <a:latin typeface="Comic Sans MS"/>
                  <a:cs typeface="Comic Sans MS"/>
                </a:rPr>
                <a:t>determine quark and gluon contributions</a:t>
              </a:r>
            </a:p>
            <a:p>
              <a:pPr algn="ctr"/>
              <a:r>
                <a:rPr lang="en-US" sz="1600" b="1" dirty="0">
                  <a:solidFill>
                    <a:srgbClr val="FF0000"/>
                  </a:solidFill>
                  <a:latin typeface="Comic Sans MS"/>
                  <a:cs typeface="Comic Sans MS"/>
                </a:rPr>
                <a:t>to the proton spin at last</a:t>
              </a:r>
            </a:p>
          </p:txBody>
        </p:sp>
      </p:grpSp>
      <p:grpSp>
        <p:nvGrpSpPr>
          <p:cNvPr id="7" name="Gruppierung 41"/>
          <p:cNvGrpSpPr/>
          <p:nvPr/>
        </p:nvGrpSpPr>
        <p:grpSpPr>
          <a:xfrm>
            <a:off x="4645521" y="963567"/>
            <a:ext cx="4333665" cy="3821490"/>
            <a:chOff x="4750875" y="775251"/>
            <a:chExt cx="4333665" cy="3821490"/>
          </a:xfrm>
        </p:grpSpPr>
        <p:sp>
          <p:nvSpPr>
            <p:cNvPr id="10" name="Abgerundetes Rechteck 9"/>
            <p:cNvSpPr/>
            <p:nvPr/>
          </p:nvSpPr>
          <p:spPr>
            <a:xfrm>
              <a:off x="4750875" y="775251"/>
              <a:ext cx="4333665" cy="3821490"/>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feld 24"/>
            <p:cNvSpPr txBox="1"/>
            <p:nvPr/>
          </p:nvSpPr>
          <p:spPr>
            <a:xfrm>
              <a:off x="5238955" y="1797731"/>
              <a:ext cx="3596357" cy="661720"/>
            </a:xfrm>
            <a:prstGeom prst="rect">
              <a:avLst/>
            </a:prstGeom>
            <a:noFill/>
          </p:spPr>
          <p:txBody>
            <a:bodyPr wrap="none" rtlCol="0">
              <a:spAutoFit/>
            </a:bodyPr>
            <a:lstStyle/>
            <a:p>
              <a:pPr>
                <a:spcAft>
                  <a:spcPts val="600"/>
                </a:spcAft>
              </a:pPr>
              <a:r>
                <a:rPr lang="en-US" sz="1600" dirty="0">
                  <a:latin typeface="Comic Sans MS"/>
                  <a:cs typeface="Comic Sans MS"/>
                </a:rPr>
                <a:t>what is the spatial distribution of</a:t>
              </a:r>
            </a:p>
            <a:p>
              <a:pPr>
                <a:spcAft>
                  <a:spcPts val="600"/>
                </a:spcAft>
              </a:pPr>
              <a:r>
                <a:rPr lang="en-US" sz="1600" dirty="0">
                  <a:latin typeface="Comic Sans MS"/>
                  <a:cs typeface="Comic Sans MS"/>
                </a:rPr>
                <a:t>quarks and gluons in nucleons/nuclei</a:t>
              </a:r>
            </a:p>
          </p:txBody>
        </p:sp>
        <p:pic>
          <p:nvPicPr>
            <p:cNvPr id="26" name="Bild 25"/>
            <p:cNvPicPr>
              <a:picLocks noChangeAspect="1"/>
            </p:cNvPicPr>
            <p:nvPr/>
          </p:nvPicPr>
          <p:blipFill>
            <a:blip r:embed="rId4">
              <a:clrChange>
                <a:clrFrom>
                  <a:srgbClr val="FFFFFF"/>
                </a:clrFrom>
                <a:clrTo>
                  <a:srgbClr val="FFFFFF">
                    <a:alpha val="0"/>
                  </a:srgbClr>
                </a:clrTo>
              </a:clrChange>
            </a:blip>
            <a:stretch>
              <a:fillRect/>
            </a:stretch>
          </p:blipFill>
          <p:spPr>
            <a:xfrm>
              <a:off x="7229428" y="877221"/>
              <a:ext cx="1183405" cy="932380"/>
            </a:xfrm>
            <a:prstGeom prst="rect">
              <a:avLst/>
            </a:prstGeom>
          </p:spPr>
        </p:pic>
        <p:sp>
          <p:nvSpPr>
            <p:cNvPr id="27" name="Textfeld 26"/>
            <p:cNvSpPr txBox="1"/>
            <p:nvPr/>
          </p:nvSpPr>
          <p:spPr>
            <a:xfrm>
              <a:off x="5840996" y="1036928"/>
              <a:ext cx="1076712" cy="400110"/>
            </a:xfrm>
            <a:prstGeom prst="rect">
              <a:avLst/>
            </a:prstGeom>
            <a:noFill/>
          </p:spPr>
          <p:txBody>
            <a:bodyPr wrap="none" rtlCol="0">
              <a:spAutoFit/>
            </a:bodyPr>
            <a:lstStyle/>
            <a:p>
              <a:r>
                <a:rPr lang="en-US" sz="2000" b="1" dirty="0">
                  <a:solidFill>
                    <a:srgbClr val="000000"/>
                  </a:solidFill>
                  <a:latin typeface="Comic Sans MS"/>
                  <a:cs typeface="Comic Sans MS"/>
                </a:rPr>
                <a:t>imaging</a:t>
              </a:r>
            </a:p>
          </p:txBody>
        </p:sp>
        <p:grpSp>
          <p:nvGrpSpPr>
            <p:cNvPr id="8" name="Gruppierung 7"/>
            <p:cNvGrpSpPr/>
            <p:nvPr/>
          </p:nvGrpSpPr>
          <p:grpSpPr>
            <a:xfrm>
              <a:off x="4835709" y="1735367"/>
              <a:ext cx="670191" cy="524904"/>
              <a:chOff x="171450" y="2291391"/>
              <a:chExt cx="822748" cy="698500"/>
            </a:xfrm>
          </p:grpSpPr>
          <p:pic>
            <p:nvPicPr>
              <p:cNvPr id="29" name="Bild 28"/>
              <p:cNvPicPr>
                <a:picLocks noChangeAspect="1"/>
              </p:cNvPicPr>
              <p:nvPr/>
            </p:nvPicPr>
            <p:blipFill>
              <a:blip r:embed="rId3"/>
              <a:stretch>
                <a:fillRect/>
              </a:stretch>
            </p:blipFill>
            <p:spPr>
              <a:xfrm>
                <a:off x="171450" y="2291391"/>
                <a:ext cx="495300" cy="698500"/>
              </a:xfrm>
              <a:prstGeom prst="rect">
                <a:avLst/>
              </a:prstGeom>
            </p:spPr>
          </p:pic>
          <p:sp>
            <p:nvSpPr>
              <p:cNvPr id="30" name="Textfeld 29"/>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grpSp>
          <p:nvGrpSpPr>
            <p:cNvPr id="9" name="Gruppierung 7"/>
            <p:cNvGrpSpPr/>
            <p:nvPr/>
          </p:nvGrpSpPr>
          <p:grpSpPr>
            <a:xfrm>
              <a:off x="4835709" y="2640421"/>
              <a:ext cx="670191" cy="524904"/>
              <a:chOff x="171450" y="2291391"/>
              <a:chExt cx="822748" cy="698500"/>
            </a:xfrm>
          </p:grpSpPr>
          <p:pic>
            <p:nvPicPr>
              <p:cNvPr id="32" name="Bild 31"/>
              <p:cNvPicPr>
                <a:picLocks noChangeAspect="1"/>
              </p:cNvPicPr>
              <p:nvPr/>
            </p:nvPicPr>
            <p:blipFill>
              <a:blip r:embed="rId3"/>
              <a:stretch>
                <a:fillRect/>
              </a:stretch>
            </p:blipFill>
            <p:spPr>
              <a:xfrm>
                <a:off x="171450" y="2291391"/>
                <a:ext cx="495300" cy="698500"/>
              </a:xfrm>
              <a:prstGeom prst="rect">
                <a:avLst/>
              </a:prstGeom>
            </p:spPr>
          </p:pic>
          <p:sp>
            <p:nvSpPr>
              <p:cNvPr id="33" name="Textfeld 32"/>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34" name="Textfeld 33"/>
            <p:cNvSpPr txBox="1"/>
            <p:nvPr/>
          </p:nvSpPr>
          <p:spPr>
            <a:xfrm>
              <a:off x="5389791" y="3599006"/>
              <a:ext cx="2732639" cy="661720"/>
            </a:xfrm>
            <a:prstGeom prst="rect">
              <a:avLst/>
            </a:prstGeom>
            <a:noFill/>
          </p:spPr>
          <p:txBody>
            <a:bodyPr wrap="none" rtlCol="0">
              <a:spAutoFit/>
            </a:bodyPr>
            <a:lstStyle/>
            <a:p>
              <a:pPr algn="ctr">
                <a:spcAft>
                  <a:spcPts val="600"/>
                </a:spcAft>
              </a:pPr>
              <a:r>
                <a:rPr lang="en-US" sz="1600" b="1" dirty="0">
                  <a:solidFill>
                    <a:srgbClr val="FF0000"/>
                  </a:solidFill>
                  <a:latin typeface="Comic Sans MS"/>
                  <a:cs typeface="Comic Sans MS"/>
                </a:rPr>
                <a:t>possible window to</a:t>
              </a:r>
            </a:p>
            <a:p>
              <a:pPr algn="ctr"/>
              <a:r>
                <a:rPr lang="en-US" sz="1600" b="1" dirty="0">
                  <a:solidFill>
                    <a:srgbClr val="FF0000"/>
                  </a:solidFill>
                  <a:latin typeface="Comic Sans MS"/>
                  <a:cs typeface="Comic Sans MS"/>
                </a:rPr>
                <a:t>orbital angular momentum</a:t>
              </a:r>
            </a:p>
          </p:txBody>
        </p:sp>
        <p:sp>
          <p:nvSpPr>
            <p:cNvPr id="36" name="Textfeld 35"/>
            <p:cNvSpPr txBox="1"/>
            <p:nvPr/>
          </p:nvSpPr>
          <p:spPr>
            <a:xfrm>
              <a:off x="5239169" y="2679702"/>
              <a:ext cx="3535643" cy="661720"/>
            </a:xfrm>
            <a:prstGeom prst="rect">
              <a:avLst/>
            </a:prstGeom>
            <a:noFill/>
          </p:spPr>
          <p:txBody>
            <a:bodyPr wrap="none" rtlCol="0">
              <a:spAutoFit/>
            </a:bodyPr>
            <a:lstStyle/>
            <a:p>
              <a:pPr>
                <a:spcAft>
                  <a:spcPts val="600"/>
                </a:spcAft>
              </a:pPr>
              <a:r>
                <a:rPr lang="en-US" sz="1600" dirty="0">
                  <a:latin typeface="Comic Sans MS"/>
                  <a:cs typeface="Comic Sans MS"/>
                </a:rPr>
                <a:t>understand deep aspects of gauge</a:t>
              </a:r>
            </a:p>
            <a:p>
              <a:pPr>
                <a:spcAft>
                  <a:spcPts val="600"/>
                </a:spcAft>
              </a:pPr>
              <a:r>
                <a:rPr lang="en-US" sz="1600" dirty="0">
                  <a:latin typeface="Comic Sans MS"/>
                  <a:cs typeface="Comic Sans MS"/>
                </a:rPr>
                <a:t>theories revealed by </a:t>
              </a:r>
              <a:r>
                <a:rPr lang="en-US" sz="1600" dirty="0" err="1">
                  <a:latin typeface="Comic Sans MS"/>
                  <a:cs typeface="Comic Sans MS"/>
                </a:rPr>
                <a:t>k</a:t>
              </a:r>
              <a:r>
                <a:rPr lang="en-US" sz="1600" baseline="-25000" dirty="0" err="1">
                  <a:latin typeface="Comic Sans MS"/>
                  <a:cs typeface="Comic Sans MS"/>
                </a:rPr>
                <a:t>T</a:t>
              </a:r>
              <a:r>
                <a:rPr lang="en-US" sz="1600" baseline="-25000" dirty="0">
                  <a:latin typeface="Comic Sans MS"/>
                  <a:cs typeface="Comic Sans MS"/>
                </a:rPr>
                <a:t> </a:t>
              </a:r>
              <a:r>
                <a:rPr lang="en-US" sz="1600" dirty="0">
                  <a:latin typeface="Comic Sans MS"/>
                  <a:cs typeface="Comic Sans MS"/>
                </a:rPr>
                <a:t>dep. </a:t>
              </a:r>
              <a:r>
                <a:rPr lang="en-US" sz="1600" dirty="0" err="1">
                  <a:latin typeface="Comic Sans MS"/>
                  <a:cs typeface="Comic Sans MS"/>
                </a:rPr>
                <a:t>distr’n</a:t>
              </a:r>
              <a:endParaRPr lang="en-US" sz="1600" baseline="-25000" dirty="0">
                <a:latin typeface="Comic Sans MS"/>
                <a:cs typeface="Comic Sans MS"/>
              </a:endParaRPr>
            </a:p>
          </p:txBody>
        </p:sp>
      </p:grpSp>
      <p:grpSp>
        <p:nvGrpSpPr>
          <p:cNvPr id="15" name="Gruppierung 50"/>
          <p:cNvGrpSpPr/>
          <p:nvPr/>
        </p:nvGrpSpPr>
        <p:grpSpPr>
          <a:xfrm>
            <a:off x="264787" y="4791924"/>
            <a:ext cx="8761467" cy="2077829"/>
            <a:chOff x="210664" y="4696598"/>
            <a:chExt cx="8761467" cy="2322811"/>
          </a:xfrm>
        </p:grpSpPr>
        <p:grpSp>
          <p:nvGrpSpPr>
            <p:cNvPr id="19" name="Gruppierung 48"/>
            <p:cNvGrpSpPr/>
            <p:nvPr/>
          </p:nvGrpSpPr>
          <p:grpSpPr>
            <a:xfrm>
              <a:off x="210664" y="4696598"/>
              <a:ext cx="8761467" cy="2094715"/>
              <a:chOff x="210664" y="4696598"/>
              <a:chExt cx="8761467" cy="2094715"/>
            </a:xfrm>
          </p:grpSpPr>
          <p:sp>
            <p:nvSpPr>
              <p:cNvPr id="12" name="Abgerundetes Rechteck 11"/>
              <p:cNvSpPr/>
              <p:nvPr/>
            </p:nvSpPr>
            <p:spPr>
              <a:xfrm>
                <a:off x="210664" y="4696598"/>
                <a:ext cx="8761467" cy="2056543"/>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feld 34"/>
              <p:cNvSpPr txBox="1"/>
              <p:nvPr/>
            </p:nvSpPr>
            <p:spPr>
              <a:xfrm>
                <a:off x="542020" y="4819484"/>
                <a:ext cx="3835756" cy="400110"/>
              </a:xfrm>
              <a:prstGeom prst="rect">
                <a:avLst/>
              </a:prstGeom>
              <a:noFill/>
            </p:spPr>
            <p:txBody>
              <a:bodyPr wrap="none" rtlCol="0">
                <a:spAutoFit/>
              </a:bodyPr>
              <a:lstStyle/>
              <a:p>
                <a:r>
                  <a:rPr lang="en-US" sz="2000" b="1" dirty="0">
                    <a:solidFill>
                      <a:srgbClr val="000000"/>
                    </a:solidFill>
                    <a:latin typeface="Comic Sans MS"/>
                    <a:cs typeface="Comic Sans MS"/>
                  </a:rPr>
                  <a:t>physics of strong color fields</a:t>
                </a:r>
              </a:p>
            </p:txBody>
          </p:sp>
          <p:grpSp>
            <p:nvGrpSpPr>
              <p:cNvPr id="20" name="Gruppierung 7"/>
              <p:cNvGrpSpPr/>
              <p:nvPr/>
            </p:nvGrpSpPr>
            <p:grpSpPr>
              <a:xfrm>
                <a:off x="2662053" y="5463398"/>
                <a:ext cx="670191" cy="524904"/>
                <a:chOff x="171450" y="2291391"/>
                <a:chExt cx="822748" cy="698500"/>
              </a:xfrm>
            </p:grpSpPr>
            <p:pic>
              <p:nvPicPr>
                <p:cNvPr id="38" name="Bild 37"/>
                <p:cNvPicPr>
                  <a:picLocks noChangeAspect="1"/>
                </p:cNvPicPr>
                <p:nvPr/>
              </p:nvPicPr>
              <p:blipFill>
                <a:blip r:embed="rId3"/>
                <a:stretch>
                  <a:fillRect/>
                </a:stretch>
              </p:blipFill>
              <p:spPr>
                <a:xfrm>
                  <a:off x="171450" y="2291391"/>
                  <a:ext cx="495300" cy="698500"/>
                </a:xfrm>
                <a:prstGeom prst="rect">
                  <a:avLst/>
                </a:prstGeom>
              </p:spPr>
            </p:pic>
            <p:sp>
              <p:nvSpPr>
                <p:cNvPr id="39" name="Textfeld 38"/>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0" name="Textfeld 39"/>
              <p:cNvSpPr txBox="1"/>
              <p:nvPr/>
            </p:nvSpPr>
            <p:spPr>
              <a:xfrm>
                <a:off x="3158515" y="6352293"/>
                <a:ext cx="5101076" cy="338554"/>
              </a:xfrm>
              <a:prstGeom prst="rect">
                <a:avLst/>
              </a:prstGeom>
              <a:noFill/>
            </p:spPr>
            <p:txBody>
              <a:bodyPr wrap="none" rtlCol="0">
                <a:spAutoFit/>
              </a:bodyPr>
              <a:lstStyle/>
              <a:p>
                <a:pPr>
                  <a:spcAft>
                    <a:spcPts val="600"/>
                  </a:spcAft>
                </a:pPr>
                <a:r>
                  <a:rPr lang="en-US" sz="1600" dirty="0">
                    <a:latin typeface="Comic Sans MS"/>
                    <a:cs typeface="Comic Sans MS"/>
                  </a:rPr>
                  <a:t>how do hard probes in </a:t>
                </a:r>
                <a:r>
                  <a:rPr lang="en-US" sz="1600" dirty="0" err="1">
                    <a:latin typeface="Comic Sans MS"/>
                    <a:cs typeface="Comic Sans MS"/>
                  </a:rPr>
                  <a:t>eA</a:t>
                </a:r>
                <a:r>
                  <a:rPr lang="en-US" sz="1600" dirty="0">
                    <a:latin typeface="Comic Sans MS"/>
                    <a:cs typeface="Comic Sans MS"/>
                  </a:rPr>
                  <a:t> interact with the medium</a:t>
                </a:r>
              </a:p>
            </p:txBody>
          </p:sp>
          <p:grpSp>
            <p:nvGrpSpPr>
              <p:cNvPr id="28" name="Gruppierung 7"/>
              <p:cNvGrpSpPr/>
              <p:nvPr/>
            </p:nvGrpSpPr>
            <p:grpSpPr>
              <a:xfrm>
                <a:off x="2662053" y="6200943"/>
                <a:ext cx="670191" cy="590370"/>
                <a:chOff x="171450" y="2390176"/>
                <a:chExt cx="822748" cy="785616"/>
              </a:xfrm>
            </p:grpSpPr>
            <p:pic>
              <p:nvPicPr>
                <p:cNvPr id="45" name="Bild 44"/>
                <p:cNvPicPr>
                  <a:picLocks noChangeAspect="1"/>
                </p:cNvPicPr>
                <p:nvPr/>
              </p:nvPicPr>
              <p:blipFill>
                <a:blip r:embed="rId3"/>
                <a:stretch>
                  <a:fillRect/>
                </a:stretch>
              </p:blipFill>
              <p:spPr>
                <a:xfrm>
                  <a:off x="171450" y="2477292"/>
                  <a:ext cx="495300" cy="698500"/>
                </a:xfrm>
                <a:prstGeom prst="rect">
                  <a:avLst/>
                </a:prstGeom>
              </p:spPr>
            </p:pic>
            <p:sp>
              <p:nvSpPr>
                <p:cNvPr id="46" name="Textfeld 45"/>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7" name="Textfeld 46"/>
              <p:cNvSpPr txBox="1"/>
              <p:nvPr/>
            </p:nvSpPr>
            <p:spPr>
              <a:xfrm>
                <a:off x="4627346" y="4783875"/>
                <a:ext cx="4095692" cy="661720"/>
              </a:xfrm>
              <a:prstGeom prst="rect">
                <a:avLst/>
              </a:prstGeom>
              <a:noFill/>
            </p:spPr>
            <p:txBody>
              <a:bodyPr wrap="none" rtlCol="0">
                <a:spAutoFit/>
              </a:bodyPr>
              <a:lstStyle/>
              <a:p>
                <a:pPr algn="ctr">
                  <a:spcAft>
                    <a:spcPts val="600"/>
                  </a:spcAft>
                </a:pPr>
                <a:r>
                  <a:rPr lang="en-US" sz="1600" b="1" dirty="0">
                    <a:solidFill>
                      <a:srgbClr val="FF0000"/>
                    </a:solidFill>
                    <a:latin typeface="Comic Sans MS"/>
                    <a:cs typeface="Comic Sans MS"/>
                  </a:rPr>
                  <a:t>quantitatively probe the universality of</a:t>
                </a:r>
              </a:p>
              <a:p>
                <a:pPr algn="ctr">
                  <a:spcAft>
                    <a:spcPts val="600"/>
                  </a:spcAft>
                </a:pPr>
                <a:r>
                  <a:rPr lang="en-US" sz="1600" b="1" dirty="0">
                    <a:solidFill>
                      <a:srgbClr val="FF0000"/>
                    </a:solidFill>
                    <a:latin typeface="Comic Sans MS"/>
                    <a:cs typeface="Comic Sans MS"/>
                  </a:rPr>
                  <a:t>strong color fields in AA, </a:t>
                </a:r>
                <a:r>
                  <a:rPr lang="en-US" sz="1600" b="1" dirty="0" err="1">
                    <a:solidFill>
                      <a:srgbClr val="FF0000"/>
                    </a:solidFill>
                    <a:latin typeface="Comic Sans MS"/>
                    <a:cs typeface="Comic Sans MS"/>
                  </a:rPr>
                  <a:t>pA</a:t>
                </a:r>
                <a:r>
                  <a:rPr lang="en-US" sz="1600" b="1" dirty="0">
                    <a:solidFill>
                      <a:srgbClr val="FF0000"/>
                    </a:solidFill>
                    <a:latin typeface="Comic Sans MS"/>
                    <a:cs typeface="Comic Sans MS"/>
                  </a:rPr>
                  <a:t>, and </a:t>
                </a:r>
                <a:r>
                  <a:rPr lang="en-US" sz="1600" b="1" dirty="0" err="1">
                    <a:solidFill>
                      <a:srgbClr val="FF0000"/>
                    </a:solidFill>
                    <a:latin typeface="Comic Sans MS"/>
                    <a:cs typeface="Comic Sans MS"/>
                  </a:rPr>
                  <a:t>eA</a:t>
                </a:r>
                <a:endParaRPr lang="en-US" sz="1600" b="1" dirty="0">
                  <a:solidFill>
                    <a:srgbClr val="FF0000"/>
                  </a:solidFill>
                  <a:latin typeface="Comic Sans MS"/>
                  <a:cs typeface="Comic Sans MS"/>
                </a:endParaRPr>
              </a:p>
            </p:txBody>
          </p:sp>
          <p:sp>
            <p:nvSpPr>
              <p:cNvPr id="48" name="Textfeld 47"/>
              <p:cNvSpPr txBox="1"/>
              <p:nvPr/>
            </p:nvSpPr>
            <p:spPr>
              <a:xfrm>
                <a:off x="3181819" y="5518084"/>
                <a:ext cx="5790312" cy="661720"/>
              </a:xfrm>
              <a:prstGeom prst="rect">
                <a:avLst/>
              </a:prstGeom>
              <a:noFill/>
            </p:spPr>
            <p:txBody>
              <a:bodyPr wrap="square" rtlCol="0">
                <a:spAutoFit/>
              </a:bodyPr>
              <a:lstStyle/>
              <a:p>
                <a:pPr>
                  <a:spcAft>
                    <a:spcPts val="600"/>
                  </a:spcAft>
                </a:pPr>
                <a:r>
                  <a:rPr lang="en-US" sz="1600" dirty="0">
                    <a:latin typeface="Comic Sans MS"/>
                    <a:cs typeface="Comic Sans MS"/>
                  </a:rPr>
                  <a:t>understand in detail the transition to the non-linear </a:t>
                </a:r>
              </a:p>
              <a:p>
                <a:pPr>
                  <a:spcAft>
                    <a:spcPts val="600"/>
                  </a:spcAft>
                </a:pPr>
                <a:r>
                  <a:rPr lang="en-US" sz="1600" dirty="0">
                    <a:latin typeface="Comic Sans MS"/>
                    <a:cs typeface="Comic Sans MS"/>
                  </a:rPr>
                  <a:t>regime of strong gluon fields and the physics of saturation</a:t>
                </a:r>
              </a:p>
            </p:txBody>
          </p:sp>
        </p:grpSp>
        <p:pic>
          <p:nvPicPr>
            <p:cNvPr id="43" name="Bild 42"/>
            <p:cNvPicPr>
              <a:picLocks noChangeAspect="1"/>
            </p:cNvPicPr>
            <p:nvPr/>
          </p:nvPicPr>
          <p:blipFill>
            <a:blip r:embed="rId5"/>
            <a:stretch>
              <a:fillRect/>
            </a:stretch>
          </p:blipFill>
          <p:spPr>
            <a:xfrm>
              <a:off x="789705" y="4835437"/>
              <a:ext cx="1687615" cy="2183972"/>
            </a:xfrm>
            <a:prstGeom prst="rect">
              <a:avLst/>
            </a:prstGeom>
          </p:spPr>
        </p:pic>
      </p:grpSp>
      <p:sp>
        <p:nvSpPr>
          <p:cNvPr id="31" name="TextBox 30"/>
          <p:cNvSpPr txBox="1"/>
          <p:nvPr/>
        </p:nvSpPr>
        <p:spPr>
          <a:xfrm>
            <a:off x="0" y="-4278"/>
            <a:ext cx="9144000" cy="954107"/>
          </a:xfrm>
          <a:prstGeom prst="rect">
            <a:avLst/>
          </a:prstGeom>
          <a:solidFill>
            <a:srgbClr val="CCFFCC"/>
          </a:solidFill>
        </p:spPr>
        <p:txBody>
          <a:bodyPr wrap="square" rtlCol="0">
            <a:spAutoFit/>
          </a:bodyPr>
          <a:lstStyle/>
          <a:p>
            <a:pPr algn="ctr"/>
            <a:r>
              <a:rPr lang="en-US" sz="2800" b="1" dirty="0">
                <a:solidFill>
                  <a:srgbClr val="000090"/>
                </a:solidFill>
              </a:rPr>
              <a:t>WHY BUILD A NEW POLARIZED ELECTRON - PROTON/He</a:t>
            </a:r>
            <a:r>
              <a:rPr lang="en-US" sz="2800" b="1" baseline="30000" dirty="0">
                <a:solidFill>
                  <a:srgbClr val="000090"/>
                </a:solidFill>
              </a:rPr>
              <a:t>3 </a:t>
            </a:r>
            <a:r>
              <a:rPr lang="en-US" sz="2800" b="1" dirty="0">
                <a:solidFill>
                  <a:srgbClr val="000090"/>
                </a:solidFill>
              </a:rPr>
              <a:t>AND HEAVY ION COLLIDER - EIC?</a:t>
            </a:r>
          </a:p>
        </p:txBody>
      </p:sp>
      <p:sp>
        <p:nvSpPr>
          <p:cNvPr id="49" name="Footer Placeholder 1">
            <a:extLst>
              <a:ext uri="{FF2B5EF4-FFF2-40B4-BE49-F238E27FC236}">
                <a16:creationId xmlns:a16="http://schemas.microsoft.com/office/drawing/2014/main" id="{2ED7183D-3304-D04A-B330-9EECDF764348}"/>
              </a:ext>
            </a:extLst>
          </p:cNvPr>
          <p:cNvSpPr txBox="1">
            <a:spLocks/>
          </p:cNvSpPr>
          <p:nvPr/>
        </p:nvSpPr>
        <p:spPr>
          <a:xfrm>
            <a:off x="3422153" y="6571529"/>
            <a:ext cx="2316278" cy="2970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002060"/>
                </a:solidFill>
              </a:rPr>
              <a:t>Dejan Trbojevic, FFA'20 Vancouver</a:t>
            </a:r>
          </a:p>
        </p:txBody>
      </p:sp>
      <p:grpSp>
        <p:nvGrpSpPr>
          <p:cNvPr id="63" name="Group 62">
            <a:extLst>
              <a:ext uri="{FF2B5EF4-FFF2-40B4-BE49-F238E27FC236}">
                <a16:creationId xmlns:a16="http://schemas.microsoft.com/office/drawing/2014/main" id="{911CF3FC-701B-9349-8E40-DF81CC6D5741}"/>
              </a:ext>
            </a:extLst>
          </p:cNvPr>
          <p:cNvGrpSpPr/>
          <p:nvPr/>
        </p:nvGrpSpPr>
        <p:grpSpPr>
          <a:xfrm>
            <a:off x="32870" y="910605"/>
            <a:ext cx="9111130" cy="5557061"/>
            <a:chOff x="-8915228" y="5080804"/>
            <a:chExt cx="9111130" cy="5557061"/>
          </a:xfrm>
        </p:grpSpPr>
        <p:sp>
          <p:nvSpPr>
            <p:cNvPr id="54" name="Rectangle 53">
              <a:extLst>
                <a:ext uri="{FF2B5EF4-FFF2-40B4-BE49-F238E27FC236}">
                  <a16:creationId xmlns:a16="http://schemas.microsoft.com/office/drawing/2014/main" id="{FF43049F-5981-A140-A877-EBB2E5477011}"/>
                </a:ext>
              </a:extLst>
            </p:cNvPr>
            <p:cNvSpPr/>
            <p:nvPr/>
          </p:nvSpPr>
          <p:spPr>
            <a:xfrm>
              <a:off x="-8915228" y="5080804"/>
              <a:ext cx="9111130" cy="5557061"/>
            </a:xfrm>
            <a:prstGeom prst="rect">
              <a:avLst/>
            </a:prstGeom>
            <a:solidFill>
              <a:srgbClr val="E2FFD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50B9A4DC-8615-654E-A0D1-579B77E53925}"/>
                </a:ext>
              </a:extLst>
            </p:cNvPr>
            <p:cNvGrpSpPr/>
            <p:nvPr/>
          </p:nvGrpSpPr>
          <p:grpSpPr>
            <a:xfrm>
              <a:off x="-8677620" y="5344894"/>
              <a:ext cx="8856670" cy="5292971"/>
              <a:chOff x="-8501973" y="5292771"/>
              <a:chExt cx="8856670" cy="5292971"/>
            </a:xfrm>
          </p:grpSpPr>
          <p:sp>
            <p:nvSpPr>
              <p:cNvPr id="53" name="TextBox 52">
                <a:extLst>
                  <a:ext uri="{FF2B5EF4-FFF2-40B4-BE49-F238E27FC236}">
                    <a16:creationId xmlns:a16="http://schemas.microsoft.com/office/drawing/2014/main" id="{08BE016E-B865-2645-86CA-22746A89FE3C}"/>
                  </a:ext>
                </a:extLst>
              </p:cNvPr>
              <p:cNvSpPr txBox="1"/>
              <p:nvPr/>
            </p:nvSpPr>
            <p:spPr>
              <a:xfrm>
                <a:off x="-8501973" y="5292771"/>
                <a:ext cx="8641302" cy="923330"/>
              </a:xfrm>
              <a:prstGeom prst="rect">
                <a:avLst/>
              </a:prstGeom>
              <a:solidFill>
                <a:srgbClr val="E2FFD6"/>
              </a:solidFill>
            </p:spPr>
            <p:txBody>
              <a:bodyPr wrap="square" rtlCol="0">
                <a:spAutoFit/>
              </a:bodyPr>
              <a:lstStyle/>
              <a:p>
                <a:r>
                  <a:rPr lang="en-US" b="1" dirty="0">
                    <a:solidFill>
                      <a:srgbClr val="3F60F9"/>
                    </a:solidFill>
                    <a:latin typeface="Optima" panose="02000503060000020004" pitchFamily="2" charset="0"/>
                  </a:rPr>
                  <a:t>EIC</a:t>
                </a:r>
                <a:r>
                  <a:rPr lang="en-US" dirty="0">
                    <a:solidFill>
                      <a:srgbClr val="3F60F9"/>
                    </a:solidFill>
                    <a:latin typeface="Optima" panose="02000503060000020004" pitchFamily="2" charset="0"/>
                  </a:rPr>
                  <a:t> with the center-of-mass collision energies ECM ranging between </a:t>
                </a:r>
                <a:r>
                  <a:rPr lang="en-US" b="1" dirty="0">
                    <a:solidFill>
                      <a:srgbClr val="3F60F9"/>
                    </a:solidFill>
                    <a:latin typeface="Optima" panose="02000503060000020004" pitchFamily="2" charset="0"/>
                  </a:rPr>
                  <a:t>29 GeV and 140 GeV </a:t>
                </a:r>
                <a:r>
                  <a:rPr lang="en-US" dirty="0">
                    <a:solidFill>
                      <a:srgbClr val="3F60F9"/>
                    </a:solidFill>
                    <a:latin typeface="Optima" panose="02000503060000020004" pitchFamily="2" charset="0"/>
                  </a:rPr>
                  <a:t>is realized by </a:t>
                </a:r>
                <a:r>
                  <a:rPr lang="en-US" b="1" dirty="0">
                    <a:solidFill>
                      <a:srgbClr val="3F60F9"/>
                    </a:solidFill>
                    <a:latin typeface="Optima" panose="02000503060000020004" pitchFamily="2" charset="0"/>
                  </a:rPr>
                  <a:t>proton energies that range from 41 to 275 GeV</a:t>
                </a:r>
                <a:r>
                  <a:rPr lang="en-US" dirty="0">
                    <a:solidFill>
                      <a:srgbClr val="3F60F9"/>
                    </a:solidFill>
                    <a:latin typeface="Optima" panose="02000503060000020004" pitchFamily="2" charset="0"/>
                  </a:rPr>
                  <a:t>, and by electron energies that range from </a:t>
                </a:r>
                <a:r>
                  <a:rPr lang="en-US" b="1" dirty="0">
                    <a:solidFill>
                      <a:srgbClr val="3F60F9"/>
                    </a:solidFill>
                    <a:latin typeface="Optima" panose="02000503060000020004" pitchFamily="2" charset="0"/>
                  </a:rPr>
                  <a:t>5 GeV to 18 GeV</a:t>
                </a:r>
                <a:r>
                  <a:rPr lang="en-US" dirty="0">
                    <a:latin typeface="Optima" panose="02000503060000020004" pitchFamily="2" charset="0"/>
                  </a:rPr>
                  <a:t>.</a:t>
                </a:r>
              </a:p>
            </p:txBody>
          </p:sp>
          <p:pic>
            <p:nvPicPr>
              <p:cNvPr id="56" name="Picture 55">
                <a:extLst>
                  <a:ext uri="{FF2B5EF4-FFF2-40B4-BE49-F238E27FC236}">
                    <a16:creationId xmlns:a16="http://schemas.microsoft.com/office/drawing/2014/main" id="{F964656D-CBAD-284B-8A8B-0ABC1968DBB8}"/>
                  </a:ext>
                </a:extLst>
              </p:cNvPr>
              <p:cNvPicPr>
                <a:picLocks noChangeAspect="1"/>
              </p:cNvPicPr>
              <p:nvPr/>
            </p:nvPicPr>
            <p:blipFill>
              <a:blip r:embed="rId6"/>
              <a:stretch>
                <a:fillRect/>
              </a:stretch>
            </p:blipFill>
            <p:spPr>
              <a:xfrm>
                <a:off x="-6230024" y="6417475"/>
                <a:ext cx="3919528" cy="2902669"/>
              </a:xfrm>
              <a:prstGeom prst="rect">
                <a:avLst/>
              </a:prstGeom>
            </p:spPr>
          </p:pic>
          <p:pic>
            <p:nvPicPr>
              <p:cNvPr id="58" name="Picture 57">
                <a:extLst>
                  <a:ext uri="{FF2B5EF4-FFF2-40B4-BE49-F238E27FC236}">
                    <a16:creationId xmlns:a16="http://schemas.microsoft.com/office/drawing/2014/main" id="{C02F243B-2567-F44E-9F03-FED3CB7A339E}"/>
                  </a:ext>
                </a:extLst>
              </p:cNvPr>
              <p:cNvPicPr>
                <a:picLocks noChangeAspect="1"/>
              </p:cNvPicPr>
              <p:nvPr/>
            </p:nvPicPr>
            <p:blipFill>
              <a:blip r:embed="rId7"/>
              <a:stretch>
                <a:fillRect/>
              </a:stretch>
            </p:blipFill>
            <p:spPr>
              <a:xfrm>
                <a:off x="-7606017" y="9496404"/>
                <a:ext cx="6349694" cy="1089338"/>
              </a:xfrm>
              <a:prstGeom prst="rect">
                <a:avLst/>
              </a:prstGeom>
            </p:spPr>
          </p:pic>
          <p:sp>
            <p:nvSpPr>
              <p:cNvPr id="59" name="Rectangle 58">
                <a:extLst>
                  <a:ext uri="{FF2B5EF4-FFF2-40B4-BE49-F238E27FC236}">
                    <a16:creationId xmlns:a16="http://schemas.microsoft.com/office/drawing/2014/main" id="{1E0EC034-4BDC-1442-BCA0-26FA66FFF3A4}"/>
                  </a:ext>
                </a:extLst>
              </p:cNvPr>
              <p:cNvSpPr/>
              <p:nvPr/>
            </p:nvSpPr>
            <p:spPr>
              <a:xfrm>
                <a:off x="-8501973" y="7209921"/>
                <a:ext cx="2015486" cy="646331"/>
              </a:xfrm>
              <a:prstGeom prst="rect">
                <a:avLst/>
              </a:prstGeom>
            </p:spPr>
            <p:txBody>
              <a:bodyPr wrap="square">
                <a:spAutoFit/>
              </a:bodyPr>
              <a:lstStyle/>
              <a:p>
                <a:pPr algn="ctr"/>
                <a:r>
                  <a:rPr lang="en-US" dirty="0">
                    <a:solidFill>
                      <a:srgbClr val="3F60F9"/>
                    </a:solidFill>
                  </a:rPr>
                  <a:t>Polarized Electrons</a:t>
                </a:r>
              </a:p>
              <a:p>
                <a:pPr algn="ctr"/>
                <a:r>
                  <a:rPr lang="en-US" dirty="0">
                    <a:solidFill>
                      <a:srgbClr val="3F60F9"/>
                    </a:solidFill>
                  </a:rPr>
                  <a:t>5-18 GeV </a:t>
                </a:r>
                <a:endParaRPr lang="en-US" dirty="0"/>
              </a:p>
            </p:txBody>
          </p:sp>
          <p:sp>
            <p:nvSpPr>
              <p:cNvPr id="44" name="TextBox 43">
                <a:extLst>
                  <a:ext uri="{FF2B5EF4-FFF2-40B4-BE49-F238E27FC236}">
                    <a16:creationId xmlns:a16="http://schemas.microsoft.com/office/drawing/2014/main" id="{94F0F931-5363-E143-981F-5AE3FA680B0C}"/>
                  </a:ext>
                </a:extLst>
              </p:cNvPr>
              <p:cNvSpPr txBox="1"/>
              <p:nvPr/>
            </p:nvSpPr>
            <p:spPr>
              <a:xfrm>
                <a:off x="-2499140" y="6234675"/>
                <a:ext cx="2741543" cy="830997"/>
              </a:xfrm>
              <a:prstGeom prst="rect">
                <a:avLst/>
              </a:prstGeom>
              <a:noFill/>
            </p:spPr>
            <p:txBody>
              <a:bodyPr wrap="square" rtlCol="0">
                <a:spAutoFit/>
              </a:bodyPr>
              <a:lstStyle/>
              <a:p>
                <a:pPr algn="ctr"/>
                <a:r>
                  <a:rPr lang="en-US" sz="2400" dirty="0">
                    <a:solidFill>
                      <a:srgbClr val="3F60F9"/>
                    </a:solidFill>
                  </a:rPr>
                  <a:t>Polarized protons 45-255 GeV</a:t>
                </a:r>
              </a:p>
            </p:txBody>
          </p:sp>
          <p:sp>
            <p:nvSpPr>
              <p:cNvPr id="60" name="TextBox 59">
                <a:extLst>
                  <a:ext uri="{FF2B5EF4-FFF2-40B4-BE49-F238E27FC236}">
                    <a16:creationId xmlns:a16="http://schemas.microsoft.com/office/drawing/2014/main" id="{AE6128DC-4B53-094A-8A14-8A20D0DEE776}"/>
                  </a:ext>
                </a:extLst>
              </p:cNvPr>
              <p:cNvSpPr txBox="1"/>
              <p:nvPr/>
            </p:nvSpPr>
            <p:spPr>
              <a:xfrm>
                <a:off x="-2386846" y="7096268"/>
                <a:ext cx="2741543" cy="1200329"/>
              </a:xfrm>
              <a:prstGeom prst="rect">
                <a:avLst/>
              </a:prstGeom>
              <a:noFill/>
            </p:spPr>
            <p:txBody>
              <a:bodyPr wrap="square" rtlCol="0">
                <a:spAutoFit/>
              </a:bodyPr>
              <a:lstStyle/>
              <a:p>
                <a:pPr algn="ctr"/>
                <a:r>
                  <a:rPr lang="en-US" sz="2400" dirty="0">
                    <a:solidFill>
                      <a:srgbClr val="3F60F9"/>
                    </a:solidFill>
                  </a:rPr>
                  <a:t>Light Ions (d, Si, Cu)</a:t>
                </a:r>
              </a:p>
              <a:p>
                <a:pPr algn="ctr"/>
                <a:r>
                  <a:rPr lang="en-US" sz="2400" dirty="0">
                    <a:solidFill>
                      <a:srgbClr val="3F60F9"/>
                    </a:solidFill>
                  </a:rPr>
                  <a:t>Heavy Ions (Au, U)</a:t>
                </a:r>
              </a:p>
              <a:p>
                <a:pPr algn="ctr"/>
                <a:r>
                  <a:rPr lang="en-US" sz="2400" dirty="0">
                    <a:solidFill>
                      <a:srgbClr val="3F60F9"/>
                    </a:solidFill>
                  </a:rPr>
                  <a:t>10-110 GeV/u</a:t>
                </a:r>
              </a:p>
            </p:txBody>
          </p:sp>
          <p:sp>
            <p:nvSpPr>
              <p:cNvPr id="61" name="TextBox 60">
                <a:extLst>
                  <a:ext uri="{FF2B5EF4-FFF2-40B4-BE49-F238E27FC236}">
                    <a16:creationId xmlns:a16="http://schemas.microsoft.com/office/drawing/2014/main" id="{AED91CDF-40AD-3D45-9E55-530734C87F4E}"/>
                  </a:ext>
                </a:extLst>
              </p:cNvPr>
              <p:cNvSpPr txBox="1"/>
              <p:nvPr/>
            </p:nvSpPr>
            <p:spPr>
              <a:xfrm>
                <a:off x="-2232166" y="8428507"/>
                <a:ext cx="2428068" cy="830997"/>
              </a:xfrm>
              <a:prstGeom prst="rect">
                <a:avLst/>
              </a:prstGeom>
              <a:noFill/>
            </p:spPr>
            <p:txBody>
              <a:bodyPr wrap="square" rtlCol="0">
                <a:spAutoFit/>
              </a:bodyPr>
              <a:lstStyle/>
              <a:p>
                <a:pPr algn="ctr"/>
                <a:r>
                  <a:rPr lang="en-US" sz="2400" dirty="0">
                    <a:solidFill>
                      <a:srgbClr val="3F60F9"/>
                    </a:solidFill>
                  </a:rPr>
                  <a:t>Polarized He3</a:t>
                </a:r>
              </a:p>
              <a:p>
                <a:pPr algn="ctr"/>
                <a:r>
                  <a:rPr lang="en-US" sz="2400" dirty="0">
                    <a:solidFill>
                      <a:srgbClr val="3F60F9"/>
                    </a:solidFill>
                  </a:rPr>
                  <a:t>17-184 GeV/u</a:t>
                </a:r>
              </a:p>
            </p:txBody>
          </p:sp>
        </p:grpSp>
      </p:grpSp>
    </p:spTree>
    <p:extLst>
      <p:ext uri="{BB962C8B-B14F-4D97-AF65-F5344CB8AC3E}">
        <p14:creationId xmlns:p14="http://schemas.microsoft.com/office/powerpoint/2010/main" val="4082945588"/>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31">
                                            <p:txEl>
                                              <p:pRg st="0" end="0"/>
                                            </p:txEl>
                                          </p:spTgt>
                                        </p:tgtEl>
                                      </p:cBhvr>
                                    </p:animEffect>
                                    <p:set>
                                      <p:cBhvr>
                                        <p:cTn id="7" dur="1" fill="hold">
                                          <p:stCondLst>
                                            <p:cond delay="499"/>
                                          </p:stCondLst>
                                        </p:cTn>
                                        <p:tgtEl>
                                          <p:spTgt spid="31">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9" presetClass="exit" presetSubtype="0" fill="hold" grpId="0" nodeType="withEffect">
                                  <p:stCondLst>
                                    <p:cond delay="0"/>
                                  </p:stCondLst>
                                  <p:childTnLst>
                                    <p:animEffect transition="out" filter="dissolve">
                                      <p:cBhvr>
                                        <p:cTn id="13" dur="500"/>
                                        <p:tgtEl>
                                          <p:spTgt spid="31">
                                            <p:bg/>
                                          </p:spTgt>
                                        </p:tgtEl>
                                      </p:cBhvr>
                                    </p:animEffect>
                                    <p:set>
                                      <p:cBhvr>
                                        <p:cTn id="14" dur="1" fill="hold">
                                          <p:stCondLst>
                                            <p:cond delay="499"/>
                                          </p:stCondLst>
                                        </p:cTn>
                                        <p:tgtEl>
                                          <p:spTgt spid="31">
                                            <p:bg/>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31" grpId="0" uiExpand="1"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3"/>
          <p:cNvSpPr txBox="1">
            <a:spLocks/>
          </p:cNvSpPr>
          <p:nvPr/>
        </p:nvSpPr>
        <p:spPr>
          <a:xfrm>
            <a:off x="-11341" y="-1"/>
            <a:ext cx="9142733" cy="975361"/>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US" b="1" dirty="0"/>
              <a:t>Synchrotron Radiation in LHeC with </a:t>
            </a:r>
            <a:r>
              <a:rPr lang="en-US" b="1" dirty="0">
                <a:solidFill>
                  <a:srgbClr val="BA2836"/>
                </a:solidFill>
              </a:rPr>
              <a:t>2 x 5</a:t>
            </a:r>
            <a:r>
              <a:rPr lang="en-US" b="1" dirty="0"/>
              <a:t> GeV linacs</a:t>
            </a:r>
          </a:p>
          <a:p>
            <a:r>
              <a:rPr lang="en-US" b="1" dirty="0"/>
              <a:t>Maximum Collision Energy 60 GeV</a:t>
            </a:r>
          </a:p>
        </p:txBody>
      </p:sp>
      <p:graphicFrame>
        <p:nvGraphicFramePr>
          <p:cNvPr id="4" name="Table 3"/>
          <p:cNvGraphicFramePr>
            <a:graphicFrameLocks noGrp="1"/>
          </p:cNvGraphicFramePr>
          <p:nvPr>
            <p:extLst>
              <p:ext uri="{D42A27DB-BD31-4B8C-83A1-F6EECF244321}">
                <p14:modId xmlns:p14="http://schemas.microsoft.com/office/powerpoint/2010/main" val="3574543924"/>
              </p:ext>
            </p:extLst>
          </p:nvPr>
        </p:nvGraphicFramePr>
        <p:xfrm>
          <a:off x="1117600" y="975360"/>
          <a:ext cx="6702022" cy="5410254"/>
        </p:xfrm>
        <a:graphic>
          <a:graphicData uri="http://schemas.openxmlformats.org/drawingml/2006/table">
            <a:tbl>
              <a:tblPr firstRow="1" bandRow="1">
                <a:tableStyleId>{5C22544A-7EE6-4342-B048-85BDC9FD1C3A}</a:tableStyleId>
              </a:tblPr>
              <a:tblGrid>
                <a:gridCol w="1935621">
                  <a:extLst>
                    <a:ext uri="{9D8B030D-6E8A-4147-A177-3AD203B41FA5}">
                      <a16:colId xmlns:a16="http://schemas.microsoft.com/office/drawing/2014/main" val="20000"/>
                    </a:ext>
                  </a:extLst>
                </a:gridCol>
                <a:gridCol w="2468916">
                  <a:extLst>
                    <a:ext uri="{9D8B030D-6E8A-4147-A177-3AD203B41FA5}">
                      <a16:colId xmlns:a16="http://schemas.microsoft.com/office/drawing/2014/main" val="20001"/>
                    </a:ext>
                  </a:extLst>
                </a:gridCol>
                <a:gridCol w="2297485">
                  <a:extLst>
                    <a:ext uri="{9D8B030D-6E8A-4147-A177-3AD203B41FA5}">
                      <a16:colId xmlns:a16="http://schemas.microsoft.com/office/drawing/2014/main" val="20002"/>
                    </a:ext>
                  </a:extLst>
                </a:gridCol>
              </a:tblGrid>
              <a:tr h="914400">
                <a:tc>
                  <a:txBody>
                    <a:bodyPr/>
                    <a:lstStyle/>
                    <a:p>
                      <a:pPr algn="ctr"/>
                      <a:endParaRPr lang="en-US" sz="2400" dirty="0">
                        <a:solidFill>
                          <a:srgbClr val="000090"/>
                        </a:solidFill>
                      </a:endParaRPr>
                    </a:p>
                    <a:p>
                      <a:pPr algn="ctr"/>
                      <a:r>
                        <a:rPr lang="en-US" sz="2400" dirty="0">
                          <a:solidFill>
                            <a:srgbClr val="000090"/>
                          </a:solidFill>
                        </a:rPr>
                        <a:t>E(GeV)</a:t>
                      </a:r>
                    </a:p>
                  </a:txBody>
                  <a:tcPr>
                    <a:lnL w="285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E2F0FF">
                        <a:alpha val="93000"/>
                      </a:srgbClr>
                    </a:solidFill>
                  </a:tcPr>
                </a:tc>
                <a:tc>
                  <a:txBody>
                    <a:bodyPr/>
                    <a:lstStyle/>
                    <a:p>
                      <a:pPr algn="ctr"/>
                      <a:r>
                        <a:rPr lang="en-US" sz="2400" dirty="0">
                          <a:solidFill>
                            <a:srgbClr val="000090"/>
                          </a:solidFill>
                        </a:rPr>
                        <a:t>Total Power </a:t>
                      </a:r>
                    </a:p>
                    <a:p>
                      <a:pPr algn="ctr"/>
                      <a:r>
                        <a:rPr lang="en-US" sz="2400" dirty="0">
                          <a:solidFill>
                            <a:srgbClr val="000090"/>
                          </a:solidFill>
                        </a:rPr>
                        <a:t>(MW)</a:t>
                      </a:r>
                    </a:p>
                    <a:p>
                      <a:pPr algn="ctr"/>
                      <a:r>
                        <a:rPr lang="en-US" sz="2400" dirty="0">
                          <a:solidFill>
                            <a:srgbClr val="000090"/>
                          </a:solidFill>
                        </a:rPr>
                        <a:t>8.87 mA</a:t>
                      </a:r>
                    </a:p>
                  </a:txBody>
                  <a:tcPr>
                    <a:lnL w="19050"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E2F0FF">
                        <a:alpha val="93000"/>
                      </a:srgbClr>
                    </a:solidFill>
                  </a:tcPr>
                </a:tc>
                <a:tc>
                  <a:txBody>
                    <a:bodyPr/>
                    <a:lstStyle/>
                    <a:p>
                      <a:pPr algn="ctr"/>
                      <a:r>
                        <a:rPr lang="en-US" sz="2400" dirty="0">
                          <a:solidFill>
                            <a:srgbClr val="000090"/>
                          </a:solidFill>
                        </a:rPr>
                        <a:t>Total Power </a:t>
                      </a:r>
                    </a:p>
                    <a:p>
                      <a:pPr algn="ctr"/>
                      <a:r>
                        <a:rPr lang="en-US" sz="2400" dirty="0">
                          <a:solidFill>
                            <a:srgbClr val="000090"/>
                          </a:solidFill>
                        </a:rPr>
                        <a:t>(MW)</a:t>
                      </a:r>
                    </a:p>
                    <a:p>
                      <a:pPr algn="ctr"/>
                      <a:r>
                        <a:rPr lang="en-US" sz="2400" dirty="0">
                          <a:solidFill>
                            <a:srgbClr val="000090"/>
                          </a:solidFill>
                        </a:rPr>
                        <a:t>6.6 mA</a:t>
                      </a:r>
                    </a:p>
                  </a:txBody>
                  <a:tcPr>
                    <a:lnL w="1905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E2F0FF">
                        <a:alpha val="93000"/>
                      </a:srgbClr>
                    </a:solidFill>
                  </a:tcPr>
                </a:tc>
                <a:extLst>
                  <a:ext uri="{0D108BD9-81ED-4DB2-BD59-A6C34878D82A}">
                    <a16:rowId xmlns:a16="http://schemas.microsoft.com/office/drawing/2014/main" val="10000"/>
                  </a:ext>
                </a:extLst>
              </a:tr>
              <a:tr h="703589">
                <a:tc>
                  <a:txBody>
                    <a:bodyPr/>
                    <a:lstStyle/>
                    <a:p>
                      <a:pPr algn="ctr" fontAlgn="b">
                        <a:lnSpc>
                          <a:spcPct val="100000"/>
                        </a:lnSpc>
                      </a:pPr>
                      <a:r>
                        <a:rPr lang="en-US" sz="2400" b="0" i="0" u="none" strike="noStrike" dirty="0">
                          <a:solidFill>
                            <a:srgbClr val="000000"/>
                          </a:solidFill>
                          <a:effectLst/>
                          <a:latin typeface="Calibri"/>
                        </a:rPr>
                        <a:t>50</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7.5779</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5.6383</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extLst>
                  <a:ext uri="{0D108BD9-81ED-4DB2-BD59-A6C34878D82A}">
                    <a16:rowId xmlns:a16="http://schemas.microsoft.com/office/drawing/2014/main" val="10001"/>
                  </a:ext>
                </a:extLst>
              </a:tr>
              <a:tr h="703589">
                <a:tc>
                  <a:txBody>
                    <a:bodyPr/>
                    <a:lstStyle/>
                    <a:p>
                      <a:pPr algn="ctr" fontAlgn="b">
                        <a:lnSpc>
                          <a:spcPct val="100000"/>
                        </a:lnSpc>
                      </a:pPr>
                      <a:r>
                        <a:rPr lang="en-US" sz="2400" b="0" i="0" u="none" strike="noStrike" dirty="0">
                          <a:solidFill>
                            <a:srgbClr val="000000"/>
                          </a:solidFill>
                          <a:effectLst/>
                          <a:latin typeface="Calibri"/>
                        </a:rPr>
                        <a:t>40</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4.2080</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3.1310</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extLst>
                  <a:ext uri="{0D108BD9-81ED-4DB2-BD59-A6C34878D82A}">
                    <a16:rowId xmlns:a16="http://schemas.microsoft.com/office/drawing/2014/main" val="10002"/>
                  </a:ext>
                </a:extLst>
              </a:tr>
              <a:tr h="703589">
                <a:tc>
                  <a:txBody>
                    <a:bodyPr/>
                    <a:lstStyle/>
                    <a:p>
                      <a:pPr algn="ctr" fontAlgn="b">
                        <a:lnSpc>
                          <a:spcPct val="100000"/>
                        </a:lnSpc>
                      </a:pPr>
                      <a:r>
                        <a:rPr lang="en-US" sz="2400" b="0" i="0" u="none" strike="noStrike" dirty="0">
                          <a:solidFill>
                            <a:srgbClr val="000000"/>
                          </a:solidFill>
                          <a:effectLst/>
                          <a:latin typeface="Calibri"/>
                        </a:rPr>
                        <a:t>30</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1.3902</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1.0344</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extLst>
                  <a:ext uri="{0D108BD9-81ED-4DB2-BD59-A6C34878D82A}">
                    <a16:rowId xmlns:a16="http://schemas.microsoft.com/office/drawing/2014/main" val="10003"/>
                  </a:ext>
                </a:extLst>
              </a:tr>
              <a:tr h="703589">
                <a:tc>
                  <a:txBody>
                    <a:bodyPr/>
                    <a:lstStyle/>
                    <a:p>
                      <a:pPr algn="ctr" fontAlgn="b">
                        <a:lnSpc>
                          <a:spcPct val="100000"/>
                        </a:lnSpc>
                      </a:pPr>
                      <a:r>
                        <a:rPr lang="en-US" sz="2400" b="0" i="0" u="none" strike="noStrike" dirty="0">
                          <a:solidFill>
                            <a:srgbClr val="000000"/>
                          </a:solidFill>
                          <a:effectLst/>
                          <a:latin typeface="Calibri"/>
                        </a:rPr>
                        <a:t>20</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1.2881</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tc>
                  <a:txBody>
                    <a:bodyPr/>
                    <a:lstStyle/>
                    <a:p>
                      <a:pPr algn="ctr" fontAlgn="b">
                        <a:lnSpc>
                          <a:spcPct val="100000"/>
                        </a:lnSpc>
                      </a:pPr>
                      <a:r>
                        <a:rPr lang="en-US" sz="2400" b="0" i="0" u="none" strike="noStrike" dirty="0">
                          <a:solidFill>
                            <a:srgbClr val="000000"/>
                          </a:solidFill>
                          <a:effectLst/>
                          <a:latin typeface="Calibri"/>
                        </a:rPr>
                        <a:t>0.9584</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1FFF8">
                        <a:alpha val="89000"/>
                      </a:srgbClr>
                    </a:solidFill>
                  </a:tcPr>
                </a:tc>
                <a:extLst>
                  <a:ext uri="{0D108BD9-81ED-4DB2-BD59-A6C34878D82A}">
                    <a16:rowId xmlns:a16="http://schemas.microsoft.com/office/drawing/2014/main" val="10004"/>
                  </a:ext>
                </a:extLst>
              </a:tr>
              <a:tr h="703589">
                <a:tc>
                  <a:txBody>
                    <a:bodyPr/>
                    <a:lstStyle/>
                    <a:p>
                      <a:pPr algn="ctr" fontAlgn="b">
                        <a:lnSpc>
                          <a:spcPct val="100000"/>
                        </a:lnSpc>
                      </a:pPr>
                      <a:r>
                        <a:rPr lang="en-US" sz="2400" b="0" i="0" u="none" strike="noStrike" dirty="0">
                          <a:solidFill>
                            <a:srgbClr val="000000"/>
                          </a:solidFill>
                          <a:effectLst/>
                          <a:latin typeface="Calibri"/>
                        </a:rPr>
                        <a:t>10</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1FFF8">
                        <a:alpha val="73000"/>
                      </a:srgbClr>
                    </a:solidFill>
                  </a:tcPr>
                </a:tc>
                <a:tc>
                  <a:txBody>
                    <a:bodyPr/>
                    <a:lstStyle/>
                    <a:p>
                      <a:pPr algn="ctr" fontAlgn="b">
                        <a:lnSpc>
                          <a:spcPct val="100000"/>
                        </a:lnSpc>
                      </a:pPr>
                      <a:r>
                        <a:rPr lang="en-US" sz="2400" b="0" i="0" u="none" strike="noStrike" dirty="0">
                          <a:solidFill>
                            <a:srgbClr val="000000"/>
                          </a:solidFill>
                          <a:effectLst/>
                          <a:latin typeface="Calibri"/>
                        </a:rPr>
                        <a:t>0.5359</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1FFF8">
                        <a:alpha val="73000"/>
                      </a:srgbClr>
                    </a:solidFill>
                  </a:tcPr>
                </a:tc>
                <a:tc>
                  <a:txBody>
                    <a:bodyPr/>
                    <a:lstStyle/>
                    <a:p>
                      <a:pPr algn="ctr" fontAlgn="b">
                        <a:lnSpc>
                          <a:spcPct val="100000"/>
                        </a:lnSpc>
                      </a:pPr>
                      <a:r>
                        <a:rPr lang="en-US" sz="2400" b="0" i="0" u="none" strike="noStrike" dirty="0">
                          <a:solidFill>
                            <a:srgbClr val="000000"/>
                          </a:solidFill>
                          <a:effectLst/>
                          <a:latin typeface="Calibri"/>
                        </a:rPr>
                        <a:t>0.3987</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F1FFF8">
                        <a:alpha val="89000"/>
                      </a:srgbClr>
                    </a:solidFill>
                  </a:tcPr>
                </a:tc>
                <a:extLst>
                  <a:ext uri="{0D108BD9-81ED-4DB2-BD59-A6C34878D82A}">
                    <a16:rowId xmlns:a16="http://schemas.microsoft.com/office/drawing/2014/main" val="10005"/>
                  </a:ext>
                </a:extLst>
              </a:tr>
              <a:tr h="703589">
                <a:tc>
                  <a:txBody>
                    <a:bodyPr/>
                    <a:lstStyle/>
                    <a:p>
                      <a:pPr algn="ctr" fontAlgn="b">
                        <a:lnSpc>
                          <a:spcPct val="100000"/>
                        </a:lnSpc>
                      </a:pPr>
                      <a:r>
                        <a:rPr lang="en-US" sz="2400" b="0" i="0" u="none" strike="noStrike" dirty="0">
                          <a:solidFill>
                            <a:srgbClr val="000000"/>
                          </a:solidFill>
                          <a:effectLst/>
                          <a:latin typeface="Calibri"/>
                        </a:rPr>
                        <a:t>TOTAL</a:t>
                      </a:r>
                    </a:p>
                  </a:txBody>
                  <a:tcPr marL="12700" marR="12700" marT="12700" marB="137160"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5">
                        <a:lumMod val="20000"/>
                        <a:lumOff val="80000"/>
                        <a:alpha val="73000"/>
                      </a:schemeClr>
                    </a:solidFill>
                  </a:tcPr>
                </a:tc>
                <a:tc>
                  <a:txBody>
                    <a:bodyPr/>
                    <a:lstStyle/>
                    <a:p>
                      <a:pPr algn="ctr" fontAlgn="b">
                        <a:lnSpc>
                          <a:spcPct val="100000"/>
                        </a:lnSpc>
                      </a:pPr>
                      <a:r>
                        <a:rPr lang="en-US" sz="2400" b="1" i="0" u="none" strike="noStrike" dirty="0">
                          <a:solidFill>
                            <a:srgbClr val="BA2836"/>
                          </a:solidFill>
                          <a:effectLst/>
                          <a:latin typeface="Calibri"/>
                        </a:rPr>
                        <a:t>15.000</a:t>
                      </a:r>
                    </a:p>
                  </a:txBody>
                  <a:tcPr marL="12700" marR="12700" marT="12700" marB="13716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5">
                        <a:lumMod val="20000"/>
                        <a:lumOff val="80000"/>
                        <a:alpha val="73000"/>
                      </a:schemeClr>
                    </a:solidFill>
                  </a:tcPr>
                </a:tc>
                <a:tc>
                  <a:txBody>
                    <a:bodyPr/>
                    <a:lstStyle/>
                    <a:p>
                      <a:pPr algn="ctr" fontAlgn="b">
                        <a:lnSpc>
                          <a:spcPct val="100000"/>
                        </a:lnSpc>
                      </a:pPr>
                      <a:r>
                        <a:rPr lang="en-US" sz="2400" b="1" i="0" u="none" strike="noStrike" dirty="0">
                          <a:solidFill>
                            <a:srgbClr val="BA2836"/>
                          </a:solidFill>
                          <a:effectLst/>
                          <a:latin typeface="Calibri"/>
                        </a:rPr>
                        <a:t>11.1608</a:t>
                      </a:r>
                    </a:p>
                  </a:txBody>
                  <a:tcPr marL="12700" marR="12700" marT="12700" marB="137160"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5">
                        <a:lumMod val="20000"/>
                        <a:lumOff val="80000"/>
                        <a:alpha val="89000"/>
                      </a:schemeClr>
                    </a:solidFill>
                  </a:tcPr>
                </a:tc>
                <a:extLst>
                  <a:ext uri="{0D108BD9-81ED-4DB2-BD59-A6C34878D82A}">
                    <a16:rowId xmlns:a16="http://schemas.microsoft.com/office/drawing/2014/main" val="10006"/>
                  </a:ext>
                </a:extLst>
              </a:tr>
            </a:tbl>
          </a:graphicData>
        </a:graphic>
      </p:graphicFrame>
      <p:sp>
        <p:nvSpPr>
          <p:cNvPr id="3" name="Slide Number Placeholder 2"/>
          <p:cNvSpPr>
            <a:spLocks noGrp="1"/>
          </p:cNvSpPr>
          <p:nvPr>
            <p:ph type="sldNum" sz="quarter" idx="12"/>
          </p:nvPr>
        </p:nvSpPr>
        <p:spPr/>
        <p:txBody>
          <a:bodyPr/>
          <a:lstStyle/>
          <a:p>
            <a:fld id="{1FE97603-2A10-E648-8DE4-4D75A1570B14}" type="slidenum">
              <a:rPr lang="en-US" smtClean="0"/>
              <a:t>40</a:t>
            </a:fld>
            <a:endParaRPr lang="en-US" dirty="0"/>
          </a:p>
        </p:txBody>
      </p:sp>
      <p:sp>
        <p:nvSpPr>
          <p:cNvPr id="7" name="Footer Placeholder 1">
            <a:extLst>
              <a:ext uri="{FF2B5EF4-FFF2-40B4-BE49-F238E27FC236}">
                <a16:creationId xmlns:a16="http://schemas.microsoft.com/office/drawing/2014/main" id="{0953079B-EDB8-8449-878E-9BFE9B9C6FD1}"/>
              </a:ext>
            </a:extLst>
          </p:cNvPr>
          <p:cNvSpPr>
            <a:spLocks noGrp="1"/>
          </p:cNvSpPr>
          <p:nvPr>
            <p:ph type="ftr" sz="quarter" idx="11"/>
          </p:nvPr>
        </p:nvSpPr>
        <p:spPr>
          <a:xfrm>
            <a:off x="3411829" y="6560939"/>
            <a:ext cx="2493671" cy="297061"/>
          </a:xfrm>
        </p:spPr>
        <p:txBody>
          <a:bodyPr/>
          <a:lstStyle/>
          <a:p>
            <a:r>
              <a:rPr lang="en-US"/>
              <a:t>Dejan Trbojevic, FFA'20 Vancouver </a:t>
            </a:r>
            <a:endParaRPr lang="en-US" dirty="0"/>
          </a:p>
        </p:txBody>
      </p:sp>
    </p:spTree>
    <p:extLst>
      <p:ext uri="{BB962C8B-B14F-4D97-AF65-F5344CB8AC3E}">
        <p14:creationId xmlns:p14="http://schemas.microsoft.com/office/powerpoint/2010/main" val="20674008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5-07 at 11.59.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42" y="670020"/>
            <a:ext cx="6104884" cy="5789532"/>
          </a:xfrm>
          <a:prstGeom prst="rect">
            <a:avLst/>
          </a:prstGeom>
        </p:spPr>
      </p:pic>
      <p:sp>
        <p:nvSpPr>
          <p:cNvPr id="7" name="Content Placeholder 2"/>
          <p:cNvSpPr txBox="1">
            <a:spLocks/>
          </p:cNvSpPr>
          <p:nvPr/>
        </p:nvSpPr>
        <p:spPr>
          <a:xfrm>
            <a:off x="-1" y="778442"/>
            <a:ext cx="9131393" cy="5257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dirty="0">
              <a:solidFill>
                <a:srgbClr val="000090"/>
              </a:solidFill>
            </a:endParaRPr>
          </a:p>
        </p:txBody>
      </p:sp>
      <p:sp>
        <p:nvSpPr>
          <p:cNvPr id="3" name="TextBox 2"/>
          <p:cNvSpPr txBox="1"/>
          <p:nvPr/>
        </p:nvSpPr>
        <p:spPr>
          <a:xfrm>
            <a:off x="-1" y="18852"/>
            <a:ext cx="9131393" cy="584775"/>
          </a:xfrm>
          <a:prstGeom prst="rect">
            <a:avLst/>
          </a:prstGeom>
          <a:noFill/>
        </p:spPr>
        <p:txBody>
          <a:bodyPr wrap="square" rtlCol="0">
            <a:spAutoFit/>
          </a:bodyPr>
          <a:lstStyle/>
          <a:p>
            <a:pPr algn="ctr"/>
            <a:r>
              <a:rPr lang="en-US" sz="3200" dirty="0">
                <a:solidFill>
                  <a:srgbClr val="000090"/>
                </a:solidFill>
              </a:rPr>
              <a:t>“PERLE” Present Design</a:t>
            </a:r>
          </a:p>
        </p:txBody>
      </p:sp>
      <p:sp>
        <p:nvSpPr>
          <p:cNvPr id="5" name="Slide Number Placeholder 4">
            <a:extLst>
              <a:ext uri="{FF2B5EF4-FFF2-40B4-BE49-F238E27FC236}">
                <a16:creationId xmlns:a16="http://schemas.microsoft.com/office/drawing/2014/main" id="{DBF43062-E39E-8B40-B68F-25AC25D947DC}"/>
              </a:ext>
            </a:extLst>
          </p:cNvPr>
          <p:cNvSpPr>
            <a:spLocks noGrp="1"/>
          </p:cNvSpPr>
          <p:nvPr>
            <p:ph type="sldNum" sz="quarter" idx="12"/>
          </p:nvPr>
        </p:nvSpPr>
        <p:spPr/>
        <p:txBody>
          <a:bodyPr/>
          <a:lstStyle/>
          <a:p>
            <a:fld id="{1FE97603-2A10-E648-8DE4-4D75A1570B14}" type="slidenum">
              <a:rPr lang="en-US" smtClean="0"/>
              <a:t>41</a:t>
            </a:fld>
            <a:endParaRPr lang="en-US" dirty="0"/>
          </a:p>
        </p:txBody>
      </p:sp>
      <p:sp>
        <p:nvSpPr>
          <p:cNvPr id="6" name="Footer Placeholder 5">
            <a:extLst>
              <a:ext uri="{FF2B5EF4-FFF2-40B4-BE49-F238E27FC236}">
                <a16:creationId xmlns:a16="http://schemas.microsoft.com/office/drawing/2014/main" id="{E68BC084-743B-5849-BE80-CB594A2456C3}"/>
              </a:ext>
            </a:extLst>
          </p:cNvPr>
          <p:cNvSpPr>
            <a:spLocks noGrp="1"/>
          </p:cNvSpPr>
          <p:nvPr>
            <p:ph type="ftr" sz="quarter" idx="11"/>
          </p:nvPr>
        </p:nvSpPr>
        <p:spPr>
          <a:xfrm>
            <a:off x="3406366" y="6576693"/>
            <a:ext cx="2566922" cy="287246"/>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extLst>
      <p:ext uri="{BB962C8B-B14F-4D97-AF65-F5344CB8AC3E}">
        <p14:creationId xmlns:p14="http://schemas.microsoft.com/office/powerpoint/2010/main" val="254845594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7015-558D-0E48-957D-69C7091784BD}"/>
              </a:ext>
            </a:extLst>
          </p:cNvPr>
          <p:cNvSpPr>
            <a:spLocks noGrp="1"/>
          </p:cNvSpPr>
          <p:nvPr>
            <p:ph type="title"/>
          </p:nvPr>
        </p:nvSpPr>
        <p:spPr/>
        <p:txBody>
          <a:bodyPr>
            <a:normAutofit fontScale="90000"/>
          </a:bodyPr>
          <a:lstStyle/>
          <a:p>
            <a:br>
              <a:rPr lang="en-US" dirty="0"/>
            </a:br>
            <a:r>
              <a:rPr lang="en-US" dirty="0"/>
              <a:t>Fixed Field Arc for PERLE – A solution like CBETA </a:t>
            </a:r>
            <a:br>
              <a:rPr lang="en-US" dirty="0"/>
            </a:br>
            <a:endParaRPr lang="en-US" dirty="0"/>
          </a:p>
        </p:txBody>
      </p:sp>
      <p:sp>
        <p:nvSpPr>
          <p:cNvPr id="5" name="Slide Number Placeholder 4">
            <a:extLst>
              <a:ext uri="{FF2B5EF4-FFF2-40B4-BE49-F238E27FC236}">
                <a16:creationId xmlns:a16="http://schemas.microsoft.com/office/drawing/2014/main" id="{6DA276AC-1AE3-9F4F-A90C-45AC60CAB915}"/>
              </a:ext>
            </a:extLst>
          </p:cNvPr>
          <p:cNvSpPr>
            <a:spLocks noGrp="1"/>
          </p:cNvSpPr>
          <p:nvPr>
            <p:ph type="sldNum" sz="quarter" idx="12"/>
          </p:nvPr>
        </p:nvSpPr>
        <p:spPr/>
        <p:txBody>
          <a:bodyPr/>
          <a:lstStyle/>
          <a:p>
            <a:fld id="{1FE97603-2A10-E648-8DE4-4D75A1570B14}" type="slidenum">
              <a:rPr lang="en-US" smtClean="0"/>
              <a:t>42</a:t>
            </a:fld>
            <a:endParaRPr lang="en-US" dirty="0"/>
          </a:p>
        </p:txBody>
      </p:sp>
      <p:pic>
        <p:nvPicPr>
          <p:cNvPr id="8" name="Picture 7">
            <a:extLst>
              <a:ext uri="{FF2B5EF4-FFF2-40B4-BE49-F238E27FC236}">
                <a16:creationId xmlns:a16="http://schemas.microsoft.com/office/drawing/2014/main" id="{C2511E4C-5CF2-C948-8871-D7D42950F768}"/>
              </a:ext>
            </a:extLst>
          </p:cNvPr>
          <p:cNvPicPr>
            <a:picLocks noChangeAspect="1"/>
          </p:cNvPicPr>
          <p:nvPr/>
        </p:nvPicPr>
        <p:blipFill>
          <a:blip r:embed="rId2"/>
          <a:stretch>
            <a:fillRect/>
          </a:stretch>
        </p:blipFill>
        <p:spPr>
          <a:xfrm>
            <a:off x="0" y="1606137"/>
            <a:ext cx="9144000" cy="3645725"/>
          </a:xfrm>
          <a:prstGeom prst="rect">
            <a:avLst/>
          </a:prstGeom>
        </p:spPr>
      </p:pic>
      <p:sp>
        <p:nvSpPr>
          <p:cNvPr id="3" name="Footer Placeholder 2">
            <a:extLst>
              <a:ext uri="{FF2B5EF4-FFF2-40B4-BE49-F238E27FC236}">
                <a16:creationId xmlns:a16="http://schemas.microsoft.com/office/drawing/2014/main" id="{44222993-A47C-4A4B-BD00-A341236F375B}"/>
              </a:ext>
            </a:extLst>
          </p:cNvPr>
          <p:cNvSpPr>
            <a:spLocks noGrp="1"/>
          </p:cNvSpPr>
          <p:nvPr>
            <p:ph type="ftr" sz="quarter" idx="11"/>
          </p:nvPr>
        </p:nvSpPr>
        <p:spPr>
          <a:xfrm>
            <a:off x="3288002" y="6567728"/>
            <a:ext cx="2567996"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361087808"/>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922"/>
            <a:ext cx="9144001" cy="1166666"/>
          </a:xfrm>
        </p:spPr>
        <p:txBody>
          <a:bodyPr>
            <a:noAutofit/>
          </a:bodyPr>
          <a:lstStyle/>
          <a:p>
            <a:r>
              <a:rPr lang="en-US" sz="2400" dirty="0">
                <a:latin typeface="Optima" panose="02000503060000020004" pitchFamily="2" charset="0"/>
              </a:rPr>
              <a:t>Fixed Field single arcs for PERLE – new proposal as previously described with the triplet magnets between the 5 RF cell units</a:t>
            </a:r>
          </a:p>
        </p:txBody>
      </p:sp>
      <p:sp>
        <p:nvSpPr>
          <p:cNvPr id="5" name="Slide Number Placeholder 4"/>
          <p:cNvSpPr>
            <a:spLocks noGrp="1"/>
          </p:cNvSpPr>
          <p:nvPr>
            <p:ph type="sldNum" sz="quarter" idx="12"/>
          </p:nvPr>
        </p:nvSpPr>
        <p:spPr/>
        <p:txBody>
          <a:bodyPr/>
          <a:lstStyle/>
          <a:p>
            <a:fld id="{1FE97603-2A10-E648-8DE4-4D75A1570B14}" type="slidenum">
              <a:rPr lang="en-US" smtClean="0"/>
              <a:t>43</a:t>
            </a:fld>
            <a:endParaRPr lang="en-US" dirty="0"/>
          </a:p>
        </p:txBody>
      </p:sp>
      <p:sp>
        <p:nvSpPr>
          <p:cNvPr id="34" name="Rectangle 33"/>
          <p:cNvSpPr/>
          <p:nvPr/>
        </p:nvSpPr>
        <p:spPr>
          <a:xfrm>
            <a:off x="4532735" y="1097440"/>
            <a:ext cx="708231" cy="276999"/>
          </a:xfrm>
          <a:prstGeom prst="rect">
            <a:avLst/>
          </a:prstGeom>
        </p:spPr>
        <p:txBody>
          <a:bodyPr wrap="square">
            <a:spAutoFit/>
          </a:bodyPr>
          <a:lstStyle/>
          <a:p>
            <a:r>
              <a:rPr lang="en-GB" sz="1200" b="1" dirty="0">
                <a:latin typeface="Optima"/>
                <a:cs typeface="Optima"/>
              </a:rPr>
              <a:t>44.6 m</a:t>
            </a:r>
          </a:p>
        </p:txBody>
      </p:sp>
      <p:grpSp>
        <p:nvGrpSpPr>
          <p:cNvPr id="15" name="Group 14">
            <a:extLst>
              <a:ext uri="{FF2B5EF4-FFF2-40B4-BE49-F238E27FC236}">
                <a16:creationId xmlns:a16="http://schemas.microsoft.com/office/drawing/2014/main" id="{ED7420CC-673A-1941-9970-B83A582DAFF2}"/>
              </a:ext>
            </a:extLst>
          </p:cNvPr>
          <p:cNvGrpSpPr>
            <a:grpSpLocks noChangeAspect="1"/>
          </p:cNvGrpSpPr>
          <p:nvPr/>
        </p:nvGrpSpPr>
        <p:grpSpPr>
          <a:xfrm>
            <a:off x="-34112" y="1235939"/>
            <a:ext cx="9033834" cy="4688818"/>
            <a:chOff x="871232" y="822982"/>
            <a:chExt cx="7359587" cy="3819836"/>
          </a:xfrm>
        </p:grpSpPr>
        <p:cxnSp>
          <p:nvCxnSpPr>
            <p:cNvPr id="64" name="Straight Arrow Connector 63"/>
            <p:cNvCxnSpPr>
              <a:cxnSpLocks/>
            </p:cNvCxnSpPr>
            <p:nvPr/>
          </p:nvCxnSpPr>
          <p:spPr>
            <a:xfrm>
              <a:off x="1695261" y="948997"/>
              <a:ext cx="6406927" cy="0"/>
            </a:xfrm>
            <a:prstGeom prst="straightConnector1">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497575" y="1061338"/>
              <a:ext cx="695848" cy="276999"/>
            </a:xfrm>
            <a:prstGeom prst="rect">
              <a:avLst/>
            </a:prstGeom>
            <a:noFill/>
          </p:spPr>
          <p:txBody>
            <a:bodyPr wrap="square" rtlCol="0">
              <a:spAutoFit/>
            </a:bodyPr>
            <a:lstStyle/>
            <a:p>
              <a:r>
                <a:rPr lang="en-US" sz="1200" dirty="0">
                  <a:latin typeface="Optima"/>
                  <a:cs typeface="Optima"/>
                </a:rPr>
                <a:t>12.6 m</a:t>
              </a:r>
            </a:p>
          </p:txBody>
        </p:sp>
        <p:cxnSp>
          <p:nvCxnSpPr>
            <p:cNvPr id="25" name="Straight Arrow Connector 24"/>
            <p:cNvCxnSpPr>
              <a:cxnSpLocks/>
            </p:cNvCxnSpPr>
            <p:nvPr/>
          </p:nvCxnSpPr>
          <p:spPr>
            <a:xfrm flipH="1" flipV="1">
              <a:off x="1698468" y="3249546"/>
              <a:ext cx="915508" cy="92333"/>
            </a:xfrm>
            <a:prstGeom prst="straightConnector1">
              <a:avLst/>
            </a:prstGeom>
            <a:ln w="6350" cmpd="sng">
              <a:solidFill>
                <a:schemeClr val="tx1"/>
              </a:solidFill>
              <a:headEnd type="none" w="lg" len="med"/>
              <a:tailEnd type="arrow" w="lg" len="med"/>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972719" y="1333188"/>
              <a:ext cx="1828800" cy="0"/>
            </a:xfrm>
            <a:prstGeom prst="straightConnector1">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cxnSpLocks/>
              <a:stCxn id="36" idx="1"/>
            </p:cNvCxnSpPr>
            <p:nvPr/>
          </p:nvCxnSpPr>
          <p:spPr>
            <a:xfrm flipH="1">
              <a:off x="1060825" y="2351869"/>
              <a:ext cx="2953374" cy="764"/>
            </a:xfrm>
            <a:prstGeom prst="straightConnector1">
              <a:avLst/>
            </a:prstGeom>
            <a:ln w="635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cxnSpLocks/>
            </p:cNvCxnSpPr>
            <p:nvPr/>
          </p:nvCxnSpPr>
          <p:spPr>
            <a:xfrm>
              <a:off x="5793242" y="1054406"/>
              <a:ext cx="2128" cy="3412086"/>
            </a:xfrm>
            <a:prstGeom prst="straightConnector1">
              <a:avLst/>
            </a:prstGeom>
            <a:ln w="31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308640" y="4365819"/>
              <a:ext cx="1202203" cy="276999"/>
            </a:xfrm>
            <a:prstGeom prst="rect">
              <a:avLst/>
            </a:prstGeom>
            <a:noFill/>
          </p:spPr>
          <p:txBody>
            <a:bodyPr wrap="square" rtlCol="0">
              <a:spAutoFit/>
            </a:bodyPr>
            <a:lstStyle/>
            <a:p>
              <a:r>
                <a:rPr lang="en-US" sz="1200" dirty="0">
                  <a:solidFill>
                    <a:srgbClr val="000090"/>
                  </a:solidFill>
                  <a:latin typeface="Optima"/>
                  <a:cs typeface="Optima"/>
                </a:rPr>
                <a:t>Linac 150 MeV</a:t>
              </a:r>
            </a:p>
          </p:txBody>
        </p:sp>
        <p:sp>
          <p:nvSpPr>
            <p:cNvPr id="82" name="TextBox 81"/>
            <p:cNvSpPr txBox="1"/>
            <p:nvPr/>
          </p:nvSpPr>
          <p:spPr>
            <a:xfrm>
              <a:off x="6240105" y="2926380"/>
              <a:ext cx="1073361" cy="676988"/>
            </a:xfrm>
            <a:prstGeom prst="rect">
              <a:avLst/>
            </a:prstGeom>
            <a:noFill/>
          </p:spPr>
          <p:txBody>
            <a:bodyPr wrap="square" rtlCol="0">
              <a:spAutoFit/>
            </a:bodyPr>
            <a:lstStyle/>
            <a:p>
              <a:r>
                <a:rPr lang="en-US" sz="1200" dirty="0">
                  <a:solidFill>
                    <a:srgbClr val="000090"/>
                  </a:solidFill>
                  <a:latin typeface="Optima"/>
                  <a:cs typeface="Optima"/>
                </a:rPr>
                <a:t>NS-FF #1</a:t>
              </a:r>
            </a:p>
            <a:p>
              <a:r>
                <a:rPr lang="en-US" sz="1200" dirty="0">
                  <a:solidFill>
                    <a:srgbClr val="000090"/>
                  </a:solidFill>
                  <a:latin typeface="Optima"/>
                  <a:cs typeface="Optima"/>
                </a:rPr>
                <a:t>155 MeV</a:t>
              </a:r>
            </a:p>
            <a:p>
              <a:r>
                <a:rPr lang="en-US" sz="1200" dirty="0">
                  <a:solidFill>
                    <a:srgbClr val="000090"/>
                  </a:solidFill>
                  <a:latin typeface="Optima"/>
                  <a:cs typeface="Optima"/>
                </a:rPr>
                <a:t>455 MeV</a:t>
              </a:r>
            </a:p>
            <a:p>
              <a:r>
                <a:rPr lang="en-US" sz="1200" dirty="0">
                  <a:solidFill>
                    <a:srgbClr val="000090"/>
                  </a:solidFill>
                  <a:latin typeface="Optima"/>
                  <a:cs typeface="Optima"/>
                </a:rPr>
                <a:t>755 MeV</a:t>
              </a:r>
            </a:p>
          </p:txBody>
        </p:sp>
        <p:sp>
          <p:nvSpPr>
            <p:cNvPr id="83" name="TextBox 82"/>
            <p:cNvSpPr txBox="1"/>
            <p:nvPr/>
          </p:nvSpPr>
          <p:spPr>
            <a:xfrm>
              <a:off x="2672751" y="2806801"/>
              <a:ext cx="1070022" cy="830997"/>
            </a:xfrm>
            <a:prstGeom prst="rect">
              <a:avLst/>
            </a:prstGeom>
            <a:noFill/>
          </p:spPr>
          <p:txBody>
            <a:bodyPr wrap="square" rtlCol="0">
              <a:spAutoFit/>
            </a:bodyPr>
            <a:lstStyle/>
            <a:p>
              <a:r>
                <a:rPr lang="en-US" sz="1200" dirty="0">
                  <a:solidFill>
                    <a:srgbClr val="000090"/>
                  </a:solidFill>
                  <a:latin typeface="Optima"/>
                  <a:cs typeface="Optima"/>
                </a:rPr>
                <a:t>NS-FF #2</a:t>
              </a:r>
            </a:p>
            <a:p>
              <a:r>
                <a:rPr lang="en-US" sz="1200" dirty="0">
                  <a:solidFill>
                    <a:srgbClr val="000090"/>
                  </a:solidFill>
                  <a:latin typeface="Optima"/>
                  <a:cs typeface="Optima"/>
                </a:rPr>
                <a:t> 305 MeV</a:t>
              </a:r>
            </a:p>
            <a:p>
              <a:r>
                <a:rPr lang="en-US" sz="1200" dirty="0">
                  <a:solidFill>
                    <a:srgbClr val="000090"/>
                  </a:solidFill>
                  <a:latin typeface="Optima"/>
                  <a:cs typeface="Optima"/>
                </a:rPr>
                <a:t> 605 MeV</a:t>
              </a:r>
            </a:p>
            <a:p>
              <a:r>
                <a:rPr lang="en-US" sz="1200" dirty="0">
                  <a:solidFill>
                    <a:srgbClr val="000090"/>
                  </a:solidFill>
                  <a:latin typeface="Optima"/>
                  <a:cs typeface="Optima"/>
                </a:rPr>
                <a:t> 905 MeV</a:t>
              </a:r>
            </a:p>
          </p:txBody>
        </p:sp>
        <p:cxnSp>
          <p:nvCxnSpPr>
            <p:cNvPr id="58" name="Straight Arrow Connector 57"/>
            <p:cNvCxnSpPr>
              <a:cxnSpLocks/>
            </p:cNvCxnSpPr>
            <p:nvPr/>
          </p:nvCxnSpPr>
          <p:spPr>
            <a:xfrm>
              <a:off x="3970689" y="1199838"/>
              <a:ext cx="1258" cy="3266654"/>
            </a:xfrm>
            <a:prstGeom prst="straightConnector1">
              <a:avLst/>
            </a:prstGeom>
            <a:ln w="31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1" name="Straight Arrow Connector 310"/>
            <p:cNvCxnSpPr>
              <a:cxnSpLocks/>
            </p:cNvCxnSpPr>
            <p:nvPr/>
          </p:nvCxnSpPr>
          <p:spPr>
            <a:xfrm>
              <a:off x="8111808" y="823099"/>
              <a:ext cx="0" cy="3542720"/>
            </a:xfrm>
            <a:prstGeom prst="straightConnector1">
              <a:avLst/>
            </a:prstGeom>
            <a:ln w="31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3" name="Group 2"/>
            <p:cNvGrpSpPr>
              <a:grpSpLocks noChangeAspect="1"/>
            </p:cNvGrpSpPr>
            <p:nvPr/>
          </p:nvGrpSpPr>
          <p:grpSpPr>
            <a:xfrm>
              <a:off x="3972443" y="2301822"/>
              <a:ext cx="1822927" cy="101619"/>
              <a:chOff x="3254735" y="1919573"/>
              <a:chExt cx="2756741" cy="113106"/>
            </a:xfrm>
          </p:grpSpPr>
          <p:sp>
            <p:nvSpPr>
              <p:cNvPr id="36" name="Rectangle 35"/>
              <p:cNvSpPr>
                <a:spLocks/>
              </p:cNvSpPr>
              <p:nvPr/>
            </p:nvSpPr>
            <p:spPr>
              <a:xfrm>
                <a:off x="3317881" y="1919573"/>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7" name="Straight Connector 326"/>
              <p:cNvCxnSpPr/>
              <p:nvPr/>
            </p:nvCxnSpPr>
            <p:spPr>
              <a:xfrm>
                <a:off x="3254735" y="1977832"/>
                <a:ext cx="2756741" cy="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35" name="Rectangle 334"/>
              <p:cNvSpPr>
                <a:spLocks/>
              </p:cNvSpPr>
              <p:nvPr/>
            </p:nvSpPr>
            <p:spPr>
              <a:xfrm>
                <a:off x="3658947" y="1920325"/>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6" name="Rectangle 335"/>
              <p:cNvSpPr>
                <a:spLocks/>
              </p:cNvSpPr>
              <p:nvPr/>
            </p:nvSpPr>
            <p:spPr>
              <a:xfrm>
                <a:off x="4009504" y="1921107"/>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7" name="Rectangle 336"/>
              <p:cNvSpPr>
                <a:spLocks/>
              </p:cNvSpPr>
              <p:nvPr/>
            </p:nvSpPr>
            <p:spPr>
              <a:xfrm>
                <a:off x="4357424" y="1919929"/>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8" name="Rectangle 337"/>
              <p:cNvSpPr>
                <a:spLocks/>
              </p:cNvSpPr>
              <p:nvPr/>
            </p:nvSpPr>
            <p:spPr>
              <a:xfrm>
                <a:off x="4702640" y="1919929"/>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Rectangle 338"/>
              <p:cNvSpPr>
                <a:spLocks/>
              </p:cNvSpPr>
              <p:nvPr/>
            </p:nvSpPr>
            <p:spPr>
              <a:xfrm>
                <a:off x="5050560" y="1920238"/>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0" name="Rectangle 339"/>
              <p:cNvSpPr>
                <a:spLocks/>
              </p:cNvSpPr>
              <p:nvPr/>
            </p:nvSpPr>
            <p:spPr>
              <a:xfrm>
                <a:off x="5395079" y="1921270"/>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a:spLocks/>
              </p:cNvSpPr>
              <p:nvPr/>
            </p:nvSpPr>
            <p:spPr>
              <a:xfrm>
                <a:off x="5739203" y="1920320"/>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6" name="Straight Connector 75"/>
            <p:cNvCxnSpPr>
              <a:cxnSpLocks/>
              <a:endCxn id="196" idx="1"/>
            </p:cNvCxnSpPr>
            <p:nvPr/>
          </p:nvCxnSpPr>
          <p:spPr>
            <a:xfrm flipH="1">
              <a:off x="3221891" y="4127749"/>
              <a:ext cx="320706" cy="0"/>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2643052" y="3655607"/>
              <a:ext cx="751474" cy="477537"/>
            </a:xfrm>
            <a:prstGeom prst="rect">
              <a:avLst/>
            </a:prstGeom>
            <a:noFill/>
          </p:spPr>
          <p:txBody>
            <a:bodyPr wrap="square" rtlCol="0">
              <a:spAutoFit/>
            </a:bodyPr>
            <a:lstStyle/>
            <a:p>
              <a:r>
                <a:rPr lang="en-US" sz="1200" dirty="0">
                  <a:solidFill>
                    <a:srgbClr val="000090"/>
                  </a:solidFill>
                  <a:latin typeface="Optima"/>
                  <a:cs typeface="Optima"/>
                </a:rPr>
                <a:t>5 MeV</a:t>
              </a:r>
            </a:p>
            <a:p>
              <a:r>
                <a:rPr lang="en-US" sz="1200" dirty="0">
                  <a:solidFill>
                    <a:srgbClr val="000090"/>
                  </a:solidFill>
                  <a:latin typeface="Optima"/>
                  <a:cs typeface="Optima"/>
                </a:rPr>
                <a:t>Injector</a:t>
              </a:r>
            </a:p>
          </p:txBody>
        </p:sp>
        <p:sp>
          <p:nvSpPr>
            <p:cNvPr id="196" name="Rectangle 195"/>
            <p:cNvSpPr/>
            <p:nvPr/>
          </p:nvSpPr>
          <p:spPr>
            <a:xfrm>
              <a:off x="3221891" y="4099438"/>
              <a:ext cx="244585" cy="56622"/>
            </a:xfrm>
            <a:prstGeom prst="rect">
              <a:avLst/>
            </a:prstGeom>
            <a:solidFill>
              <a:srgbClr val="FFFF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4" name="Straight Arrow Connector 203"/>
            <p:cNvCxnSpPr>
              <a:cxnSpLocks/>
            </p:cNvCxnSpPr>
            <p:nvPr/>
          </p:nvCxnSpPr>
          <p:spPr>
            <a:xfrm>
              <a:off x="965200" y="4297227"/>
              <a:ext cx="7265619" cy="0"/>
            </a:xfrm>
            <a:prstGeom prst="straightConnector1">
              <a:avLst/>
            </a:prstGeom>
            <a:ln w="31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0" name="Straight Arrow Connector 319"/>
            <p:cNvCxnSpPr/>
            <p:nvPr/>
          </p:nvCxnSpPr>
          <p:spPr>
            <a:xfrm rot="5400000">
              <a:off x="175097" y="3327701"/>
              <a:ext cx="1950138" cy="0"/>
            </a:xfrm>
            <a:prstGeom prst="straightConnector1">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1" name="Straight Arrow Connector 320"/>
            <p:cNvCxnSpPr>
              <a:cxnSpLocks/>
            </p:cNvCxnSpPr>
            <p:nvPr/>
          </p:nvCxnSpPr>
          <p:spPr>
            <a:xfrm>
              <a:off x="1696093" y="822982"/>
              <a:ext cx="0" cy="3542837"/>
            </a:xfrm>
            <a:prstGeom prst="straightConnector1">
              <a:avLst/>
            </a:prstGeom>
            <a:ln w="3175"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409" name="Group 408"/>
            <p:cNvGrpSpPr>
              <a:grpSpLocks noChangeAspect="1"/>
            </p:cNvGrpSpPr>
            <p:nvPr/>
          </p:nvGrpSpPr>
          <p:grpSpPr>
            <a:xfrm>
              <a:off x="3973530" y="4244967"/>
              <a:ext cx="1822927" cy="101619"/>
              <a:chOff x="3245133" y="1919573"/>
              <a:chExt cx="2756741" cy="113106"/>
            </a:xfrm>
          </p:grpSpPr>
          <p:sp>
            <p:nvSpPr>
              <p:cNvPr id="410" name="Rectangle 409"/>
              <p:cNvSpPr>
                <a:spLocks/>
              </p:cNvSpPr>
              <p:nvPr/>
            </p:nvSpPr>
            <p:spPr>
              <a:xfrm>
                <a:off x="3317881" y="1919573"/>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1" name="Straight Connector 410"/>
              <p:cNvCxnSpPr/>
              <p:nvPr/>
            </p:nvCxnSpPr>
            <p:spPr>
              <a:xfrm>
                <a:off x="3245133" y="1977832"/>
                <a:ext cx="2756741" cy="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12" name="Rectangle 411"/>
              <p:cNvSpPr>
                <a:spLocks/>
              </p:cNvSpPr>
              <p:nvPr/>
            </p:nvSpPr>
            <p:spPr>
              <a:xfrm>
                <a:off x="3658947" y="1920325"/>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3" name="Rectangle 412"/>
              <p:cNvSpPr>
                <a:spLocks/>
              </p:cNvSpPr>
              <p:nvPr/>
            </p:nvSpPr>
            <p:spPr>
              <a:xfrm>
                <a:off x="4009504" y="1921107"/>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4" name="Rectangle 413"/>
              <p:cNvSpPr>
                <a:spLocks/>
              </p:cNvSpPr>
              <p:nvPr/>
            </p:nvSpPr>
            <p:spPr>
              <a:xfrm>
                <a:off x="4357424" y="1919929"/>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5" name="Rectangle 414"/>
              <p:cNvSpPr>
                <a:spLocks/>
              </p:cNvSpPr>
              <p:nvPr/>
            </p:nvSpPr>
            <p:spPr>
              <a:xfrm>
                <a:off x="4702640" y="1919929"/>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6" name="Rectangle 415"/>
              <p:cNvSpPr>
                <a:spLocks/>
              </p:cNvSpPr>
              <p:nvPr/>
            </p:nvSpPr>
            <p:spPr>
              <a:xfrm>
                <a:off x="5050560" y="1920238"/>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Rectangle 416"/>
              <p:cNvSpPr>
                <a:spLocks/>
              </p:cNvSpPr>
              <p:nvPr/>
            </p:nvSpPr>
            <p:spPr>
              <a:xfrm>
                <a:off x="5395079" y="1921270"/>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8" name="Rectangle 417"/>
              <p:cNvSpPr>
                <a:spLocks/>
              </p:cNvSpPr>
              <p:nvPr/>
            </p:nvSpPr>
            <p:spPr>
              <a:xfrm>
                <a:off x="5739203" y="1920320"/>
                <a:ext cx="186119" cy="111409"/>
              </a:xfrm>
              <a:prstGeom prst="rect">
                <a:avLst/>
              </a:prstGeom>
              <a:solidFill>
                <a:srgbClr val="3366FF">
                  <a:alpha val="2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8" name="Rectangle 457"/>
            <p:cNvSpPr/>
            <p:nvPr/>
          </p:nvSpPr>
          <p:spPr>
            <a:xfrm rot="16200000">
              <a:off x="706632" y="3178128"/>
              <a:ext cx="606199" cy="276999"/>
            </a:xfrm>
            <a:prstGeom prst="rect">
              <a:avLst/>
            </a:prstGeom>
          </p:spPr>
          <p:txBody>
            <a:bodyPr wrap="square">
              <a:spAutoFit/>
            </a:bodyPr>
            <a:lstStyle/>
            <a:p>
              <a:r>
                <a:rPr lang="en-GB" sz="1200" dirty="0">
                  <a:latin typeface="Optima"/>
                  <a:cs typeface="Optima"/>
                </a:rPr>
                <a:t>16.00</a:t>
              </a:r>
            </a:p>
          </p:txBody>
        </p:sp>
        <p:sp>
          <p:nvSpPr>
            <p:cNvPr id="134" name="TextBox 133"/>
            <p:cNvSpPr txBox="1"/>
            <p:nvPr/>
          </p:nvSpPr>
          <p:spPr>
            <a:xfrm>
              <a:off x="4239562" y="1977775"/>
              <a:ext cx="1202203" cy="276999"/>
            </a:xfrm>
            <a:prstGeom prst="rect">
              <a:avLst/>
            </a:prstGeom>
            <a:noFill/>
          </p:spPr>
          <p:txBody>
            <a:bodyPr wrap="square" rtlCol="0">
              <a:spAutoFit/>
            </a:bodyPr>
            <a:lstStyle/>
            <a:p>
              <a:r>
                <a:rPr lang="en-US" sz="1200" dirty="0">
                  <a:solidFill>
                    <a:srgbClr val="000090"/>
                  </a:solidFill>
                  <a:latin typeface="Optima"/>
                  <a:cs typeface="Optima"/>
                </a:rPr>
                <a:t>Linac 150 MeV</a:t>
              </a:r>
            </a:p>
          </p:txBody>
        </p:sp>
        <p:cxnSp>
          <p:nvCxnSpPr>
            <p:cNvPr id="142" name="Straight Connector 141"/>
            <p:cNvCxnSpPr>
              <a:cxnSpLocks/>
            </p:cNvCxnSpPr>
            <p:nvPr/>
          </p:nvCxnSpPr>
          <p:spPr>
            <a:xfrm>
              <a:off x="3544145" y="4128609"/>
              <a:ext cx="299190" cy="164515"/>
            </a:xfrm>
            <a:prstGeom prst="line">
              <a:avLst/>
            </a:prstGeom>
            <a:ln w="9525"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94" name="Trapezoid 493">
              <a:extLst>
                <a:ext uri="{FF2B5EF4-FFF2-40B4-BE49-F238E27FC236}">
                  <a16:creationId xmlns:a16="http://schemas.microsoft.com/office/drawing/2014/main" id="{34402A97-27D9-5848-ABF4-407465871A14}"/>
                </a:ext>
              </a:extLst>
            </p:cNvPr>
            <p:cNvSpPr>
              <a:spLocks noChangeAspect="1"/>
            </p:cNvSpPr>
            <p:nvPr/>
          </p:nvSpPr>
          <p:spPr>
            <a:xfrm rot="1322175">
              <a:off x="3828372" y="4272575"/>
              <a:ext cx="35550" cy="36576"/>
            </a:xfrm>
            <a:prstGeom prst="trapezoid">
              <a:avLst/>
            </a:prstGeom>
            <a:solidFill>
              <a:schemeClr val="tx2">
                <a:lumMod val="60000"/>
                <a:lumOff val="40000"/>
                <a:alpha val="50000"/>
              </a:schemeClr>
            </a:solidFill>
            <a:ln w="6350">
              <a:solidFill>
                <a:schemeClr val="tx1"/>
              </a:solidFill>
            </a:ln>
            <a:effectLst>
              <a:outerShdw dist="23000" sx="1000" sy="1000" rotWithShape="0">
                <a:srgbClr val="000000">
                  <a:alpha val="5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2" name="Straight Arrow Connector 221">
              <a:extLst>
                <a:ext uri="{FF2B5EF4-FFF2-40B4-BE49-F238E27FC236}">
                  <a16:creationId xmlns:a16="http://schemas.microsoft.com/office/drawing/2014/main" id="{60301702-BE20-9947-8B43-CE2701C96A55}"/>
                </a:ext>
              </a:extLst>
            </p:cNvPr>
            <p:cNvCxnSpPr>
              <a:cxnSpLocks/>
            </p:cNvCxnSpPr>
            <p:nvPr/>
          </p:nvCxnSpPr>
          <p:spPr>
            <a:xfrm flipV="1">
              <a:off x="1695261" y="1333188"/>
              <a:ext cx="2286000" cy="0"/>
            </a:xfrm>
            <a:prstGeom prst="straightConnector1">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DB4BC135-A0F5-3B4C-9F51-78E85918CB67}"/>
                </a:ext>
              </a:extLst>
            </p:cNvPr>
            <p:cNvSpPr txBox="1"/>
            <p:nvPr/>
          </p:nvSpPr>
          <p:spPr>
            <a:xfrm>
              <a:off x="2467916" y="1058820"/>
              <a:ext cx="781721" cy="276999"/>
            </a:xfrm>
            <a:prstGeom prst="rect">
              <a:avLst/>
            </a:prstGeom>
            <a:noFill/>
          </p:spPr>
          <p:txBody>
            <a:bodyPr wrap="square" rtlCol="0">
              <a:spAutoFit/>
            </a:bodyPr>
            <a:lstStyle/>
            <a:p>
              <a:r>
                <a:rPr lang="en-US" sz="1200" dirty="0">
                  <a:latin typeface="Optima"/>
                  <a:cs typeface="Optima"/>
                </a:rPr>
                <a:t>16 m</a:t>
              </a:r>
            </a:p>
          </p:txBody>
        </p:sp>
        <p:sp>
          <p:nvSpPr>
            <p:cNvPr id="224" name="Arc 223">
              <a:extLst>
                <a:ext uri="{FF2B5EF4-FFF2-40B4-BE49-F238E27FC236}">
                  <a16:creationId xmlns:a16="http://schemas.microsoft.com/office/drawing/2014/main" id="{E84A1437-DD71-5A49-A012-FFB1F9787A2A}"/>
                </a:ext>
              </a:extLst>
            </p:cNvPr>
            <p:cNvSpPr>
              <a:spLocks noChangeAspect="1"/>
            </p:cNvSpPr>
            <p:nvPr/>
          </p:nvSpPr>
          <p:spPr>
            <a:xfrm rot="10800000" flipH="1">
              <a:off x="3526247" y="2354679"/>
              <a:ext cx="4585561" cy="1942539"/>
            </a:xfrm>
            <a:prstGeom prst="arc">
              <a:avLst>
                <a:gd name="adj1" fmla="val 16204540"/>
                <a:gd name="adj2" fmla="val 5397331"/>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dirty="0"/>
            </a:p>
          </p:txBody>
        </p:sp>
        <p:cxnSp>
          <p:nvCxnSpPr>
            <p:cNvPr id="56" name="Straight Arrow Connector 55">
              <a:extLst>
                <a:ext uri="{FF2B5EF4-FFF2-40B4-BE49-F238E27FC236}">
                  <a16:creationId xmlns:a16="http://schemas.microsoft.com/office/drawing/2014/main" id="{7F8D5DB0-1238-7242-9082-9CF35577D6D7}"/>
                </a:ext>
              </a:extLst>
            </p:cNvPr>
            <p:cNvCxnSpPr>
              <a:cxnSpLocks/>
            </p:cNvCxnSpPr>
            <p:nvPr/>
          </p:nvCxnSpPr>
          <p:spPr>
            <a:xfrm flipV="1">
              <a:off x="5799259" y="1333188"/>
              <a:ext cx="2313432" cy="0"/>
            </a:xfrm>
            <a:prstGeom prst="straightConnector1">
              <a:avLst/>
            </a:prstGeom>
            <a:ln w="635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73A8A43-894E-9448-B3E5-8B0B5EC2D842}"/>
                </a:ext>
              </a:extLst>
            </p:cNvPr>
            <p:cNvSpPr txBox="1"/>
            <p:nvPr/>
          </p:nvSpPr>
          <p:spPr>
            <a:xfrm>
              <a:off x="6625566" y="1054996"/>
              <a:ext cx="781721" cy="276999"/>
            </a:xfrm>
            <a:prstGeom prst="rect">
              <a:avLst/>
            </a:prstGeom>
            <a:noFill/>
          </p:spPr>
          <p:txBody>
            <a:bodyPr wrap="square" rtlCol="0">
              <a:spAutoFit/>
            </a:bodyPr>
            <a:lstStyle/>
            <a:p>
              <a:r>
                <a:rPr lang="en-US" sz="1200" dirty="0">
                  <a:latin typeface="Optima"/>
                  <a:cs typeface="Optima"/>
                </a:rPr>
                <a:t>16 m</a:t>
              </a:r>
            </a:p>
          </p:txBody>
        </p:sp>
        <p:sp>
          <p:nvSpPr>
            <p:cNvPr id="60" name="Arc 59">
              <a:extLst>
                <a:ext uri="{FF2B5EF4-FFF2-40B4-BE49-F238E27FC236}">
                  <a16:creationId xmlns:a16="http://schemas.microsoft.com/office/drawing/2014/main" id="{4D9A763A-854D-A244-AB36-AFF57BCF3E2C}"/>
                </a:ext>
              </a:extLst>
            </p:cNvPr>
            <p:cNvSpPr>
              <a:spLocks noChangeAspect="1"/>
            </p:cNvSpPr>
            <p:nvPr/>
          </p:nvSpPr>
          <p:spPr>
            <a:xfrm rot="10800000">
              <a:off x="1701700" y="2364638"/>
              <a:ext cx="4539616" cy="1942539"/>
            </a:xfrm>
            <a:prstGeom prst="arc">
              <a:avLst>
                <a:gd name="adj1" fmla="val 16204540"/>
                <a:gd name="adj2" fmla="val 5397331"/>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dirty="0"/>
            </a:p>
          </p:txBody>
        </p:sp>
      </p:grpSp>
      <p:sp>
        <p:nvSpPr>
          <p:cNvPr id="4" name="Footer Placeholder 3">
            <a:extLst>
              <a:ext uri="{FF2B5EF4-FFF2-40B4-BE49-F238E27FC236}">
                <a16:creationId xmlns:a16="http://schemas.microsoft.com/office/drawing/2014/main" id="{6F25D4E7-EFA8-1C4F-9324-6FFC0FC36411}"/>
              </a:ext>
            </a:extLst>
          </p:cNvPr>
          <p:cNvSpPr>
            <a:spLocks noGrp="1"/>
          </p:cNvSpPr>
          <p:nvPr>
            <p:ph type="ftr" sz="quarter" idx="11"/>
          </p:nvPr>
        </p:nvSpPr>
        <p:spPr>
          <a:xfrm>
            <a:off x="3176968" y="6563695"/>
            <a:ext cx="2567617" cy="305457"/>
          </a:xfrm>
        </p:spPr>
        <p:txBody>
          <a:bodyPr/>
          <a:lstStyle/>
          <a:p>
            <a:r>
              <a:rPr lang="en-US"/>
              <a:t>Dejan Trbojevic, FFA'20 Vancouver </a:t>
            </a:r>
            <a:endParaRPr lang="en-US" dirty="0"/>
          </a:p>
        </p:txBody>
      </p:sp>
    </p:spTree>
    <p:extLst>
      <p:ext uri="{BB962C8B-B14F-4D97-AF65-F5344CB8AC3E}">
        <p14:creationId xmlns:p14="http://schemas.microsoft.com/office/powerpoint/2010/main" val="72101698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7015-558D-0E48-957D-69C7091784BD}"/>
              </a:ext>
            </a:extLst>
          </p:cNvPr>
          <p:cNvSpPr>
            <a:spLocks noGrp="1"/>
          </p:cNvSpPr>
          <p:nvPr>
            <p:ph type="title"/>
          </p:nvPr>
        </p:nvSpPr>
        <p:spPr/>
        <p:txBody>
          <a:bodyPr>
            <a:normAutofit fontScale="90000"/>
          </a:bodyPr>
          <a:lstStyle/>
          <a:p>
            <a:br>
              <a:rPr lang="en-US" dirty="0"/>
            </a:br>
            <a:r>
              <a:rPr lang="en-US" dirty="0"/>
              <a:t>Fixed Field Arc for PERLE 155-755 MeV – similar to CBETA </a:t>
            </a:r>
            <a:br>
              <a:rPr lang="en-US" dirty="0"/>
            </a:br>
            <a:endParaRPr lang="en-US" dirty="0"/>
          </a:p>
        </p:txBody>
      </p:sp>
      <p:sp>
        <p:nvSpPr>
          <p:cNvPr id="5" name="Slide Number Placeholder 4">
            <a:extLst>
              <a:ext uri="{FF2B5EF4-FFF2-40B4-BE49-F238E27FC236}">
                <a16:creationId xmlns:a16="http://schemas.microsoft.com/office/drawing/2014/main" id="{6DA276AC-1AE3-9F4F-A90C-45AC60CAB915}"/>
              </a:ext>
            </a:extLst>
          </p:cNvPr>
          <p:cNvSpPr>
            <a:spLocks noGrp="1"/>
          </p:cNvSpPr>
          <p:nvPr>
            <p:ph type="sldNum" sz="quarter" idx="12"/>
          </p:nvPr>
        </p:nvSpPr>
        <p:spPr/>
        <p:txBody>
          <a:bodyPr/>
          <a:lstStyle/>
          <a:p>
            <a:fld id="{1FE97603-2A10-E648-8DE4-4D75A1570B14}" type="slidenum">
              <a:rPr lang="en-US" smtClean="0"/>
              <a:t>44</a:t>
            </a:fld>
            <a:endParaRPr lang="en-US" dirty="0"/>
          </a:p>
        </p:txBody>
      </p:sp>
      <p:pic>
        <p:nvPicPr>
          <p:cNvPr id="6" name="Picture 5">
            <a:extLst>
              <a:ext uri="{FF2B5EF4-FFF2-40B4-BE49-F238E27FC236}">
                <a16:creationId xmlns:a16="http://schemas.microsoft.com/office/drawing/2014/main" id="{C530007C-7CF9-8742-B4AD-3EE76995E9C9}"/>
              </a:ext>
            </a:extLst>
          </p:cNvPr>
          <p:cNvPicPr>
            <a:picLocks noChangeAspect="1"/>
          </p:cNvPicPr>
          <p:nvPr/>
        </p:nvPicPr>
        <p:blipFill>
          <a:blip r:embed="rId2"/>
          <a:stretch>
            <a:fillRect/>
          </a:stretch>
        </p:blipFill>
        <p:spPr>
          <a:xfrm>
            <a:off x="-39519" y="571982"/>
            <a:ext cx="6000586" cy="5808013"/>
          </a:xfrm>
          <a:prstGeom prst="rect">
            <a:avLst/>
          </a:prstGeom>
        </p:spPr>
      </p:pic>
      <p:sp>
        <p:nvSpPr>
          <p:cNvPr id="13" name="TextBox 12">
            <a:extLst>
              <a:ext uri="{FF2B5EF4-FFF2-40B4-BE49-F238E27FC236}">
                <a16:creationId xmlns:a16="http://schemas.microsoft.com/office/drawing/2014/main" id="{FEB2856A-0D35-CF48-A523-6AF62FD13545}"/>
              </a:ext>
            </a:extLst>
          </p:cNvPr>
          <p:cNvSpPr txBox="1"/>
          <p:nvPr/>
        </p:nvSpPr>
        <p:spPr>
          <a:xfrm>
            <a:off x="7842142" y="359560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F4C58408-968C-9F4D-AB58-51FB8F3B95A8}"/>
              </a:ext>
            </a:extLst>
          </p:cNvPr>
          <p:cNvSpPr txBox="1"/>
          <p:nvPr/>
        </p:nvSpPr>
        <p:spPr>
          <a:xfrm>
            <a:off x="4027252" y="732918"/>
            <a:ext cx="5109394" cy="1569660"/>
          </a:xfrm>
          <a:prstGeom prst="rect">
            <a:avLst/>
          </a:prstGeom>
          <a:noFill/>
        </p:spPr>
        <p:txBody>
          <a:bodyPr wrap="square" rtlCol="0">
            <a:spAutoFit/>
          </a:bodyPr>
          <a:lstStyle/>
          <a:p>
            <a:r>
              <a:rPr lang="en-US" sz="2400" dirty="0">
                <a:solidFill>
                  <a:srgbClr val="2424B9"/>
                </a:solidFill>
                <a:latin typeface="Optima" panose="02000503060000020004" pitchFamily="2" charset="0"/>
              </a:rPr>
              <a:t>A single right-side arc covering the energy range between 155-755 MeV with the betatron and dispersion functions for all three energies</a:t>
            </a:r>
          </a:p>
        </p:txBody>
      </p:sp>
      <p:sp>
        <p:nvSpPr>
          <p:cNvPr id="3" name="Footer Placeholder 2">
            <a:extLst>
              <a:ext uri="{FF2B5EF4-FFF2-40B4-BE49-F238E27FC236}">
                <a16:creationId xmlns:a16="http://schemas.microsoft.com/office/drawing/2014/main" id="{1D63DEC7-8CD9-094B-B69C-6CDC51D53753}"/>
              </a:ext>
            </a:extLst>
          </p:cNvPr>
          <p:cNvSpPr>
            <a:spLocks noGrp="1"/>
          </p:cNvSpPr>
          <p:nvPr>
            <p:ph type="ftr" sz="quarter" idx="11"/>
          </p:nvPr>
        </p:nvSpPr>
        <p:spPr>
          <a:xfrm>
            <a:off x="3252754" y="6566321"/>
            <a:ext cx="2637222" cy="288924"/>
          </a:xfrm>
        </p:spPr>
        <p:txBody>
          <a:bodyPr/>
          <a:lstStyle/>
          <a:p>
            <a:r>
              <a:rPr lang="en-US"/>
              <a:t>Dejan Trbojevic, FFA'20 Vancouver </a:t>
            </a:r>
            <a:endParaRPr lang="en-US" dirty="0"/>
          </a:p>
        </p:txBody>
      </p:sp>
      <p:grpSp>
        <p:nvGrpSpPr>
          <p:cNvPr id="27" name="Group 26">
            <a:extLst>
              <a:ext uri="{FF2B5EF4-FFF2-40B4-BE49-F238E27FC236}">
                <a16:creationId xmlns:a16="http://schemas.microsoft.com/office/drawing/2014/main" id="{84E75532-E9E0-9F40-ACC6-CAF921B916DB}"/>
              </a:ext>
            </a:extLst>
          </p:cNvPr>
          <p:cNvGrpSpPr/>
          <p:nvPr/>
        </p:nvGrpSpPr>
        <p:grpSpPr>
          <a:xfrm>
            <a:off x="26041" y="551225"/>
            <a:ext cx="9090648" cy="6321618"/>
            <a:chOff x="-9083294" y="58377"/>
            <a:chExt cx="9090648" cy="6321618"/>
          </a:xfrm>
        </p:grpSpPr>
        <p:grpSp>
          <p:nvGrpSpPr>
            <p:cNvPr id="20" name="Group 19">
              <a:extLst>
                <a:ext uri="{FF2B5EF4-FFF2-40B4-BE49-F238E27FC236}">
                  <a16:creationId xmlns:a16="http://schemas.microsoft.com/office/drawing/2014/main" id="{BCB19613-ED4A-2D4C-BC38-67D1F2D0E036}"/>
                </a:ext>
              </a:extLst>
            </p:cNvPr>
            <p:cNvGrpSpPr/>
            <p:nvPr/>
          </p:nvGrpSpPr>
          <p:grpSpPr>
            <a:xfrm>
              <a:off x="-9083294" y="58377"/>
              <a:ext cx="9090648" cy="6321618"/>
              <a:chOff x="9492320" y="58377"/>
              <a:chExt cx="9090648" cy="6321618"/>
            </a:xfrm>
          </p:grpSpPr>
          <p:sp>
            <p:nvSpPr>
              <p:cNvPr id="18" name="Rectangle 17">
                <a:extLst>
                  <a:ext uri="{FF2B5EF4-FFF2-40B4-BE49-F238E27FC236}">
                    <a16:creationId xmlns:a16="http://schemas.microsoft.com/office/drawing/2014/main" id="{956AECA6-E552-EB4C-8AE9-27F7020A1F2F}"/>
                  </a:ext>
                </a:extLst>
              </p:cNvPr>
              <p:cNvSpPr/>
              <p:nvPr/>
            </p:nvSpPr>
            <p:spPr>
              <a:xfrm>
                <a:off x="9492320" y="58377"/>
                <a:ext cx="9090648" cy="6321618"/>
              </a:xfrm>
              <a:prstGeom prst="rect">
                <a:avLst/>
              </a:prstGeom>
              <a:solidFill>
                <a:schemeClr val="bg1"/>
              </a:solidFill>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EB9C87B-5AFD-F840-91D9-15F8B27E1B59}"/>
                  </a:ext>
                </a:extLst>
              </p:cNvPr>
              <p:cNvSpPr txBox="1"/>
              <p:nvPr/>
            </p:nvSpPr>
            <p:spPr>
              <a:xfrm>
                <a:off x="15381218" y="247172"/>
                <a:ext cx="3174636" cy="1200329"/>
              </a:xfrm>
              <a:prstGeom prst="rect">
                <a:avLst/>
              </a:prstGeom>
              <a:solidFill>
                <a:schemeClr val="bg1"/>
              </a:solidFill>
            </p:spPr>
            <p:txBody>
              <a:bodyPr wrap="square" rtlCol="0">
                <a:spAutoFit/>
              </a:bodyPr>
              <a:lstStyle/>
              <a:p>
                <a:pPr algn="ctr"/>
                <a:r>
                  <a:rPr lang="en-US" sz="2400" dirty="0">
                    <a:solidFill>
                      <a:srgbClr val="2424B9"/>
                    </a:solidFill>
                  </a:rPr>
                  <a:t>Orbit Offsets and Lattice functions for the single right side arc cell.</a:t>
                </a:r>
              </a:p>
            </p:txBody>
          </p:sp>
        </p:grpSp>
        <p:grpSp>
          <p:nvGrpSpPr>
            <p:cNvPr id="16" name="Group 15">
              <a:extLst>
                <a:ext uri="{FF2B5EF4-FFF2-40B4-BE49-F238E27FC236}">
                  <a16:creationId xmlns:a16="http://schemas.microsoft.com/office/drawing/2014/main" id="{46FD9B16-F2A5-2D45-A029-7279388DB4DB}"/>
                </a:ext>
              </a:extLst>
            </p:cNvPr>
            <p:cNvGrpSpPr/>
            <p:nvPr/>
          </p:nvGrpSpPr>
          <p:grpSpPr>
            <a:xfrm>
              <a:off x="-9020230" y="236162"/>
              <a:ext cx="8804670" cy="5838839"/>
              <a:chOff x="-8986527" y="247172"/>
              <a:chExt cx="8804670" cy="5838839"/>
            </a:xfrm>
          </p:grpSpPr>
          <p:pic>
            <p:nvPicPr>
              <p:cNvPr id="7" name="Picture 6">
                <a:extLst>
                  <a:ext uri="{FF2B5EF4-FFF2-40B4-BE49-F238E27FC236}">
                    <a16:creationId xmlns:a16="http://schemas.microsoft.com/office/drawing/2014/main" id="{A5C458B5-B130-034A-A58B-12B712713399}"/>
                  </a:ext>
                </a:extLst>
              </p:cNvPr>
              <p:cNvPicPr>
                <a:picLocks noChangeAspect="1"/>
              </p:cNvPicPr>
              <p:nvPr/>
            </p:nvPicPr>
            <p:blipFill>
              <a:blip r:embed="rId3"/>
              <a:stretch>
                <a:fillRect/>
              </a:stretch>
            </p:blipFill>
            <p:spPr>
              <a:xfrm>
                <a:off x="-8986527" y="313092"/>
                <a:ext cx="5765343" cy="5772919"/>
              </a:xfrm>
              <a:prstGeom prst="rect">
                <a:avLst/>
              </a:prstGeom>
            </p:spPr>
          </p:pic>
          <p:sp>
            <p:nvSpPr>
              <p:cNvPr id="8" name="TextBox 7">
                <a:extLst>
                  <a:ext uri="{FF2B5EF4-FFF2-40B4-BE49-F238E27FC236}">
                    <a16:creationId xmlns:a16="http://schemas.microsoft.com/office/drawing/2014/main" id="{7F769257-800D-AB40-B2F3-30D590CC0538}"/>
                  </a:ext>
                </a:extLst>
              </p:cNvPr>
              <p:cNvSpPr txBox="1"/>
              <p:nvPr/>
            </p:nvSpPr>
            <p:spPr>
              <a:xfrm>
                <a:off x="-6609503" y="247172"/>
                <a:ext cx="1311578" cy="461665"/>
              </a:xfrm>
              <a:prstGeom prst="rect">
                <a:avLst/>
              </a:prstGeom>
              <a:noFill/>
            </p:spPr>
            <p:txBody>
              <a:bodyPr wrap="none" rtlCol="0">
                <a:spAutoFit/>
              </a:bodyPr>
              <a:lstStyle/>
              <a:p>
                <a:r>
                  <a:rPr lang="en-US" sz="2400" dirty="0">
                    <a:solidFill>
                      <a:srgbClr val="B939A0"/>
                    </a:solidFill>
                  </a:rPr>
                  <a:t>755 MeV</a:t>
                </a:r>
              </a:p>
            </p:txBody>
          </p:sp>
          <p:sp>
            <p:nvSpPr>
              <p:cNvPr id="21" name="TextBox 20">
                <a:extLst>
                  <a:ext uri="{FF2B5EF4-FFF2-40B4-BE49-F238E27FC236}">
                    <a16:creationId xmlns:a16="http://schemas.microsoft.com/office/drawing/2014/main" id="{C543547A-4242-394F-A3C4-6AFA0459EDB2}"/>
                  </a:ext>
                </a:extLst>
              </p:cNvPr>
              <p:cNvSpPr txBox="1"/>
              <p:nvPr/>
            </p:nvSpPr>
            <p:spPr>
              <a:xfrm>
                <a:off x="-6649021" y="1326672"/>
                <a:ext cx="1311578" cy="461665"/>
              </a:xfrm>
              <a:prstGeom prst="rect">
                <a:avLst/>
              </a:prstGeom>
              <a:noFill/>
            </p:spPr>
            <p:txBody>
              <a:bodyPr wrap="none" rtlCol="0">
                <a:spAutoFit/>
              </a:bodyPr>
              <a:lstStyle/>
              <a:p>
                <a:r>
                  <a:rPr lang="en-US" sz="2400" dirty="0">
                    <a:solidFill>
                      <a:srgbClr val="00B0F0"/>
                    </a:solidFill>
                  </a:rPr>
                  <a:t>605 MeV</a:t>
                </a:r>
              </a:p>
            </p:txBody>
          </p:sp>
          <p:sp>
            <p:nvSpPr>
              <p:cNvPr id="22" name="TextBox 21">
                <a:extLst>
                  <a:ext uri="{FF2B5EF4-FFF2-40B4-BE49-F238E27FC236}">
                    <a16:creationId xmlns:a16="http://schemas.microsoft.com/office/drawing/2014/main" id="{B6B61DA2-ACD5-9B43-99D8-6987925A2363}"/>
                  </a:ext>
                </a:extLst>
              </p:cNvPr>
              <p:cNvSpPr txBox="1"/>
              <p:nvPr/>
            </p:nvSpPr>
            <p:spPr>
              <a:xfrm>
                <a:off x="-6649021" y="2117912"/>
                <a:ext cx="1311578" cy="461665"/>
              </a:xfrm>
              <a:prstGeom prst="rect">
                <a:avLst/>
              </a:prstGeom>
              <a:noFill/>
            </p:spPr>
            <p:txBody>
              <a:bodyPr wrap="none" rtlCol="0">
                <a:spAutoFit/>
              </a:bodyPr>
              <a:lstStyle/>
              <a:p>
                <a:r>
                  <a:rPr lang="en-US" sz="2400" dirty="0">
                    <a:solidFill>
                      <a:srgbClr val="3232EE"/>
                    </a:solidFill>
                  </a:rPr>
                  <a:t>455 MeV</a:t>
                </a:r>
              </a:p>
            </p:txBody>
          </p:sp>
          <p:sp>
            <p:nvSpPr>
              <p:cNvPr id="23" name="TextBox 22">
                <a:extLst>
                  <a:ext uri="{FF2B5EF4-FFF2-40B4-BE49-F238E27FC236}">
                    <a16:creationId xmlns:a16="http://schemas.microsoft.com/office/drawing/2014/main" id="{CBD2E0AA-A274-F844-96D1-CF8EB0E0342A}"/>
                  </a:ext>
                </a:extLst>
              </p:cNvPr>
              <p:cNvSpPr txBox="1"/>
              <p:nvPr/>
            </p:nvSpPr>
            <p:spPr>
              <a:xfrm>
                <a:off x="-6552254" y="2571084"/>
                <a:ext cx="1311578" cy="461665"/>
              </a:xfrm>
              <a:prstGeom prst="rect">
                <a:avLst/>
              </a:prstGeom>
              <a:noFill/>
            </p:spPr>
            <p:txBody>
              <a:bodyPr wrap="none" rtlCol="0">
                <a:spAutoFit/>
              </a:bodyPr>
              <a:lstStyle/>
              <a:p>
                <a:r>
                  <a:rPr lang="en-US" sz="2400" dirty="0">
                    <a:solidFill>
                      <a:srgbClr val="FF0000"/>
                    </a:solidFill>
                  </a:rPr>
                  <a:t>155 MeV</a:t>
                </a:r>
              </a:p>
            </p:txBody>
          </p:sp>
          <p:sp>
            <p:nvSpPr>
              <p:cNvPr id="24" name="TextBox 23">
                <a:extLst>
                  <a:ext uri="{FF2B5EF4-FFF2-40B4-BE49-F238E27FC236}">
                    <a16:creationId xmlns:a16="http://schemas.microsoft.com/office/drawing/2014/main" id="{F0F8E43C-8783-DD42-9205-5A427B069330}"/>
                  </a:ext>
                </a:extLst>
              </p:cNvPr>
              <p:cNvSpPr txBox="1"/>
              <p:nvPr/>
            </p:nvSpPr>
            <p:spPr>
              <a:xfrm>
                <a:off x="-8279454" y="2399634"/>
                <a:ext cx="1311578" cy="461665"/>
              </a:xfrm>
              <a:prstGeom prst="rect">
                <a:avLst/>
              </a:prstGeom>
              <a:noFill/>
            </p:spPr>
            <p:txBody>
              <a:bodyPr wrap="none" rtlCol="0">
                <a:spAutoFit/>
              </a:bodyPr>
              <a:lstStyle/>
              <a:p>
                <a:r>
                  <a:rPr lang="en-US" sz="2400" dirty="0">
                    <a:solidFill>
                      <a:srgbClr val="00B050"/>
                    </a:solidFill>
                  </a:rPr>
                  <a:t>305 MeV</a:t>
                </a:r>
              </a:p>
            </p:txBody>
          </p:sp>
          <p:sp>
            <p:nvSpPr>
              <p:cNvPr id="26" name="TextBox 25">
                <a:extLst>
                  <a:ext uri="{FF2B5EF4-FFF2-40B4-BE49-F238E27FC236}">
                    <a16:creationId xmlns:a16="http://schemas.microsoft.com/office/drawing/2014/main" id="{6C609DB0-3E13-2B4D-B724-B1D9625ABBE7}"/>
                  </a:ext>
                </a:extLst>
              </p:cNvPr>
              <p:cNvSpPr txBox="1"/>
              <p:nvPr/>
            </p:nvSpPr>
            <p:spPr>
              <a:xfrm>
                <a:off x="-3052057" y="1623470"/>
                <a:ext cx="2870200" cy="4154984"/>
              </a:xfrm>
              <a:prstGeom prst="rect">
                <a:avLst/>
              </a:prstGeom>
              <a:noFill/>
            </p:spPr>
            <p:txBody>
              <a:bodyPr wrap="square" rtlCol="0">
                <a:spAutoFit/>
              </a:bodyPr>
              <a:lstStyle/>
              <a:p>
                <a:pPr algn="ctr"/>
                <a:r>
                  <a:rPr lang="en-US" sz="2400" dirty="0">
                    <a:solidFill>
                      <a:srgbClr val="151681"/>
                    </a:solidFill>
                  </a:rPr>
                  <a:t>Magnet Properties:</a:t>
                </a:r>
              </a:p>
              <a:p>
                <a:r>
                  <a:rPr lang="en-US" sz="2400" dirty="0">
                    <a:solidFill>
                      <a:srgbClr val="151681"/>
                    </a:solidFill>
                  </a:rPr>
                  <a:t>Defocusing magnet</a:t>
                </a:r>
              </a:p>
              <a:p>
                <a:r>
                  <a:rPr lang="en-US" sz="2400" dirty="0">
                    <a:solidFill>
                      <a:srgbClr val="151681"/>
                    </a:solidFill>
                  </a:rPr>
                  <a:t>L</a:t>
                </a:r>
                <a:r>
                  <a:rPr lang="en-US" sz="2400" baseline="-25000" dirty="0">
                    <a:solidFill>
                      <a:srgbClr val="151681"/>
                    </a:solidFill>
                  </a:rPr>
                  <a:t>BD</a:t>
                </a:r>
                <a:r>
                  <a:rPr lang="en-US" sz="2400" dirty="0">
                    <a:solidFill>
                      <a:srgbClr val="151681"/>
                    </a:solidFill>
                  </a:rPr>
                  <a:t> = 0.050  m</a:t>
                </a:r>
              </a:p>
              <a:p>
                <a:r>
                  <a:rPr lang="en-US" sz="2400" dirty="0">
                    <a:solidFill>
                      <a:srgbClr val="151681"/>
                    </a:solidFill>
                  </a:rPr>
                  <a:t>G</a:t>
                </a:r>
                <a:r>
                  <a:rPr lang="en-US" sz="2400" baseline="-25000" dirty="0">
                    <a:solidFill>
                      <a:srgbClr val="151681"/>
                    </a:solidFill>
                  </a:rPr>
                  <a:t>D</a:t>
                </a:r>
                <a:r>
                  <a:rPr lang="en-US" sz="2400" dirty="0">
                    <a:solidFill>
                      <a:srgbClr val="151681"/>
                    </a:solidFill>
                  </a:rPr>
                  <a:t>  = -236.761 T/m</a:t>
                </a:r>
              </a:p>
              <a:p>
                <a:r>
                  <a:rPr lang="en-US" sz="2400" dirty="0">
                    <a:solidFill>
                      <a:srgbClr val="151681"/>
                    </a:solidFill>
                  </a:rPr>
                  <a:t>B</a:t>
                </a:r>
                <a:r>
                  <a:rPr lang="en-US" sz="2400" baseline="-25000" dirty="0">
                    <a:solidFill>
                      <a:srgbClr val="151681"/>
                    </a:solidFill>
                  </a:rPr>
                  <a:t>D</a:t>
                </a:r>
                <a:r>
                  <a:rPr lang="en-US" sz="2400" dirty="0">
                    <a:solidFill>
                      <a:srgbClr val="151681"/>
                    </a:solidFill>
                  </a:rPr>
                  <a:t>   =  0.2525 T </a:t>
                </a:r>
              </a:p>
              <a:p>
                <a:r>
                  <a:rPr lang="en-US" sz="2400" dirty="0">
                    <a:solidFill>
                      <a:srgbClr val="151681"/>
                    </a:solidFill>
                  </a:rPr>
                  <a:t>B</a:t>
                </a:r>
                <a:r>
                  <a:rPr lang="en-US" sz="2400" baseline="-25000" dirty="0">
                    <a:solidFill>
                      <a:srgbClr val="151681"/>
                    </a:solidFill>
                  </a:rPr>
                  <a:t>Dmax</a:t>
                </a:r>
                <a:r>
                  <a:rPr lang="en-US" sz="2400" dirty="0">
                    <a:solidFill>
                      <a:srgbClr val="151681"/>
                    </a:solidFill>
                  </a:rPr>
                  <a:t> = </a:t>
                </a:r>
                <a:r>
                  <a:rPr lang="fr-FR" sz="2400" dirty="0">
                    <a:solidFill>
                      <a:srgbClr val="151681"/>
                    </a:solidFill>
                  </a:rPr>
                  <a:t> 0.619  T</a:t>
                </a:r>
                <a:endParaRPr lang="en-US" dirty="0">
                  <a:solidFill>
                    <a:srgbClr val="151681"/>
                  </a:solidFill>
                </a:endParaRPr>
              </a:p>
              <a:p>
                <a:r>
                  <a:rPr lang="en-US" sz="2400" dirty="0">
                    <a:solidFill>
                      <a:srgbClr val="151681"/>
                    </a:solidFill>
                  </a:rPr>
                  <a:t>Focusing magnet</a:t>
                </a:r>
              </a:p>
              <a:p>
                <a:r>
                  <a:rPr lang="en-US" sz="2400" dirty="0">
                    <a:solidFill>
                      <a:srgbClr val="151681"/>
                    </a:solidFill>
                  </a:rPr>
                  <a:t>L</a:t>
                </a:r>
                <a:r>
                  <a:rPr lang="en-US" sz="2400" baseline="-25000" dirty="0">
                    <a:solidFill>
                      <a:srgbClr val="151681"/>
                    </a:solidFill>
                  </a:rPr>
                  <a:t>QF</a:t>
                </a:r>
                <a:r>
                  <a:rPr lang="en-US" sz="2400" dirty="0">
                    <a:solidFill>
                      <a:srgbClr val="151681"/>
                    </a:solidFill>
                  </a:rPr>
                  <a:t>  = 0.065 m</a:t>
                </a:r>
              </a:p>
              <a:p>
                <a:r>
                  <a:rPr lang="en-US" sz="2400" dirty="0">
                    <a:solidFill>
                      <a:srgbClr val="151681"/>
                    </a:solidFill>
                  </a:rPr>
                  <a:t>G</a:t>
                </a:r>
                <a:r>
                  <a:rPr lang="en-US" sz="2400" baseline="-25000" dirty="0">
                    <a:solidFill>
                      <a:srgbClr val="151681"/>
                    </a:solidFill>
                  </a:rPr>
                  <a:t>F</a:t>
                </a:r>
                <a:r>
                  <a:rPr lang="en-US" sz="2400" dirty="0">
                    <a:solidFill>
                      <a:srgbClr val="151681"/>
                    </a:solidFill>
                  </a:rPr>
                  <a:t>   = - 198.507 T/m</a:t>
                </a:r>
              </a:p>
              <a:p>
                <a:r>
                  <a:rPr lang="en-US" sz="2400" dirty="0">
                    <a:solidFill>
                      <a:srgbClr val="151681"/>
                    </a:solidFill>
                  </a:rPr>
                  <a:t>B</a:t>
                </a:r>
                <a:r>
                  <a:rPr lang="en-US" sz="2400" baseline="-25000" dirty="0">
                    <a:solidFill>
                      <a:srgbClr val="151681"/>
                    </a:solidFill>
                  </a:rPr>
                  <a:t>F</a:t>
                </a:r>
                <a:r>
                  <a:rPr lang="en-US" sz="2400" dirty="0">
                    <a:solidFill>
                      <a:srgbClr val="151681"/>
                    </a:solidFill>
                  </a:rPr>
                  <a:t>   = 0.2525 T</a:t>
                </a:r>
              </a:p>
              <a:p>
                <a:r>
                  <a:rPr lang="en-US" sz="2400" dirty="0">
                    <a:solidFill>
                      <a:srgbClr val="151681"/>
                    </a:solidFill>
                  </a:rPr>
                  <a:t>B</a:t>
                </a:r>
                <a:r>
                  <a:rPr lang="en-US" sz="2400" baseline="-25000" dirty="0">
                    <a:solidFill>
                      <a:srgbClr val="151681"/>
                    </a:solidFill>
                  </a:rPr>
                  <a:t>Fmax</a:t>
                </a:r>
                <a:r>
                  <a:rPr lang="en-US" sz="2400" dirty="0">
                    <a:solidFill>
                      <a:srgbClr val="151681"/>
                    </a:solidFill>
                  </a:rPr>
                  <a:t> = 0.769</a:t>
                </a:r>
                <a:r>
                  <a:rPr lang="fr-FR" sz="2400" dirty="0">
                    <a:solidFill>
                      <a:srgbClr val="151681"/>
                    </a:solidFill>
                  </a:rPr>
                  <a:t>   T</a:t>
                </a:r>
                <a:endParaRPr lang="en-US" sz="2400" dirty="0">
                  <a:solidFill>
                    <a:srgbClr val="151681"/>
                  </a:solidFill>
                </a:endParaRPr>
              </a:p>
            </p:txBody>
          </p:sp>
        </p:grpSp>
      </p:grpSp>
    </p:spTree>
    <p:extLst>
      <p:ext uri="{BB962C8B-B14F-4D97-AF65-F5344CB8AC3E}">
        <p14:creationId xmlns:p14="http://schemas.microsoft.com/office/powerpoint/2010/main" val="335742009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7015-558D-0E48-957D-69C7091784BD}"/>
              </a:ext>
            </a:extLst>
          </p:cNvPr>
          <p:cNvSpPr>
            <a:spLocks noGrp="1"/>
          </p:cNvSpPr>
          <p:nvPr>
            <p:ph type="title"/>
          </p:nvPr>
        </p:nvSpPr>
        <p:spPr/>
        <p:txBody>
          <a:bodyPr>
            <a:normAutofit fontScale="90000"/>
          </a:bodyPr>
          <a:lstStyle/>
          <a:p>
            <a:br>
              <a:rPr lang="en-US" dirty="0"/>
            </a:br>
            <a:r>
              <a:rPr lang="en-US" dirty="0"/>
              <a:t>Fixed Field Arc for PERLE 305-905 MeV– similar to CBETA </a:t>
            </a:r>
            <a:br>
              <a:rPr lang="en-US" dirty="0"/>
            </a:br>
            <a:endParaRPr lang="en-US" dirty="0"/>
          </a:p>
        </p:txBody>
      </p:sp>
      <p:sp>
        <p:nvSpPr>
          <p:cNvPr id="5" name="Slide Number Placeholder 4">
            <a:extLst>
              <a:ext uri="{FF2B5EF4-FFF2-40B4-BE49-F238E27FC236}">
                <a16:creationId xmlns:a16="http://schemas.microsoft.com/office/drawing/2014/main" id="{6DA276AC-1AE3-9F4F-A90C-45AC60CAB915}"/>
              </a:ext>
            </a:extLst>
          </p:cNvPr>
          <p:cNvSpPr>
            <a:spLocks noGrp="1"/>
          </p:cNvSpPr>
          <p:nvPr>
            <p:ph type="sldNum" sz="quarter" idx="12"/>
          </p:nvPr>
        </p:nvSpPr>
        <p:spPr/>
        <p:txBody>
          <a:bodyPr/>
          <a:lstStyle/>
          <a:p>
            <a:fld id="{1FE97603-2A10-E648-8DE4-4D75A1570B14}" type="slidenum">
              <a:rPr lang="en-US" smtClean="0"/>
              <a:t>45</a:t>
            </a:fld>
            <a:endParaRPr lang="en-US" dirty="0"/>
          </a:p>
        </p:txBody>
      </p:sp>
      <p:grpSp>
        <p:nvGrpSpPr>
          <p:cNvPr id="37" name="Group 36">
            <a:extLst>
              <a:ext uri="{FF2B5EF4-FFF2-40B4-BE49-F238E27FC236}">
                <a16:creationId xmlns:a16="http://schemas.microsoft.com/office/drawing/2014/main" id="{8D8D72D7-5835-464D-97D9-C3D890B8789B}"/>
              </a:ext>
            </a:extLst>
          </p:cNvPr>
          <p:cNvGrpSpPr>
            <a:grpSpLocks noChangeAspect="1"/>
          </p:cNvGrpSpPr>
          <p:nvPr/>
        </p:nvGrpSpPr>
        <p:grpSpPr>
          <a:xfrm>
            <a:off x="1010371" y="450213"/>
            <a:ext cx="6335246" cy="6126480"/>
            <a:chOff x="1026153" y="0"/>
            <a:chExt cx="7091693" cy="6858000"/>
          </a:xfrm>
        </p:grpSpPr>
        <p:pic>
          <p:nvPicPr>
            <p:cNvPr id="18" name="Picture 17">
              <a:extLst>
                <a:ext uri="{FF2B5EF4-FFF2-40B4-BE49-F238E27FC236}">
                  <a16:creationId xmlns:a16="http://schemas.microsoft.com/office/drawing/2014/main" id="{ED14B3BB-2042-BD49-8960-B24D79E8DA13}"/>
                </a:ext>
              </a:extLst>
            </p:cNvPr>
            <p:cNvPicPr>
              <a:picLocks noChangeAspect="1"/>
            </p:cNvPicPr>
            <p:nvPr/>
          </p:nvPicPr>
          <p:blipFill>
            <a:blip r:embed="rId2"/>
            <a:stretch>
              <a:fillRect/>
            </a:stretch>
          </p:blipFill>
          <p:spPr>
            <a:xfrm>
              <a:off x="1026153" y="0"/>
              <a:ext cx="7091693" cy="6858000"/>
            </a:xfrm>
            <a:prstGeom prst="rect">
              <a:avLst/>
            </a:prstGeom>
          </p:spPr>
        </p:pic>
        <p:pic>
          <p:nvPicPr>
            <p:cNvPr id="20" name="Picture 19">
              <a:extLst>
                <a:ext uri="{FF2B5EF4-FFF2-40B4-BE49-F238E27FC236}">
                  <a16:creationId xmlns:a16="http://schemas.microsoft.com/office/drawing/2014/main" id="{6C2C3A6A-ABFC-DD49-838F-0D6B5E11DBE2}"/>
                </a:ext>
              </a:extLst>
            </p:cNvPr>
            <p:cNvPicPr>
              <a:picLocks noChangeAspect="1"/>
            </p:cNvPicPr>
            <p:nvPr/>
          </p:nvPicPr>
          <p:blipFill>
            <a:blip r:embed="rId3"/>
            <a:stretch>
              <a:fillRect/>
            </a:stretch>
          </p:blipFill>
          <p:spPr>
            <a:xfrm flipH="1">
              <a:off x="3852325" y="107149"/>
              <a:ext cx="2423160" cy="2968687"/>
            </a:xfrm>
            <a:prstGeom prst="rect">
              <a:avLst/>
            </a:prstGeom>
            <a:effectLst>
              <a:outerShdw blurRad="50800" dist="50800" dir="5400000" algn="ctr" rotWithShape="0">
                <a:srgbClr val="000000">
                  <a:alpha val="0"/>
                </a:srgbClr>
              </a:outerShdw>
            </a:effectLst>
          </p:spPr>
        </p:pic>
        <p:sp>
          <p:nvSpPr>
            <p:cNvPr id="24" name="TextBox 23">
              <a:extLst>
                <a:ext uri="{FF2B5EF4-FFF2-40B4-BE49-F238E27FC236}">
                  <a16:creationId xmlns:a16="http://schemas.microsoft.com/office/drawing/2014/main" id="{B5B80E8D-6F92-6843-856E-C8CE46AF40D3}"/>
                </a:ext>
              </a:extLst>
            </p:cNvPr>
            <p:cNvSpPr txBox="1"/>
            <p:nvPr/>
          </p:nvSpPr>
          <p:spPr>
            <a:xfrm>
              <a:off x="4002198" y="695998"/>
              <a:ext cx="288862" cy="338554"/>
            </a:xfrm>
            <a:prstGeom prst="rect">
              <a:avLst/>
            </a:prstGeom>
            <a:solidFill>
              <a:schemeClr val="bg1"/>
            </a:solidFill>
          </p:spPr>
          <p:txBody>
            <a:bodyPr wrap="none" rtlCol="0">
              <a:spAutoFit/>
            </a:bodyPr>
            <a:lstStyle/>
            <a:p>
              <a:r>
                <a:rPr lang="en-US" sz="1600" dirty="0"/>
                <a:t>4</a:t>
              </a:r>
            </a:p>
          </p:txBody>
        </p:sp>
        <p:sp>
          <p:nvSpPr>
            <p:cNvPr id="25" name="TextBox 24">
              <a:extLst>
                <a:ext uri="{FF2B5EF4-FFF2-40B4-BE49-F238E27FC236}">
                  <a16:creationId xmlns:a16="http://schemas.microsoft.com/office/drawing/2014/main" id="{331E1A3B-F1D0-7E46-B389-612D985A984B}"/>
                </a:ext>
              </a:extLst>
            </p:cNvPr>
            <p:cNvSpPr txBox="1"/>
            <p:nvPr/>
          </p:nvSpPr>
          <p:spPr>
            <a:xfrm>
              <a:off x="4031577" y="1336878"/>
              <a:ext cx="288862" cy="338554"/>
            </a:xfrm>
            <a:prstGeom prst="rect">
              <a:avLst/>
            </a:prstGeom>
            <a:solidFill>
              <a:schemeClr val="bg1"/>
            </a:solidFill>
          </p:spPr>
          <p:txBody>
            <a:bodyPr wrap="none" rtlCol="0">
              <a:spAutoFit/>
            </a:bodyPr>
            <a:lstStyle/>
            <a:p>
              <a:r>
                <a:rPr lang="en-US" sz="1600" dirty="0"/>
                <a:t>8</a:t>
              </a:r>
            </a:p>
          </p:txBody>
        </p:sp>
        <p:sp>
          <p:nvSpPr>
            <p:cNvPr id="26" name="TextBox 25">
              <a:extLst>
                <a:ext uri="{FF2B5EF4-FFF2-40B4-BE49-F238E27FC236}">
                  <a16:creationId xmlns:a16="http://schemas.microsoft.com/office/drawing/2014/main" id="{7969B304-89D0-C14E-AD54-2368CC64C5F9}"/>
                </a:ext>
              </a:extLst>
            </p:cNvPr>
            <p:cNvSpPr txBox="1"/>
            <p:nvPr/>
          </p:nvSpPr>
          <p:spPr>
            <a:xfrm>
              <a:off x="3957091" y="1939075"/>
              <a:ext cx="393056" cy="338554"/>
            </a:xfrm>
            <a:prstGeom prst="rect">
              <a:avLst/>
            </a:prstGeom>
            <a:solidFill>
              <a:schemeClr val="bg1"/>
            </a:solidFill>
          </p:spPr>
          <p:txBody>
            <a:bodyPr wrap="none" rtlCol="0">
              <a:spAutoFit/>
            </a:bodyPr>
            <a:lstStyle/>
            <a:p>
              <a:r>
                <a:rPr lang="en-US" sz="1600" dirty="0"/>
                <a:t>12</a:t>
              </a:r>
            </a:p>
          </p:txBody>
        </p:sp>
        <p:sp>
          <p:nvSpPr>
            <p:cNvPr id="27" name="TextBox 26">
              <a:extLst>
                <a:ext uri="{FF2B5EF4-FFF2-40B4-BE49-F238E27FC236}">
                  <a16:creationId xmlns:a16="http://schemas.microsoft.com/office/drawing/2014/main" id="{A724AA65-94E3-D343-81FE-D1560A6F2CCF}"/>
                </a:ext>
              </a:extLst>
            </p:cNvPr>
            <p:cNvSpPr txBox="1"/>
            <p:nvPr/>
          </p:nvSpPr>
          <p:spPr>
            <a:xfrm>
              <a:off x="3973068" y="2579589"/>
              <a:ext cx="393056" cy="338554"/>
            </a:xfrm>
            <a:prstGeom prst="rect">
              <a:avLst/>
            </a:prstGeom>
            <a:solidFill>
              <a:schemeClr val="bg1"/>
            </a:solidFill>
          </p:spPr>
          <p:txBody>
            <a:bodyPr wrap="none" rtlCol="0">
              <a:spAutoFit/>
            </a:bodyPr>
            <a:lstStyle/>
            <a:p>
              <a:r>
                <a:rPr lang="en-US" sz="1600" dirty="0"/>
                <a:t>16</a:t>
              </a:r>
            </a:p>
          </p:txBody>
        </p:sp>
        <p:sp>
          <p:nvSpPr>
            <p:cNvPr id="30" name="TextBox 29">
              <a:extLst>
                <a:ext uri="{FF2B5EF4-FFF2-40B4-BE49-F238E27FC236}">
                  <a16:creationId xmlns:a16="http://schemas.microsoft.com/office/drawing/2014/main" id="{E48CAFC5-B95D-824F-B7BE-AC76293FABB7}"/>
                </a:ext>
              </a:extLst>
            </p:cNvPr>
            <p:cNvSpPr txBox="1"/>
            <p:nvPr/>
          </p:nvSpPr>
          <p:spPr>
            <a:xfrm rot="16200000">
              <a:off x="3506389" y="1346461"/>
              <a:ext cx="622286" cy="369332"/>
            </a:xfrm>
            <a:prstGeom prst="rect">
              <a:avLst/>
            </a:prstGeom>
            <a:noFill/>
          </p:spPr>
          <p:txBody>
            <a:bodyPr wrap="none" rtlCol="0">
              <a:spAutoFit/>
            </a:bodyPr>
            <a:lstStyle/>
            <a:p>
              <a:r>
                <a:rPr lang="en-US" dirty="0"/>
                <a:t>Y(m)</a:t>
              </a:r>
            </a:p>
          </p:txBody>
        </p:sp>
        <p:sp>
          <p:nvSpPr>
            <p:cNvPr id="31" name="Rectangle 30">
              <a:extLst>
                <a:ext uri="{FF2B5EF4-FFF2-40B4-BE49-F238E27FC236}">
                  <a16:creationId xmlns:a16="http://schemas.microsoft.com/office/drawing/2014/main" id="{520A9917-9EA6-9640-9B36-D19272159B98}"/>
                </a:ext>
              </a:extLst>
            </p:cNvPr>
            <p:cNvSpPr/>
            <p:nvPr/>
          </p:nvSpPr>
          <p:spPr>
            <a:xfrm>
              <a:off x="5660364" y="232302"/>
              <a:ext cx="516785" cy="2666329"/>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29DABD-ADE4-1E46-AB20-50CD620DC0C3}"/>
                </a:ext>
              </a:extLst>
            </p:cNvPr>
            <p:cNvSpPr txBox="1"/>
            <p:nvPr/>
          </p:nvSpPr>
          <p:spPr>
            <a:xfrm>
              <a:off x="5805838" y="2704308"/>
              <a:ext cx="561372" cy="338554"/>
            </a:xfrm>
            <a:prstGeom prst="rect">
              <a:avLst/>
            </a:prstGeom>
            <a:solidFill>
              <a:schemeClr val="bg1"/>
            </a:solidFill>
          </p:spPr>
          <p:txBody>
            <a:bodyPr wrap="none" rtlCol="0">
              <a:spAutoFit/>
            </a:bodyPr>
            <a:lstStyle/>
            <a:p>
              <a:r>
                <a:rPr lang="en-US" sz="1600" dirty="0"/>
                <a:t>x(m)</a:t>
              </a:r>
            </a:p>
          </p:txBody>
        </p:sp>
        <p:sp>
          <p:nvSpPr>
            <p:cNvPr id="35" name="Rectangle 34">
              <a:extLst>
                <a:ext uri="{FF2B5EF4-FFF2-40B4-BE49-F238E27FC236}">
                  <a16:creationId xmlns:a16="http://schemas.microsoft.com/office/drawing/2014/main" id="{326E5E26-C725-AD44-AD15-154D5DAA993A}"/>
                </a:ext>
              </a:extLst>
            </p:cNvPr>
            <p:cNvSpPr/>
            <p:nvPr/>
          </p:nvSpPr>
          <p:spPr>
            <a:xfrm rot="16200000">
              <a:off x="4969718" y="-757291"/>
              <a:ext cx="214661" cy="1839435"/>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Footer Placeholder 2">
            <a:extLst>
              <a:ext uri="{FF2B5EF4-FFF2-40B4-BE49-F238E27FC236}">
                <a16:creationId xmlns:a16="http://schemas.microsoft.com/office/drawing/2014/main" id="{263338A0-AD00-B945-BBFE-9CC2049DF65B}"/>
              </a:ext>
            </a:extLst>
          </p:cNvPr>
          <p:cNvSpPr>
            <a:spLocks noGrp="1"/>
          </p:cNvSpPr>
          <p:nvPr>
            <p:ph type="ftr" sz="quarter" idx="11"/>
          </p:nvPr>
        </p:nvSpPr>
        <p:spPr>
          <a:xfrm>
            <a:off x="3116836" y="6565795"/>
            <a:ext cx="2746138"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50826188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EE31B2-6B55-7041-AC65-9360258ABC57}"/>
              </a:ext>
            </a:extLst>
          </p:cNvPr>
          <p:cNvSpPr>
            <a:spLocks noGrp="1"/>
          </p:cNvSpPr>
          <p:nvPr>
            <p:ph type="sldNum" sz="quarter" idx="12"/>
          </p:nvPr>
        </p:nvSpPr>
        <p:spPr/>
        <p:txBody>
          <a:bodyPr/>
          <a:lstStyle/>
          <a:p>
            <a:fld id="{1FE97603-2A10-E648-8DE4-4D75A1570B14}" type="slidenum">
              <a:rPr lang="en-US" smtClean="0"/>
              <a:t>46</a:t>
            </a:fld>
            <a:endParaRPr lang="en-US" dirty="0"/>
          </a:p>
        </p:txBody>
      </p:sp>
      <p:sp>
        <p:nvSpPr>
          <p:cNvPr id="4" name="TextBox 3">
            <a:extLst>
              <a:ext uri="{FF2B5EF4-FFF2-40B4-BE49-F238E27FC236}">
                <a16:creationId xmlns:a16="http://schemas.microsoft.com/office/drawing/2014/main" id="{1CCE51DF-9AA4-924C-9729-FEC4692ABE25}"/>
              </a:ext>
            </a:extLst>
          </p:cNvPr>
          <p:cNvSpPr txBox="1"/>
          <p:nvPr/>
        </p:nvSpPr>
        <p:spPr>
          <a:xfrm>
            <a:off x="203200" y="1733737"/>
            <a:ext cx="8737600" cy="4893647"/>
          </a:xfrm>
          <a:prstGeom prst="rect">
            <a:avLst/>
          </a:prstGeom>
          <a:noFill/>
        </p:spPr>
        <p:txBody>
          <a:bodyPr wrap="square" rtlCol="0">
            <a:spAutoFit/>
          </a:bodyPr>
          <a:lstStyle/>
          <a:p>
            <a:r>
              <a:rPr lang="en-US" sz="2400" i="1" dirty="0"/>
              <a:t>In this paper we present alternative approach for Future Circular electron-positron Collider. Current 100 km circumference design with the top CM energy of 365 GeV (182.5 GeV beam energy) is based on two storage rings to circulate colliding beams [1-2]. One of the ring-ring design shortcomings is enormous power consumption needed </a:t>
            </a:r>
            <a:r>
              <a:rPr lang="en-US" sz="2400" b="1" i="1" dirty="0">
                <a:solidFill>
                  <a:srgbClr val="FF0000"/>
                </a:solidFill>
              </a:rPr>
              <a:t>to compensate for 100 MW of the beam energy losses for synchrotron radiation</a:t>
            </a:r>
            <a:r>
              <a:rPr lang="en-US" sz="2400" b="1" i="1" dirty="0"/>
              <a:t>. </a:t>
            </a:r>
            <a:r>
              <a:rPr lang="en-US" sz="2400" i="1" dirty="0"/>
              <a:t>We propose to use energy recovery linac located in the same tunnel to mitigate this drawback. We show in this paper that our approach would allow a significant – up to an order of magnitude – </a:t>
            </a:r>
            <a:r>
              <a:rPr lang="en-US" sz="2400" b="1" i="1" dirty="0">
                <a:solidFill>
                  <a:srgbClr val="FF0000"/>
                </a:solidFill>
              </a:rPr>
              <a:t>reduction of the beam energy losses while maintaining high luminosity in this collider at high energies</a:t>
            </a:r>
            <a:r>
              <a:rPr lang="en-US" sz="2400" i="1" dirty="0"/>
              <a:t>. Furthermore, our approach </a:t>
            </a:r>
            <a:r>
              <a:rPr lang="en-US" sz="2400" b="1" i="1" dirty="0">
                <a:solidFill>
                  <a:srgbClr val="FF0000"/>
                </a:solidFill>
              </a:rPr>
              <a:t>would allow to extend CM energy to 500 GeV</a:t>
            </a:r>
            <a:r>
              <a:rPr lang="en-US" sz="2400" i="1" dirty="0">
                <a:solidFill>
                  <a:srgbClr val="FF0000"/>
                </a:solidFill>
              </a:rPr>
              <a:t> </a:t>
            </a:r>
            <a:r>
              <a:rPr lang="en-US" sz="2400" i="1" dirty="0"/>
              <a:t>(or above), which is sufficient for double-Higgs production. </a:t>
            </a:r>
            <a:endParaRPr lang="en-US" sz="2400" dirty="0"/>
          </a:p>
        </p:txBody>
      </p:sp>
      <p:sp>
        <p:nvSpPr>
          <p:cNvPr id="5" name="TextBox 4">
            <a:extLst>
              <a:ext uri="{FF2B5EF4-FFF2-40B4-BE49-F238E27FC236}">
                <a16:creationId xmlns:a16="http://schemas.microsoft.com/office/drawing/2014/main" id="{CD7E85B3-670A-EA41-8098-8F15CC8DFA6B}"/>
              </a:ext>
            </a:extLst>
          </p:cNvPr>
          <p:cNvSpPr txBox="1"/>
          <p:nvPr/>
        </p:nvSpPr>
        <p:spPr>
          <a:xfrm>
            <a:off x="0" y="0"/>
            <a:ext cx="9144000" cy="1446550"/>
          </a:xfrm>
          <a:prstGeom prst="rect">
            <a:avLst/>
          </a:prstGeom>
          <a:noFill/>
        </p:spPr>
        <p:txBody>
          <a:bodyPr wrap="square" rtlCol="0">
            <a:spAutoFit/>
          </a:bodyPr>
          <a:lstStyle/>
          <a:p>
            <a:pPr algn="ctr"/>
            <a:r>
              <a:rPr lang="en-US" sz="3200" b="1" dirty="0">
                <a:solidFill>
                  <a:srgbClr val="002060"/>
                </a:solidFill>
              </a:rPr>
              <a:t>Future High Energy Circular e</a:t>
            </a:r>
            <a:r>
              <a:rPr lang="en-US" sz="3200" b="1" baseline="30000" dirty="0">
                <a:solidFill>
                  <a:srgbClr val="002060"/>
                </a:solidFill>
              </a:rPr>
              <a:t>+</a:t>
            </a:r>
            <a:r>
              <a:rPr lang="en-US" sz="3200" b="1" dirty="0">
                <a:solidFill>
                  <a:srgbClr val="002060"/>
                </a:solidFill>
              </a:rPr>
              <a:t>e</a:t>
            </a:r>
            <a:r>
              <a:rPr lang="en-US" sz="3200" b="1" baseline="30000" dirty="0">
                <a:solidFill>
                  <a:srgbClr val="002060"/>
                </a:solidFill>
              </a:rPr>
              <a:t>- </a:t>
            </a:r>
            <a:r>
              <a:rPr lang="en-US" sz="3200" b="1" dirty="0">
                <a:solidFill>
                  <a:srgbClr val="002060"/>
                </a:solidFill>
              </a:rPr>
              <a:t>Collider using Energy-Recovery Linacs</a:t>
            </a:r>
            <a:endParaRPr lang="en-US" sz="3200" dirty="0">
              <a:solidFill>
                <a:srgbClr val="002060"/>
              </a:solidFill>
            </a:endParaRPr>
          </a:p>
          <a:p>
            <a:pPr algn="ctr"/>
            <a:r>
              <a:rPr lang="es-ES" sz="2400" dirty="0">
                <a:solidFill>
                  <a:srgbClr val="002060"/>
                </a:solidFill>
              </a:rPr>
              <a:t>Vladimir N Litvinenko, Thomas Roser and </a:t>
            </a:r>
            <a:r>
              <a:rPr lang="en-US" sz="2400" dirty="0">
                <a:solidFill>
                  <a:srgbClr val="002060"/>
                </a:solidFill>
              </a:rPr>
              <a:t>Maria Chamizo Llatas</a:t>
            </a:r>
          </a:p>
        </p:txBody>
      </p:sp>
      <p:sp>
        <p:nvSpPr>
          <p:cNvPr id="6" name="TextBox 5">
            <a:extLst>
              <a:ext uri="{FF2B5EF4-FFF2-40B4-BE49-F238E27FC236}">
                <a16:creationId xmlns:a16="http://schemas.microsoft.com/office/drawing/2014/main" id="{6ACBE7DA-DCBF-AA43-93CB-FE7830C78CFB}"/>
              </a:ext>
            </a:extLst>
          </p:cNvPr>
          <p:cNvSpPr txBox="1"/>
          <p:nvPr/>
        </p:nvSpPr>
        <p:spPr>
          <a:xfrm>
            <a:off x="7075503" y="1429627"/>
            <a:ext cx="2061142" cy="369332"/>
          </a:xfrm>
          <a:prstGeom prst="rect">
            <a:avLst/>
          </a:prstGeom>
          <a:noFill/>
        </p:spPr>
        <p:txBody>
          <a:bodyPr wrap="none" rtlCol="0">
            <a:spAutoFit/>
          </a:bodyPr>
          <a:lstStyle/>
          <a:p>
            <a:r>
              <a:rPr lang="en-US" dirty="0"/>
              <a:t>Submitted to ARXIV.</a:t>
            </a:r>
          </a:p>
        </p:txBody>
      </p:sp>
      <p:sp>
        <p:nvSpPr>
          <p:cNvPr id="8" name="Footer Placeholder 1">
            <a:extLst>
              <a:ext uri="{FF2B5EF4-FFF2-40B4-BE49-F238E27FC236}">
                <a16:creationId xmlns:a16="http://schemas.microsoft.com/office/drawing/2014/main" id="{A7251EB6-2184-8845-81F4-58A19ED0842F}"/>
              </a:ext>
            </a:extLst>
          </p:cNvPr>
          <p:cNvSpPr>
            <a:spLocks noGrp="1"/>
          </p:cNvSpPr>
          <p:nvPr>
            <p:ph type="ftr" sz="quarter" idx="11"/>
          </p:nvPr>
        </p:nvSpPr>
        <p:spPr>
          <a:xfrm>
            <a:off x="3320958" y="6595293"/>
            <a:ext cx="2502083" cy="273311"/>
          </a:xfrm>
        </p:spPr>
        <p:txBody>
          <a:bodyPr/>
          <a:lstStyle/>
          <a:p>
            <a:r>
              <a:rPr lang="en-US" dirty="0">
                <a:latin typeface="Optima" panose="02000503060000020004" pitchFamily="2" charset="0"/>
              </a:rPr>
              <a:t>Dejan Trbojevic, FFA'20 Vancouver </a:t>
            </a:r>
          </a:p>
        </p:txBody>
      </p:sp>
    </p:spTree>
    <p:extLst>
      <p:ext uri="{BB962C8B-B14F-4D97-AF65-F5344CB8AC3E}">
        <p14:creationId xmlns:p14="http://schemas.microsoft.com/office/powerpoint/2010/main" val="198473197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38F019-9A3E-6E4F-A1B7-57DC4BBDD7CA}"/>
              </a:ext>
            </a:extLst>
          </p:cNvPr>
          <p:cNvSpPr>
            <a:spLocks noGrp="1"/>
          </p:cNvSpPr>
          <p:nvPr>
            <p:ph type="sldNum" sz="quarter" idx="12"/>
          </p:nvPr>
        </p:nvSpPr>
        <p:spPr/>
        <p:txBody>
          <a:bodyPr/>
          <a:lstStyle/>
          <a:p>
            <a:fld id="{1FE97603-2A10-E648-8DE4-4D75A1570B14}" type="slidenum">
              <a:rPr lang="en-US" smtClean="0"/>
              <a:t>47</a:t>
            </a:fld>
            <a:endParaRPr lang="en-US" dirty="0"/>
          </a:p>
        </p:txBody>
      </p:sp>
      <p:pic>
        <p:nvPicPr>
          <p:cNvPr id="5" name="Picture 4">
            <a:extLst>
              <a:ext uri="{FF2B5EF4-FFF2-40B4-BE49-F238E27FC236}">
                <a16:creationId xmlns:a16="http://schemas.microsoft.com/office/drawing/2014/main" id="{BE6AEF3C-B824-CD4B-A6F6-AA4385E6431A}"/>
              </a:ext>
            </a:extLst>
          </p:cNvPr>
          <p:cNvPicPr>
            <a:picLocks noChangeAspect="1"/>
          </p:cNvPicPr>
          <p:nvPr/>
        </p:nvPicPr>
        <p:blipFill>
          <a:blip r:embed="rId2"/>
          <a:stretch>
            <a:fillRect/>
          </a:stretch>
        </p:blipFill>
        <p:spPr>
          <a:xfrm>
            <a:off x="0" y="425704"/>
            <a:ext cx="9144000" cy="6006592"/>
          </a:xfrm>
          <a:prstGeom prst="rect">
            <a:avLst/>
          </a:prstGeom>
        </p:spPr>
      </p:pic>
      <p:sp>
        <p:nvSpPr>
          <p:cNvPr id="7" name="Footer Placeholder 1">
            <a:extLst>
              <a:ext uri="{FF2B5EF4-FFF2-40B4-BE49-F238E27FC236}">
                <a16:creationId xmlns:a16="http://schemas.microsoft.com/office/drawing/2014/main" id="{A35D0651-D47A-B74B-B23E-FBE9E954EC50}"/>
              </a:ext>
            </a:extLst>
          </p:cNvPr>
          <p:cNvSpPr>
            <a:spLocks noGrp="1"/>
          </p:cNvSpPr>
          <p:nvPr>
            <p:ph type="ftr" sz="quarter" idx="11"/>
          </p:nvPr>
        </p:nvSpPr>
        <p:spPr>
          <a:xfrm>
            <a:off x="3291270" y="6563158"/>
            <a:ext cx="2561459" cy="297061"/>
          </a:xfrm>
        </p:spPr>
        <p:txBody>
          <a:bodyPr/>
          <a:lstStyle/>
          <a:p>
            <a:r>
              <a:rPr lang="en-US" dirty="0">
                <a:latin typeface="Optima" panose="02000503060000020004" pitchFamily="2" charset="0"/>
              </a:rPr>
              <a:t>Dejan Trbojevic, FFA'20 Vancouver </a:t>
            </a:r>
          </a:p>
        </p:txBody>
      </p:sp>
    </p:spTree>
    <p:extLst>
      <p:ext uri="{BB962C8B-B14F-4D97-AF65-F5344CB8AC3E}">
        <p14:creationId xmlns:p14="http://schemas.microsoft.com/office/powerpoint/2010/main" val="20111282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67FF7D-DD8C-8942-B04F-8B6CDE5E5930}"/>
              </a:ext>
            </a:extLst>
          </p:cNvPr>
          <p:cNvSpPr>
            <a:spLocks noGrp="1"/>
          </p:cNvSpPr>
          <p:nvPr>
            <p:ph type="sldNum" sz="quarter" idx="12"/>
          </p:nvPr>
        </p:nvSpPr>
        <p:spPr/>
        <p:txBody>
          <a:bodyPr/>
          <a:lstStyle/>
          <a:p>
            <a:fld id="{1FE97603-2A10-E648-8DE4-4D75A1570B14}" type="slidenum">
              <a:rPr lang="en-US" smtClean="0"/>
              <a:t>48</a:t>
            </a:fld>
            <a:endParaRPr lang="en-US" dirty="0"/>
          </a:p>
        </p:txBody>
      </p:sp>
      <p:pic>
        <p:nvPicPr>
          <p:cNvPr id="5" name="Picture 4">
            <a:extLst>
              <a:ext uri="{FF2B5EF4-FFF2-40B4-BE49-F238E27FC236}">
                <a16:creationId xmlns:a16="http://schemas.microsoft.com/office/drawing/2014/main" id="{D8E14FF5-1CD9-1348-8FFD-F72136A90D12}"/>
              </a:ext>
            </a:extLst>
          </p:cNvPr>
          <p:cNvPicPr>
            <a:picLocks noChangeAspect="1"/>
          </p:cNvPicPr>
          <p:nvPr/>
        </p:nvPicPr>
        <p:blipFill>
          <a:blip r:embed="rId2"/>
          <a:stretch>
            <a:fillRect/>
          </a:stretch>
        </p:blipFill>
        <p:spPr>
          <a:xfrm>
            <a:off x="1205948" y="568890"/>
            <a:ext cx="6414052" cy="6018666"/>
          </a:xfrm>
          <a:prstGeom prst="rect">
            <a:avLst/>
          </a:prstGeom>
        </p:spPr>
      </p:pic>
      <p:sp>
        <p:nvSpPr>
          <p:cNvPr id="7" name="Footer Placeholder 1">
            <a:extLst>
              <a:ext uri="{FF2B5EF4-FFF2-40B4-BE49-F238E27FC236}">
                <a16:creationId xmlns:a16="http://schemas.microsoft.com/office/drawing/2014/main" id="{701D6821-1809-F046-AE38-88528C700ACA}"/>
              </a:ext>
            </a:extLst>
          </p:cNvPr>
          <p:cNvSpPr>
            <a:spLocks noGrp="1"/>
          </p:cNvSpPr>
          <p:nvPr>
            <p:ph type="ftr" sz="quarter" idx="11"/>
          </p:nvPr>
        </p:nvSpPr>
        <p:spPr>
          <a:xfrm>
            <a:off x="3315021" y="6563336"/>
            <a:ext cx="2513958" cy="297061"/>
          </a:xfrm>
        </p:spPr>
        <p:txBody>
          <a:bodyPr/>
          <a:lstStyle/>
          <a:p>
            <a:r>
              <a:rPr lang="en-US" dirty="0">
                <a:latin typeface="Optima" panose="02000503060000020004" pitchFamily="2" charset="0"/>
              </a:rPr>
              <a:t>Dejan Trbojevic, FFA'20 Vancouver </a:t>
            </a:r>
          </a:p>
        </p:txBody>
      </p:sp>
    </p:spTree>
    <p:extLst>
      <p:ext uri="{BB962C8B-B14F-4D97-AF65-F5344CB8AC3E}">
        <p14:creationId xmlns:p14="http://schemas.microsoft.com/office/powerpoint/2010/main" val="285579228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A75B62-06F0-4549-86AD-DF48F68BD395}"/>
              </a:ext>
            </a:extLst>
          </p:cNvPr>
          <p:cNvSpPr>
            <a:spLocks noGrp="1"/>
          </p:cNvSpPr>
          <p:nvPr>
            <p:ph type="sldNum" sz="quarter" idx="12"/>
          </p:nvPr>
        </p:nvSpPr>
        <p:spPr/>
        <p:txBody>
          <a:bodyPr/>
          <a:lstStyle/>
          <a:p>
            <a:fld id="{1FE97603-2A10-E648-8DE4-4D75A1570B14}" type="slidenum">
              <a:rPr lang="en-US" smtClean="0"/>
              <a:t>49</a:t>
            </a:fld>
            <a:endParaRPr lang="en-US" dirty="0"/>
          </a:p>
        </p:txBody>
      </p:sp>
      <p:pic>
        <p:nvPicPr>
          <p:cNvPr id="5" name="Picture 4">
            <a:extLst>
              <a:ext uri="{FF2B5EF4-FFF2-40B4-BE49-F238E27FC236}">
                <a16:creationId xmlns:a16="http://schemas.microsoft.com/office/drawing/2014/main" id="{E0F456B6-46DB-094A-BA24-F8863A2DC35F}"/>
              </a:ext>
            </a:extLst>
          </p:cNvPr>
          <p:cNvPicPr>
            <a:picLocks noChangeAspect="1"/>
          </p:cNvPicPr>
          <p:nvPr/>
        </p:nvPicPr>
        <p:blipFill>
          <a:blip r:embed="rId2"/>
          <a:stretch>
            <a:fillRect/>
          </a:stretch>
        </p:blipFill>
        <p:spPr>
          <a:xfrm>
            <a:off x="58834" y="1099929"/>
            <a:ext cx="9025265" cy="3670853"/>
          </a:xfrm>
          <a:prstGeom prst="rect">
            <a:avLst/>
          </a:prstGeom>
        </p:spPr>
      </p:pic>
      <p:sp>
        <p:nvSpPr>
          <p:cNvPr id="7" name="Footer Placeholder 1">
            <a:extLst>
              <a:ext uri="{FF2B5EF4-FFF2-40B4-BE49-F238E27FC236}">
                <a16:creationId xmlns:a16="http://schemas.microsoft.com/office/drawing/2014/main" id="{A7876998-B563-2449-A6C6-AEC8F4E559ED}"/>
              </a:ext>
            </a:extLst>
          </p:cNvPr>
          <p:cNvSpPr>
            <a:spLocks noGrp="1"/>
          </p:cNvSpPr>
          <p:nvPr>
            <p:ph type="ftr" sz="quarter" idx="11"/>
          </p:nvPr>
        </p:nvSpPr>
        <p:spPr>
          <a:xfrm>
            <a:off x="3272923" y="6560939"/>
            <a:ext cx="2597085" cy="297061"/>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Tree>
    <p:extLst>
      <p:ext uri="{BB962C8B-B14F-4D97-AF65-F5344CB8AC3E}">
        <p14:creationId xmlns:p14="http://schemas.microsoft.com/office/powerpoint/2010/main" val="1065136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181457" y="233590"/>
            <a:ext cx="9144000" cy="701480"/>
          </a:xfrm>
          <a:solidFill>
            <a:srgbClr val="CCFFCC"/>
          </a:solidFill>
        </p:spPr>
        <p:txBody>
          <a:bodyPr>
            <a:normAutofit/>
          </a:bodyPr>
          <a:lstStyle/>
          <a:p>
            <a:pPr lvl="0"/>
            <a:r>
              <a:rPr lang="en-US" sz="2800" dirty="0"/>
              <a:t>Elke Aschenauer: Most Compelling Physics Questions</a:t>
            </a:r>
          </a:p>
        </p:txBody>
      </p:sp>
      <p:sp>
        <p:nvSpPr>
          <p:cNvPr id="31" name="TextBox 30"/>
          <p:cNvSpPr txBox="1"/>
          <p:nvPr/>
        </p:nvSpPr>
        <p:spPr>
          <a:xfrm>
            <a:off x="8292" y="-1264"/>
            <a:ext cx="9144000" cy="523220"/>
          </a:xfrm>
          <a:prstGeom prst="rect">
            <a:avLst/>
          </a:prstGeom>
          <a:solidFill>
            <a:srgbClr val="CCFFCC"/>
          </a:solidFill>
        </p:spPr>
        <p:txBody>
          <a:bodyPr wrap="square" rtlCol="0">
            <a:spAutoFit/>
          </a:bodyPr>
          <a:lstStyle/>
          <a:p>
            <a:pPr algn="ctr"/>
            <a:r>
              <a:rPr lang="en-US" sz="2800" b="1" dirty="0">
                <a:solidFill>
                  <a:srgbClr val="000090"/>
                </a:solidFill>
              </a:rPr>
              <a:t>WHY TO BUILD the EIC</a:t>
            </a:r>
          </a:p>
        </p:txBody>
      </p:sp>
      <p:sp>
        <p:nvSpPr>
          <p:cNvPr id="49" name="Footer Placeholder 1">
            <a:extLst>
              <a:ext uri="{FF2B5EF4-FFF2-40B4-BE49-F238E27FC236}">
                <a16:creationId xmlns:a16="http://schemas.microsoft.com/office/drawing/2014/main" id="{2ED7183D-3304-D04A-B330-9EECDF764348}"/>
              </a:ext>
            </a:extLst>
          </p:cNvPr>
          <p:cNvSpPr txBox="1">
            <a:spLocks/>
          </p:cNvSpPr>
          <p:nvPr/>
        </p:nvSpPr>
        <p:spPr>
          <a:xfrm>
            <a:off x="3422153" y="6571529"/>
            <a:ext cx="2316278" cy="2970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002060"/>
                </a:solidFill>
              </a:rPr>
              <a:t>Dejan Trbojevic, FFA'20 Vancouver</a:t>
            </a:r>
          </a:p>
        </p:txBody>
      </p:sp>
      <p:pic>
        <p:nvPicPr>
          <p:cNvPr id="41" name="Picture 40">
            <a:extLst>
              <a:ext uri="{FF2B5EF4-FFF2-40B4-BE49-F238E27FC236}">
                <a16:creationId xmlns:a16="http://schemas.microsoft.com/office/drawing/2014/main" id="{49512752-2DAC-CB41-B938-F2708774A5E4}"/>
              </a:ext>
            </a:extLst>
          </p:cNvPr>
          <p:cNvPicPr>
            <a:picLocks noChangeAspect="1"/>
          </p:cNvPicPr>
          <p:nvPr/>
        </p:nvPicPr>
        <p:blipFill>
          <a:blip r:embed="rId2"/>
          <a:stretch>
            <a:fillRect/>
          </a:stretch>
        </p:blipFill>
        <p:spPr>
          <a:xfrm>
            <a:off x="79323" y="438380"/>
            <a:ext cx="8622440" cy="5981240"/>
          </a:xfrm>
          <a:prstGeom prst="rect">
            <a:avLst/>
          </a:prstGeom>
        </p:spPr>
      </p:pic>
      <p:pic>
        <p:nvPicPr>
          <p:cNvPr id="44" name="Picture 43">
            <a:extLst>
              <a:ext uri="{FF2B5EF4-FFF2-40B4-BE49-F238E27FC236}">
                <a16:creationId xmlns:a16="http://schemas.microsoft.com/office/drawing/2014/main" id="{825B5145-B76D-9C4B-8374-47E734E13D5C}"/>
              </a:ext>
            </a:extLst>
          </p:cNvPr>
          <p:cNvPicPr>
            <a:picLocks noChangeAspect="1"/>
          </p:cNvPicPr>
          <p:nvPr/>
        </p:nvPicPr>
        <p:blipFill>
          <a:blip r:embed="rId3"/>
          <a:stretch>
            <a:fillRect/>
          </a:stretch>
        </p:blipFill>
        <p:spPr>
          <a:xfrm>
            <a:off x="570015" y="476432"/>
            <a:ext cx="8065329" cy="6095098"/>
          </a:xfrm>
          <a:prstGeom prst="rect">
            <a:avLst/>
          </a:prstGeom>
        </p:spPr>
      </p:pic>
      <p:pic>
        <p:nvPicPr>
          <p:cNvPr id="52" name="Picture 51">
            <a:extLst>
              <a:ext uri="{FF2B5EF4-FFF2-40B4-BE49-F238E27FC236}">
                <a16:creationId xmlns:a16="http://schemas.microsoft.com/office/drawing/2014/main" id="{DF2CCC3B-A510-4E41-9C20-184424DEA3B2}"/>
              </a:ext>
            </a:extLst>
          </p:cNvPr>
          <p:cNvPicPr>
            <a:picLocks noChangeAspect="1"/>
          </p:cNvPicPr>
          <p:nvPr/>
        </p:nvPicPr>
        <p:blipFill>
          <a:blip r:embed="rId4"/>
          <a:stretch>
            <a:fillRect/>
          </a:stretch>
        </p:blipFill>
        <p:spPr>
          <a:xfrm>
            <a:off x="-8292" y="0"/>
            <a:ext cx="9144000" cy="6781209"/>
          </a:xfrm>
          <a:prstGeom prst="rect">
            <a:avLst/>
          </a:prstGeom>
        </p:spPr>
      </p:pic>
    </p:spTree>
    <p:extLst>
      <p:ext uri="{BB962C8B-B14F-4D97-AF65-F5344CB8AC3E}">
        <p14:creationId xmlns:p14="http://schemas.microsoft.com/office/powerpoint/2010/main" val="3803251421"/>
      </p:ext>
    </p:extLst>
  </p:cSld>
  <p:clrMapOvr>
    <a:masterClrMapping/>
  </p:clrMapOvr>
  <mc:AlternateContent xmlns:mc="http://schemas.openxmlformats.org/markup-compatibility/2006" xmlns:p14="http://schemas.microsoft.com/office/powerpoint/2010/main">
    <mc:Choice Requires="p14">
      <p:transition spd="slow" p14:dur="11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F4EE7-2813-B546-9B1E-F5F3F318941D}"/>
              </a:ext>
            </a:extLst>
          </p:cNvPr>
          <p:cNvSpPr>
            <a:spLocks noGrp="1"/>
          </p:cNvSpPr>
          <p:nvPr>
            <p:ph type="sldNum" sz="quarter" idx="12"/>
          </p:nvPr>
        </p:nvSpPr>
        <p:spPr/>
        <p:txBody>
          <a:bodyPr/>
          <a:lstStyle/>
          <a:p>
            <a:fld id="{1FE97603-2A10-E648-8DE4-4D75A1570B14}" type="slidenum">
              <a:rPr lang="en-US" smtClean="0"/>
              <a:t>50</a:t>
            </a:fld>
            <a:endParaRPr lang="en-US" dirty="0"/>
          </a:p>
        </p:txBody>
      </p:sp>
      <p:pic>
        <p:nvPicPr>
          <p:cNvPr id="4" name="Picture 3">
            <a:extLst>
              <a:ext uri="{FF2B5EF4-FFF2-40B4-BE49-F238E27FC236}">
                <a16:creationId xmlns:a16="http://schemas.microsoft.com/office/drawing/2014/main" id="{B179EC34-C680-CF46-A511-54D8C208EBB5}"/>
              </a:ext>
            </a:extLst>
          </p:cNvPr>
          <p:cNvPicPr>
            <a:picLocks noChangeAspect="1"/>
          </p:cNvPicPr>
          <p:nvPr/>
        </p:nvPicPr>
        <p:blipFill>
          <a:blip r:embed="rId2"/>
          <a:stretch>
            <a:fillRect/>
          </a:stretch>
        </p:blipFill>
        <p:spPr>
          <a:xfrm>
            <a:off x="229834" y="397047"/>
            <a:ext cx="8684331" cy="3436620"/>
          </a:xfrm>
          <a:prstGeom prst="rect">
            <a:avLst/>
          </a:prstGeom>
        </p:spPr>
      </p:pic>
      <p:sp>
        <p:nvSpPr>
          <p:cNvPr id="5" name="TextBox 4">
            <a:extLst>
              <a:ext uri="{FF2B5EF4-FFF2-40B4-BE49-F238E27FC236}">
                <a16:creationId xmlns:a16="http://schemas.microsoft.com/office/drawing/2014/main" id="{56AB6A45-8AA6-2C4F-97D2-E233B5A23403}"/>
              </a:ext>
            </a:extLst>
          </p:cNvPr>
          <p:cNvSpPr txBox="1"/>
          <p:nvPr/>
        </p:nvSpPr>
        <p:spPr>
          <a:xfrm>
            <a:off x="254000" y="4508500"/>
            <a:ext cx="4654800" cy="1754326"/>
          </a:xfrm>
          <a:prstGeom prst="rect">
            <a:avLst/>
          </a:prstGeom>
          <a:noFill/>
        </p:spPr>
        <p:txBody>
          <a:bodyPr wrap="none" rtlCol="0">
            <a:spAutoFit/>
          </a:bodyPr>
          <a:lstStyle/>
          <a:p>
            <a:r>
              <a:rPr lang="en-US" dirty="0"/>
              <a:t>RATIO: 140.24 / 37.7 = 3.72 </a:t>
            </a:r>
          </a:p>
          <a:p>
            <a:r>
              <a:rPr lang="en-US" dirty="0"/>
              <a:t>in CBETA the FFA accepts 4 energies : </a:t>
            </a:r>
          </a:p>
          <a:p>
            <a:r>
              <a:rPr lang="en-US" dirty="0"/>
              <a:t>42, 78, 114, 150 MeV or 3.57 ratio</a:t>
            </a:r>
          </a:p>
          <a:p>
            <a:endParaRPr lang="en-US" dirty="0"/>
          </a:p>
          <a:p>
            <a:r>
              <a:rPr lang="en-US" dirty="0"/>
              <a:t>We are looking on a possibility for replacement </a:t>
            </a:r>
          </a:p>
          <a:p>
            <a:r>
              <a:rPr lang="en-US" dirty="0"/>
              <a:t>of 12 magnet rings with two FFA loop. </a:t>
            </a:r>
          </a:p>
        </p:txBody>
      </p:sp>
      <p:sp>
        <p:nvSpPr>
          <p:cNvPr id="6" name="TextBox 5">
            <a:extLst>
              <a:ext uri="{FF2B5EF4-FFF2-40B4-BE49-F238E27FC236}">
                <a16:creationId xmlns:a16="http://schemas.microsoft.com/office/drawing/2014/main" id="{872610E8-5E28-0B43-B382-B13C948A2991}"/>
              </a:ext>
            </a:extLst>
          </p:cNvPr>
          <p:cNvSpPr txBox="1"/>
          <p:nvPr/>
        </p:nvSpPr>
        <p:spPr>
          <a:xfrm>
            <a:off x="5524501" y="4508500"/>
            <a:ext cx="3365499" cy="2031325"/>
          </a:xfrm>
          <a:prstGeom prst="rect">
            <a:avLst/>
          </a:prstGeom>
          <a:noFill/>
        </p:spPr>
        <p:txBody>
          <a:bodyPr wrap="square" rtlCol="0">
            <a:spAutoFit/>
          </a:bodyPr>
          <a:lstStyle/>
          <a:p>
            <a:r>
              <a:rPr lang="en-US" dirty="0"/>
              <a:t>163.12 / 61.02 = 2.67</a:t>
            </a:r>
          </a:p>
          <a:p>
            <a:endParaRPr lang="en-US" dirty="0"/>
          </a:p>
          <a:p>
            <a:r>
              <a:rPr lang="en-US" dirty="0"/>
              <a:t>25.25 / 14.45  = 1.747</a:t>
            </a:r>
          </a:p>
          <a:p>
            <a:endParaRPr lang="en-US" dirty="0"/>
          </a:p>
          <a:p>
            <a:r>
              <a:rPr lang="en-US" dirty="0"/>
              <a:t>Here we are looking for a possibility on replacing 16 rings with 4 FFA loops</a:t>
            </a:r>
          </a:p>
        </p:txBody>
      </p:sp>
      <p:sp>
        <p:nvSpPr>
          <p:cNvPr id="8" name="Footer Placeholder 1">
            <a:extLst>
              <a:ext uri="{FF2B5EF4-FFF2-40B4-BE49-F238E27FC236}">
                <a16:creationId xmlns:a16="http://schemas.microsoft.com/office/drawing/2014/main" id="{35EC0B6E-6D72-2A44-91D0-74ECF01F736F}"/>
              </a:ext>
            </a:extLst>
          </p:cNvPr>
          <p:cNvSpPr>
            <a:spLocks noGrp="1"/>
          </p:cNvSpPr>
          <p:nvPr>
            <p:ph type="ftr" sz="quarter" idx="11"/>
          </p:nvPr>
        </p:nvSpPr>
        <p:spPr>
          <a:xfrm>
            <a:off x="3297208" y="6565795"/>
            <a:ext cx="2549584" cy="297061"/>
          </a:xfrm>
        </p:spPr>
        <p:txBody>
          <a:bodyPr/>
          <a:lstStyle/>
          <a:p>
            <a:r>
              <a:rPr lang="en-US" dirty="0">
                <a:latin typeface="Optima" panose="02000503060000020004" pitchFamily="2" charset="0"/>
              </a:rPr>
              <a:t>Dejan Trbojevic, FFA'20 Vancouver </a:t>
            </a:r>
          </a:p>
        </p:txBody>
      </p:sp>
    </p:spTree>
    <p:extLst>
      <p:ext uri="{BB962C8B-B14F-4D97-AF65-F5344CB8AC3E}">
        <p14:creationId xmlns:p14="http://schemas.microsoft.com/office/powerpoint/2010/main" val="191508932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 y="778442"/>
            <a:ext cx="9131393" cy="52578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US" dirty="0">
              <a:solidFill>
                <a:srgbClr val="000090"/>
              </a:solidFill>
            </a:endParaRPr>
          </a:p>
          <a:p>
            <a:pPr marL="457200" indent="-457200" algn="l">
              <a:spcBef>
                <a:spcPts val="0"/>
              </a:spcBef>
              <a:spcAft>
                <a:spcPts val="1800"/>
              </a:spcAft>
              <a:buFont typeface="Arial"/>
              <a:buChar char="•"/>
              <a:defRPr/>
            </a:pPr>
            <a:r>
              <a:rPr lang="en-US" dirty="0">
                <a:solidFill>
                  <a:srgbClr val="000090"/>
                </a:solidFill>
              </a:rPr>
              <a:t>New permanent magnet design by Stephen Brooks reduces significantly the magnet size and the required beam aperture to within diameter of 5 mm </a:t>
            </a:r>
          </a:p>
          <a:p>
            <a:pPr marL="457200" indent="-457200" algn="l">
              <a:spcBef>
                <a:spcPts val="0"/>
              </a:spcBef>
              <a:spcAft>
                <a:spcPts val="1800"/>
              </a:spcAft>
              <a:buFont typeface="Arial"/>
              <a:buChar char="•"/>
              <a:defRPr/>
            </a:pPr>
            <a:r>
              <a:rPr lang="en-US" dirty="0">
                <a:solidFill>
                  <a:srgbClr val="000090"/>
                </a:solidFill>
              </a:rPr>
              <a:t>FFA-LG Lattice solutions are developed for EIC @ RHIC, PERLE and LHeC are developed </a:t>
            </a:r>
          </a:p>
          <a:p>
            <a:pPr marL="457200" indent="-457200" algn="l">
              <a:spcBef>
                <a:spcPts val="0"/>
              </a:spcBef>
              <a:spcAft>
                <a:spcPts val="1800"/>
              </a:spcAft>
              <a:buFont typeface="Arial"/>
              <a:buChar char="•"/>
              <a:defRPr/>
            </a:pPr>
            <a:r>
              <a:rPr lang="en-US" dirty="0">
                <a:solidFill>
                  <a:srgbClr val="000090"/>
                </a:solidFill>
              </a:rPr>
              <a:t>A new proposal could replace the fast-cycling synchrotron with 1.5 GeV SFR linac with 12 passes preserving the polarization. This is a cost-effective solution. </a:t>
            </a:r>
          </a:p>
        </p:txBody>
      </p:sp>
      <p:sp>
        <p:nvSpPr>
          <p:cNvPr id="3" name="TextBox 2"/>
          <p:cNvSpPr txBox="1"/>
          <p:nvPr/>
        </p:nvSpPr>
        <p:spPr>
          <a:xfrm>
            <a:off x="-1" y="41154"/>
            <a:ext cx="9131393" cy="707886"/>
          </a:xfrm>
          <a:prstGeom prst="rect">
            <a:avLst/>
          </a:prstGeom>
          <a:noFill/>
        </p:spPr>
        <p:txBody>
          <a:bodyPr wrap="square" rtlCol="0">
            <a:spAutoFit/>
          </a:bodyPr>
          <a:lstStyle/>
          <a:p>
            <a:pPr algn="ctr"/>
            <a:r>
              <a:rPr lang="en-US" sz="4000" dirty="0">
                <a:solidFill>
                  <a:srgbClr val="000090"/>
                </a:solidFill>
              </a:rPr>
              <a:t>CONCLUSION</a:t>
            </a:r>
          </a:p>
        </p:txBody>
      </p:sp>
      <p:sp>
        <p:nvSpPr>
          <p:cNvPr id="2" name="Footer Placeholder 1">
            <a:extLst>
              <a:ext uri="{FF2B5EF4-FFF2-40B4-BE49-F238E27FC236}">
                <a16:creationId xmlns:a16="http://schemas.microsoft.com/office/drawing/2014/main" id="{35F80176-14C5-8A40-8C30-F51897EB313C}"/>
              </a:ext>
            </a:extLst>
          </p:cNvPr>
          <p:cNvSpPr>
            <a:spLocks noGrp="1"/>
          </p:cNvSpPr>
          <p:nvPr>
            <p:ph type="ftr" sz="quarter" idx="11"/>
          </p:nvPr>
        </p:nvSpPr>
        <p:spPr>
          <a:xfrm>
            <a:off x="3255644" y="6576693"/>
            <a:ext cx="2632711" cy="284361"/>
          </a:xfrm>
        </p:spPr>
        <p:txBody>
          <a:bodyPr/>
          <a:lstStyle/>
          <a:p>
            <a:r>
              <a:rPr lang="en-US">
                <a:latin typeface="Optima" panose="02000503060000020004" pitchFamily="2" charset="0"/>
              </a:rPr>
              <a:t>Dejan Trbojevic, FFA'20 Vancouver </a:t>
            </a:r>
            <a:endParaRPr lang="en-US" dirty="0">
              <a:latin typeface="Optima" panose="02000503060000020004" pitchFamily="2" charset="0"/>
            </a:endParaRPr>
          </a:p>
        </p:txBody>
      </p:sp>
      <p:sp>
        <p:nvSpPr>
          <p:cNvPr id="6" name="Slide Number Placeholder 5">
            <a:extLst>
              <a:ext uri="{FF2B5EF4-FFF2-40B4-BE49-F238E27FC236}">
                <a16:creationId xmlns:a16="http://schemas.microsoft.com/office/drawing/2014/main" id="{93DC0F7E-1803-3B4E-B5FF-001FF3631D99}"/>
              </a:ext>
            </a:extLst>
          </p:cNvPr>
          <p:cNvSpPr>
            <a:spLocks noGrp="1"/>
          </p:cNvSpPr>
          <p:nvPr>
            <p:ph type="sldNum" sz="quarter" idx="12"/>
          </p:nvPr>
        </p:nvSpPr>
        <p:spPr/>
        <p:txBody>
          <a:bodyPr/>
          <a:lstStyle/>
          <a:p>
            <a:fld id="{1FE97603-2A10-E648-8DE4-4D75A1570B14}" type="slidenum">
              <a:rPr lang="en-US" smtClean="0"/>
              <a:t>51</a:t>
            </a:fld>
            <a:endParaRPr lang="en-US" dirty="0"/>
          </a:p>
        </p:txBody>
      </p:sp>
    </p:spTree>
    <p:extLst>
      <p:ext uri="{BB962C8B-B14F-4D97-AF65-F5344CB8AC3E}">
        <p14:creationId xmlns:p14="http://schemas.microsoft.com/office/powerpoint/2010/main" val="233684594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50D6C-1AE6-6849-9F26-A81BE1EEF8FC}"/>
              </a:ext>
            </a:extLst>
          </p:cNvPr>
          <p:cNvSpPr>
            <a:spLocks noGrp="1"/>
          </p:cNvSpPr>
          <p:nvPr>
            <p:ph type="title"/>
          </p:nvPr>
        </p:nvSpPr>
        <p:spPr>
          <a:xfrm>
            <a:off x="-1" y="-14922"/>
            <a:ext cx="9142733" cy="899834"/>
          </a:xfrm>
        </p:spPr>
        <p:txBody>
          <a:bodyPr>
            <a:noAutofit/>
          </a:bodyPr>
          <a:lstStyle/>
          <a:p>
            <a:r>
              <a:rPr lang="en-US" b="1" dirty="0">
                <a:latin typeface="Optima" panose="02000503060000020004" pitchFamily="2" charset="0"/>
              </a:rPr>
              <a:t>EIC design presently excludes the ERL:</a:t>
            </a:r>
          </a:p>
        </p:txBody>
      </p:sp>
      <p:sp>
        <p:nvSpPr>
          <p:cNvPr id="3" name="Content Placeholder 2">
            <a:extLst>
              <a:ext uri="{FF2B5EF4-FFF2-40B4-BE49-F238E27FC236}">
                <a16:creationId xmlns:a16="http://schemas.microsoft.com/office/drawing/2014/main" id="{265FF376-4538-BA4B-9E40-72A57E2747DC}"/>
              </a:ext>
            </a:extLst>
          </p:cNvPr>
          <p:cNvSpPr>
            <a:spLocks noGrp="1"/>
          </p:cNvSpPr>
          <p:nvPr>
            <p:ph idx="1"/>
          </p:nvPr>
        </p:nvSpPr>
        <p:spPr>
          <a:xfrm>
            <a:off x="0" y="1077322"/>
            <a:ext cx="9136645" cy="5318564"/>
          </a:xfrm>
        </p:spPr>
        <p:txBody>
          <a:bodyPr>
            <a:normAutofit fontScale="92500"/>
          </a:bodyPr>
          <a:lstStyle/>
          <a:p>
            <a:r>
              <a:rPr lang="en-US" sz="2800" b="1" dirty="0">
                <a:latin typeface="Optima" panose="02000503060000020004" pitchFamily="2" charset="0"/>
              </a:rPr>
              <a:t>Risk items </a:t>
            </a:r>
            <a:r>
              <a:rPr lang="en-US" sz="2800" dirty="0">
                <a:latin typeface="Optima" panose="02000503060000020004" pitchFamily="2" charset="0"/>
              </a:rPr>
              <a:t>in the LINAC-RING ERL type EIC collider:</a:t>
            </a:r>
            <a:endParaRPr lang="en-US" sz="2400" dirty="0">
              <a:latin typeface="Optima" panose="02000503060000020004" pitchFamily="2" charset="0"/>
            </a:endParaRPr>
          </a:p>
          <a:p>
            <a:pPr marL="744538" lvl="1" indent="-450850">
              <a:buFont typeface="+mj-lt"/>
              <a:buAutoNum type="arabicPeriod"/>
            </a:pPr>
            <a:r>
              <a:rPr lang="en-US" sz="2400" b="1" dirty="0">
                <a:latin typeface="Optima" panose="02000503060000020004" pitchFamily="2" charset="0"/>
              </a:rPr>
              <a:t>No polarized electron source </a:t>
            </a:r>
            <a:r>
              <a:rPr lang="en-US" sz="2400" dirty="0">
                <a:latin typeface="Optima" panose="02000503060000020004" pitchFamily="2" charset="0"/>
              </a:rPr>
              <a:t>with 40 mA beam </a:t>
            </a:r>
          </a:p>
          <a:p>
            <a:pPr marL="692150" lvl="1" indent="-398463">
              <a:buFont typeface="+mj-lt"/>
              <a:buAutoNum type="arabicPeriod"/>
            </a:pPr>
            <a:r>
              <a:rPr lang="en-US" sz="2400" b="1" dirty="0">
                <a:latin typeface="Optima" panose="02000503060000020004" pitchFamily="2" charset="0"/>
              </a:rPr>
              <a:t>ERL needs to show </a:t>
            </a:r>
            <a:r>
              <a:rPr lang="en-US" sz="2400" dirty="0">
                <a:latin typeface="Optima" panose="02000503060000020004" pitchFamily="2" charset="0"/>
              </a:rPr>
              <a:t>the high intensity electron beam</a:t>
            </a:r>
            <a:r>
              <a:rPr lang="en-US" sz="2000" dirty="0">
                <a:latin typeface="Optima" panose="02000503060000020004" pitchFamily="2" charset="0"/>
              </a:rPr>
              <a:t> </a:t>
            </a:r>
            <a:r>
              <a:rPr lang="en-US" sz="2400" dirty="0">
                <a:latin typeface="Optima" panose="02000503060000020004" pitchFamily="2" charset="0"/>
              </a:rPr>
              <a:t>operation</a:t>
            </a:r>
          </a:p>
          <a:p>
            <a:pPr marL="1270000" lvl="2" indent="-804863">
              <a:buNone/>
            </a:pPr>
            <a:r>
              <a:rPr lang="en-US" sz="1800" dirty="0">
                <a:latin typeface="Optima" panose="02000503060000020004" pitchFamily="2" charset="0"/>
              </a:rPr>
              <a:t>2.1 High Order Modes (</a:t>
            </a:r>
            <a:r>
              <a:rPr lang="en-US" sz="1800" b="1" dirty="0">
                <a:latin typeface="Optima" panose="02000503060000020004" pitchFamily="2" charset="0"/>
              </a:rPr>
              <a:t>HOM’s</a:t>
            </a:r>
            <a:r>
              <a:rPr lang="en-US" sz="1800" dirty="0">
                <a:latin typeface="Optima" panose="02000503060000020004" pitchFamily="2" charset="0"/>
              </a:rPr>
              <a:t>) - JLAB people (Robert </a:t>
            </a:r>
            <a:r>
              <a:rPr lang="en-US" sz="1800" dirty="0" err="1">
                <a:latin typeface="Optima" panose="02000503060000020004" pitchFamily="2" charset="0"/>
              </a:rPr>
              <a:t>Rimmer</a:t>
            </a:r>
            <a:r>
              <a:rPr lang="en-US" sz="1800" dirty="0">
                <a:latin typeface="Optima" panose="02000503060000020004" pitchFamily="2" charset="0"/>
              </a:rPr>
              <a:t>) have a solution</a:t>
            </a:r>
          </a:p>
          <a:p>
            <a:pPr marL="1270000" lvl="2" indent="-804863">
              <a:buNone/>
            </a:pPr>
            <a:r>
              <a:rPr lang="en-US" sz="1800" b="1" dirty="0">
                <a:latin typeface="Optima" panose="02000503060000020004" pitchFamily="2" charset="0"/>
              </a:rPr>
              <a:t>2.2 Beam loading</a:t>
            </a:r>
            <a:r>
              <a:rPr lang="en-US" sz="1800" dirty="0">
                <a:latin typeface="Optima" panose="02000503060000020004" pitchFamily="2" charset="0"/>
              </a:rPr>
              <a:t>?</a:t>
            </a:r>
          </a:p>
          <a:p>
            <a:pPr marL="1270000" lvl="2" indent="-804863">
              <a:buNone/>
            </a:pPr>
            <a:r>
              <a:rPr lang="en-US" sz="1800" b="1" dirty="0">
                <a:latin typeface="Optima" panose="02000503060000020004" pitchFamily="2" charset="0"/>
              </a:rPr>
              <a:t>2.3 Coherent Synchrotron radiation</a:t>
            </a:r>
          </a:p>
          <a:p>
            <a:pPr marL="1270000" lvl="2" indent="-804863">
              <a:buNone/>
            </a:pPr>
            <a:r>
              <a:rPr lang="en-US" sz="1800" b="1" dirty="0">
                <a:latin typeface="Optima" panose="02000503060000020004" pitchFamily="2" charset="0"/>
              </a:rPr>
              <a:t>2.4 </a:t>
            </a:r>
            <a:r>
              <a:rPr lang="en-US" sz="1800" dirty="0">
                <a:latin typeface="Optima" panose="02000503060000020004" pitchFamily="2" charset="0"/>
              </a:rPr>
              <a:t>Non-linear effects due to acceleration on the crest (</a:t>
            </a:r>
            <a:r>
              <a:rPr lang="en-US" sz="1800" b="1" dirty="0">
                <a:latin typeface="Optima" panose="02000503060000020004" pitchFamily="2" charset="0"/>
              </a:rPr>
              <a:t>third harmonic</a:t>
            </a:r>
            <a:r>
              <a:rPr lang="en-US" sz="1800" dirty="0">
                <a:latin typeface="Optima" panose="02000503060000020004" pitchFamily="2" charset="0"/>
              </a:rPr>
              <a:t>)</a:t>
            </a:r>
          </a:p>
          <a:p>
            <a:pPr marL="863600" lvl="2" indent="-398463">
              <a:buNone/>
            </a:pPr>
            <a:r>
              <a:rPr lang="en-US" sz="1800" dirty="0">
                <a:latin typeface="Optima" panose="02000503060000020004" pitchFamily="2" charset="0"/>
              </a:rPr>
              <a:t>2.5 Colliding electron beam needs to have </a:t>
            </a:r>
            <a:r>
              <a:rPr lang="en-US" sz="1800" b="1" dirty="0">
                <a:latin typeface="Optima" panose="02000503060000020004" pitchFamily="2" charset="0"/>
              </a:rPr>
              <a:t>high quality: low emittance, small energy spread</a:t>
            </a:r>
          </a:p>
          <a:p>
            <a:pPr marL="515938" lvl="1" indent="-228600">
              <a:buNone/>
            </a:pPr>
            <a:r>
              <a:rPr lang="en-US" sz="2400" b="1" dirty="0">
                <a:latin typeface="Optima" panose="02000503060000020004" pitchFamily="2" charset="0"/>
              </a:rPr>
              <a:t>3</a:t>
            </a:r>
            <a:r>
              <a:rPr lang="en-US" sz="2400" dirty="0">
                <a:latin typeface="Optima" panose="02000503060000020004" pitchFamily="2" charset="0"/>
              </a:rPr>
              <a:t>. </a:t>
            </a:r>
            <a:r>
              <a:rPr lang="en-US" sz="2400" b="1" dirty="0">
                <a:latin typeface="Optima" panose="02000503060000020004" pitchFamily="2" charset="0"/>
              </a:rPr>
              <a:t>FFA</a:t>
            </a:r>
            <a:r>
              <a:rPr lang="en-US" sz="2400" dirty="0">
                <a:latin typeface="Optima" panose="02000503060000020004" pitchFamily="2" charset="0"/>
              </a:rPr>
              <a:t> -Fixed Field Alternating Linear Gradient accelerator was considered as not proven technology. Multiple turns with spreaders require large number additional magnets to be placed in a very limited available space. CBETA  has shown proven experimentally great confirmation of the concept. The RLA solution avoids high polarized electron intensity source and uses the JLAB concept.</a:t>
            </a:r>
          </a:p>
        </p:txBody>
      </p:sp>
      <p:sp>
        <p:nvSpPr>
          <p:cNvPr id="5" name="Slide Number Placeholder 4">
            <a:extLst>
              <a:ext uri="{FF2B5EF4-FFF2-40B4-BE49-F238E27FC236}">
                <a16:creationId xmlns:a16="http://schemas.microsoft.com/office/drawing/2014/main" id="{32DE71A9-3DB5-324E-A529-6ED125EEA3A9}"/>
              </a:ext>
            </a:extLst>
          </p:cNvPr>
          <p:cNvSpPr>
            <a:spLocks noGrp="1"/>
          </p:cNvSpPr>
          <p:nvPr>
            <p:ph type="sldNum" sz="quarter" idx="12"/>
          </p:nvPr>
        </p:nvSpPr>
        <p:spPr/>
        <p:txBody>
          <a:bodyPr/>
          <a:lstStyle/>
          <a:p>
            <a:fld id="{1FE97603-2A10-E648-8DE4-4D75A1570B14}" type="slidenum">
              <a:rPr lang="en-US" smtClean="0"/>
              <a:t>6</a:t>
            </a:fld>
            <a:endParaRPr lang="en-US" dirty="0"/>
          </a:p>
        </p:txBody>
      </p:sp>
      <p:sp>
        <p:nvSpPr>
          <p:cNvPr id="7" name="Footer Placeholder 6">
            <a:extLst>
              <a:ext uri="{FF2B5EF4-FFF2-40B4-BE49-F238E27FC236}">
                <a16:creationId xmlns:a16="http://schemas.microsoft.com/office/drawing/2014/main" id="{7E89BD4E-228C-1442-889A-1DA3E9E32541}"/>
              </a:ext>
            </a:extLst>
          </p:cNvPr>
          <p:cNvSpPr>
            <a:spLocks noGrp="1"/>
          </p:cNvSpPr>
          <p:nvPr>
            <p:ph type="ftr" sz="quarter" idx="11"/>
          </p:nvPr>
        </p:nvSpPr>
        <p:spPr>
          <a:xfrm>
            <a:off x="3258313" y="6588568"/>
            <a:ext cx="2627373" cy="266949"/>
          </a:xfrm>
        </p:spPr>
        <p:txBody>
          <a:bodyPr/>
          <a:lstStyle/>
          <a:p>
            <a:r>
              <a:rPr lang="en-US"/>
              <a:t>Dejan Trbojevic, FFA'20 Vancouver </a:t>
            </a:r>
            <a:endParaRPr lang="en-US" dirty="0"/>
          </a:p>
        </p:txBody>
      </p:sp>
    </p:spTree>
    <p:extLst>
      <p:ext uri="{BB962C8B-B14F-4D97-AF65-F5344CB8AC3E}">
        <p14:creationId xmlns:p14="http://schemas.microsoft.com/office/powerpoint/2010/main" val="41679429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836" y="-4525685"/>
            <a:ext cx="184666" cy="369332"/>
          </a:xfrm>
          <a:prstGeom prst="rect">
            <a:avLst/>
          </a:prstGeom>
          <a:noFill/>
        </p:spPr>
        <p:txBody>
          <a:bodyPr wrap="non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val="83614426"/>
              </p:ext>
            </p:extLst>
          </p:nvPr>
        </p:nvGraphicFramePr>
        <p:xfrm>
          <a:off x="81471" y="136227"/>
          <a:ext cx="9013254" cy="6510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1FE97603-2A10-E648-8DE4-4D75A1570B14}" type="slidenum">
              <a:rPr lang="en-US" smtClean="0"/>
              <a:t>7</a:t>
            </a:fld>
            <a:endParaRPr lang="en-US" dirty="0"/>
          </a:p>
        </p:txBody>
      </p:sp>
      <p:sp>
        <p:nvSpPr>
          <p:cNvPr id="5" name="Footer Placeholder 4">
            <a:extLst>
              <a:ext uri="{FF2B5EF4-FFF2-40B4-BE49-F238E27FC236}">
                <a16:creationId xmlns:a16="http://schemas.microsoft.com/office/drawing/2014/main" id="{9E44FA10-400F-E340-B9C1-232F2A9FEA2C}"/>
              </a:ext>
            </a:extLst>
          </p:cNvPr>
          <p:cNvSpPr>
            <a:spLocks noGrp="1"/>
          </p:cNvSpPr>
          <p:nvPr>
            <p:ph type="ftr" sz="quarter" idx="11"/>
          </p:nvPr>
        </p:nvSpPr>
        <p:spPr>
          <a:xfrm>
            <a:off x="3240500" y="6567728"/>
            <a:ext cx="2662999" cy="278552"/>
          </a:xfrm>
        </p:spPr>
        <p:txBody>
          <a:bodyPr/>
          <a:lstStyle/>
          <a:p>
            <a:r>
              <a:rPr lang="en-US"/>
              <a:t>Dejan Trbojevic, FFA'20 Vancouver </a:t>
            </a:r>
            <a:endParaRPr lang="en-US" dirty="0"/>
          </a:p>
        </p:txBody>
      </p:sp>
    </p:spTree>
    <p:extLst>
      <p:ext uri="{BB962C8B-B14F-4D97-AF65-F5344CB8AC3E}">
        <p14:creationId xmlns:p14="http://schemas.microsoft.com/office/powerpoint/2010/main" val="133810691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619AC-9109-204A-8E6A-AB9FFE56D220}"/>
              </a:ext>
            </a:extLst>
          </p:cNvPr>
          <p:cNvSpPr>
            <a:spLocks noGrp="1"/>
          </p:cNvSpPr>
          <p:nvPr>
            <p:ph type="title"/>
          </p:nvPr>
        </p:nvSpPr>
        <p:spPr/>
        <p:txBody>
          <a:bodyPr/>
          <a:lstStyle/>
          <a:p>
            <a:r>
              <a:rPr lang="en-US" b="1" dirty="0">
                <a:latin typeface="Optima" panose="02000503060000020004" pitchFamily="2" charset="0"/>
              </a:rPr>
              <a:t>It started 20 years ago</a:t>
            </a:r>
          </a:p>
        </p:txBody>
      </p:sp>
      <p:sp>
        <p:nvSpPr>
          <p:cNvPr id="5" name="Slide Number Placeholder 4">
            <a:extLst>
              <a:ext uri="{FF2B5EF4-FFF2-40B4-BE49-F238E27FC236}">
                <a16:creationId xmlns:a16="http://schemas.microsoft.com/office/drawing/2014/main" id="{6749D74C-BE39-2449-9420-523526C4D3D4}"/>
              </a:ext>
            </a:extLst>
          </p:cNvPr>
          <p:cNvSpPr>
            <a:spLocks noGrp="1"/>
          </p:cNvSpPr>
          <p:nvPr>
            <p:ph type="sldNum" sz="quarter" idx="12"/>
          </p:nvPr>
        </p:nvSpPr>
        <p:spPr/>
        <p:txBody>
          <a:bodyPr/>
          <a:lstStyle/>
          <a:p>
            <a:fld id="{1FE97603-2A10-E648-8DE4-4D75A1570B14}" type="slidenum">
              <a:rPr lang="en-US" smtClean="0"/>
              <a:t>8</a:t>
            </a:fld>
            <a:endParaRPr lang="en-US" dirty="0"/>
          </a:p>
        </p:txBody>
      </p:sp>
      <p:pic>
        <p:nvPicPr>
          <p:cNvPr id="7" name="Picture 6">
            <a:extLst>
              <a:ext uri="{FF2B5EF4-FFF2-40B4-BE49-F238E27FC236}">
                <a16:creationId xmlns:a16="http://schemas.microsoft.com/office/drawing/2014/main" id="{DB4B202E-DC8B-CF43-8B7E-17146304B49B}"/>
              </a:ext>
            </a:extLst>
          </p:cNvPr>
          <p:cNvPicPr>
            <a:picLocks noChangeAspect="1"/>
          </p:cNvPicPr>
          <p:nvPr/>
        </p:nvPicPr>
        <p:blipFill>
          <a:blip r:embed="rId2"/>
          <a:stretch>
            <a:fillRect/>
          </a:stretch>
        </p:blipFill>
        <p:spPr>
          <a:xfrm>
            <a:off x="1913465" y="1417280"/>
            <a:ext cx="6311900" cy="1701800"/>
          </a:xfrm>
          <a:prstGeom prst="rect">
            <a:avLst/>
          </a:prstGeom>
        </p:spPr>
      </p:pic>
      <p:pic>
        <p:nvPicPr>
          <p:cNvPr id="9" name="Picture 8">
            <a:extLst>
              <a:ext uri="{FF2B5EF4-FFF2-40B4-BE49-F238E27FC236}">
                <a16:creationId xmlns:a16="http://schemas.microsoft.com/office/drawing/2014/main" id="{46B13ADF-67BA-F945-8679-769616CDC108}"/>
              </a:ext>
            </a:extLst>
          </p:cNvPr>
          <p:cNvPicPr>
            <a:picLocks noChangeAspect="1"/>
          </p:cNvPicPr>
          <p:nvPr/>
        </p:nvPicPr>
        <p:blipFill>
          <a:blip r:embed="rId3"/>
          <a:stretch>
            <a:fillRect/>
          </a:stretch>
        </p:blipFill>
        <p:spPr>
          <a:xfrm>
            <a:off x="1913465" y="3011006"/>
            <a:ext cx="6870700" cy="3644900"/>
          </a:xfrm>
          <a:prstGeom prst="rect">
            <a:avLst/>
          </a:prstGeom>
        </p:spPr>
      </p:pic>
      <p:sp>
        <p:nvSpPr>
          <p:cNvPr id="12" name="TextBox 11">
            <a:extLst>
              <a:ext uri="{FF2B5EF4-FFF2-40B4-BE49-F238E27FC236}">
                <a16:creationId xmlns:a16="http://schemas.microsoft.com/office/drawing/2014/main" id="{B260B2B0-A851-7341-BB6C-DE8DBF87A43E}"/>
              </a:ext>
            </a:extLst>
          </p:cNvPr>
          <p:cNvSpPr txBox="1"/>
          <p:nvPr/>
        </p:nvSpPr>
        <p:spPr>
          <a:xfrm>
            <a:off x="-1" y="2275570"/>
            <a:ext cx="2514601" cy="677108"/>
          </a:xfrm>
          <a:prstGeom prst="rect">
            <a:avLst/>
          </a:prstGeom>
          <a:noFill/>
        </p:spPr>
        <p:txBody>
          <a:bodyPr wrap="square" rtlCol="0">
            <a:spAutoFit/>
          </a:bodyPr>
          <a:lstStyle/>
          <a:p>
            <a:pPr algn="ctr"/>
            <a:r>
              <a:rPr lang="en-US" b="1" dirty="0">
                <a:solidFill>
                  <a:srgbClr val="002060"/>
                </a:solidFill>
              </a:rPr>
              <a:t>Muon Acceleration with </a:t>
            </a:r>
          </a:p>
          <a:p>
            <a:pPr algn="ctr"/>
            <a:r>
              <a:rPr lang="en-US" sz="2000" b="1" dirty="0">
                <a:solidFill>
                  <a:srgbClr val="002060"/>
                </a:solidFill>
              </a:rPr>
              <a:t>-50% &lt; </a:t>
            </a:r>
            <a:r>
              <a:rPr lang="en-US" sz="2000" b="1" dirty="0">
                <a:solidFill>
                  <a:srgbClr val="002060"/>
                </a:solidFill>
                <a:latin typeface="Symbol" pitchFamily="2" charset="2"/>
              </a:rPr>
              <a:t>D</a:t>
            </a:r>
            <a:r>
              <a:rPr lang="en-US" sz="2000" b="1" dirty="0">
                <a:solidFill>
                  <a:srgbClr val="002060"/>
                </a:solidFill>
              </a:rPr>
              <a:t>p/p &lt; 50%</a:t>
            </a:r>
          </a:p>
        </p:txBody>
      </p:sp>
      <p:sp>
        <p:nvSpPr>
          <p:cNvPr id="15" name="TextBox 14">
            <a:extLst>
              <a:ext uri="{FF2B5EF4-FFF2-40B4-BE49-F238E27FC236}">
                <a16:creationId xmlns:a16="http://schemas.microsoft.com/office/drawing/2014/main" id="{D15F134D-9DEE-E84B-90C2-50618D4F182D}"/>
              </a:ext>
            </a:extLst>
          </p:cNvPr>
          <p:cNvSpPr txBox="1"/>
          <p:nvPr/>
        </p:nvSpPr>
        <p:spPr>
          <a:xfrm>
            <a:off x="0" y="543534"/>
            <a:ext cx="9136645" cy="1015663"/>
          </a:xfrm>
          <a:prstGeom prst="rect">
            <a:avLst/>
          </a:prstGeom>
          <a:noFill/>
        </p:spPr>
        <p:txBody>
          <a:bodyPr wrap="square" rtlCol="0">
            <a:spAutoFit/>
          </a:bodyPr>
          <a:lstStyle/>
          <a:p>
            <a:r>
              <a:rPr lang="en-US" sz="2000" dirty="0"/>
              <a:t>“</a:t>
            </a:r>
            <a:r>
              <a:rPr lang="en-US" sz="2000" dirty="0">
                <a:solidFill>
                  <a:srgbClr val="002060"/>
                </a:solidFill>
              </a:rPr>
              <a:t>Colliders and collider physics at the highest energies: Muon colliders at 10 TeV to 100 TeV”: HEMC '99 Workshop, Montauk, New York, </a:t>
            </a:r>
            <a:r>
              <a:rPr lang="en-US" sz="2000" b="1" dirty="0">
                <a:solidFill>
                  <a:srgbClr val="FF0000"/>
                </a:solidFill>
              </a:rPr>
              <a:t>27 September-1 October 1999, </a:t>
            </a:r>
            <a:r>
              <a:rPr lang="en-US" sz="2000" dirty="0">
                <a:solidFill>
                  <a:srgbClr val="002060"/>
                </a:solidFill>
              </a:rPr>
              <a:t> editor, Bruce J. King</a:t>
            </a:r>
          </a:p>
        </p:txBody>
      </p:sp>
      <p:cxnSp>
        <p:nvCxnSpPr>
          <p:cNvPr id="18" name="Straight Connector 17">
            <a:extLst>
              <a:ext uri="{FF2B5EF4-FFF2-40B4-BE49-F238E27FC236}">
                <a16:creationId xmlns:a16="http://schemas.microsoft.com/office/drawing/2014/main" id="{24E07DAC-FFEF-3F45-A72C-C7239215DA23}"/>
              </a:ext>
            </a:extLst>
          </p:cNvPr>
          <p:cNvCxnSpPr>
            <a:cxnSpLocks/>
          </p:cNvCxnSpPr>
          <p:nvPr/>
        </p:nvCxnSpPr>
        <p:spPr>
          <a:xfrm flipH="1">
            <a:off x="1724025" y="5994400"/>
            <a:ext cx="5784216" cy="0"/>
          </a:xfrm>
          <a:prstGeom prst="line">
            <a:avLst/>
          </a:prstGeom>
          <a:ln w="6350">
            <a:solidFill>
              <a:srgbClr val="FF0000"/>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EF802D5-B5DB-1741-9F92-BABBDDE6351B}"/>
              </a:ext>
            </a:extLst>
          </p:cNvPr>
          <p:cNvSpPr txBox="1"/>
          <p:nvPr/>
        </p:nvSpPr>
        <p:spPr>
          <a:xfrm>
            <a:off x="95759" y="4947135"/>
            <a:ext cx="1803699" cy="523220"/>
          </a:xfrm>
          <a:prstGeom prst="rect">
            <a:avLst/>
          </a:prstGeom>
          <a:noFill/>
        </p:spPr>
        <p:txBody>
          <a:bodyPr wrap="none" rtlCol="0">
            <a:spAutoFit/>
          </a:bodyPr>
          <a:lstStyle/>
          <a:p>
            <a:r>
              <a:rPr lang="en-US" sz="2800" dirty="0"/>
              <a:t>D</a:t>
            </a:r>
            <a:r>
              <a:rPr lang="en-US" sz="2800" baseline="-25000" dirty="0"/>
              <a:t>x </a:t>
            </a:r>
            <a:r>
              <a:rPr lang="en-US" sz="2800" dirty="0"/>
              <a:t>&lt; 8.6 cm</a:t>
            </a:r>
          </a:p>
        </p:txBody>
      </p:sp>
      <p:sp>
        <p:nvSpPr>
          <p:cNvPr id="37" name="TextBox 36">
            <a:extLst>
              <a:ext uri="{FF2B5EF4-FFF2-40B4-BE49-F238E27FC236}">
                <a16:creationId xmlns:a16="http://schemas.microsoft.com/office/drawing/2014/main" id="{51DA68B1-6FF8-074A-BC43-3F56C6D06FCA}"/>
              </a:ext>
            </a:extLst>
          </p:cNvPr>
          <p:cNvSpPr txBox="1"/>
          <p:nvPr/>
        </p:nvSpPr>
        <p:spPr>
          <a:xfrm>
            <a:off x="143639" y="5687623"/>
            <a:ext cx="1640193" cy="523220"/>
          </a:xfrm>
          <a:prstGeom prst="rect">
            <a:avLst/>
          </a:prstGeom>
          <a:noFill/>
        </p:spPr>
        <p:txBody>
          <a:bodyPr wrap="none" rtlCol="0">
            <a:spAutoFit/>
          </a:bodyPr>
          <a:lstStyle/>
          <a:p>
            <a:r>
              <a:rPr lang="en-US" sz="2800" dirty="0"/>
              <a:t>D</a:t>
            </a:r>
            <a:r>
              <a:rPr lang="en-US" sz="2800" baseline="-25000" dirty="0"/>
              <a:t>x </a:t>
            </a:r>
            <a:r>
              <a:rPr lang="en-US" sz="2800" dirty="0"/>
              <a:t>&gt; -3 cm</a:t>
            </a:r>
          </a:p>
        </p:txBody>
      </p:sp>
      <p:sp>
        <p:nvSpPr>
          <p:cNvPr id="38" name="TextBox 37">
            <a:extLst>
              <a:ext uri="{FF2B5EF4-FFF2-40B4-BE49-F238E27FC236}">
                <a16:creationId xmlns:a16="http://schemas.microsoft.com/office/drawing/2014/main" id="{CD5B2C56-5C68-E048-AFCA-0C3A06D0C05E}"/>
              </a:ext>
            </a:extLst>
          </p:cNvPr>
          <p:cNvSpPr txBox="1"/>
          <p:nvPr/>
        </p:nvSpPr>
        <p:spPr>
          <a:xfrm rot="5400000">
            <a:off x="8158302" y="5439830"/>
            <a:ext cx="987771" cy="523220"/>
          </a:xfrm>
          <a:prstGeom prst="rect">
            <a:avLst/>
          </a:prstGeom>
          <a:solidFill>
            <a:schemeClr val="bg1"/>
          </a:solidFill>
        </p:spPr>
        <p:txBody>
          <a:bodyPr wrap="none" rtlCol="0">
            <a:spAutoFit/>
          </a:bodyPr>
          <a:lstStyle/>
          <a:p>
            <a:r>
              <a:rPr lang="en-US" sz="2800" dirty="0">
                <a:latin typeface="Symbol" pitchFamily="2" charset="2"/>
              </a:rPr>
              <a:t>h</a:t>
            </a:r>
            <a:r>
              <a:rPr lang="en-US" sz="2800" dirty="0"/>
              <a:t> (m)</a:t>
            </a:r>
          </a:p>
        </p:txBody>
      </p:sp>
      <p:sp>
        <p:nvSpPr>
          <p:cNvPr id="39" name="TextBox 38">
            <a:extLst>
              <a:ext uri="{FF2B5EF4-FFF2-40B4-BE49-F238E27FC236}">
                <a16:creationId xmlns:a16="http://schemas.microsoft.com/office/drawing/2014/main" id="{72C58FF5-F78A-D24F-8B50-9F2BA9F7E35C}"/>
              </a:ext>
            </a:extLst>
          </p:cNvPr>
          <p:cNvSpPr txBox="1"/>
          <p:nvPr/>
        </p:nvSpPr>
        <p:spPr>
          <a:xfrm rot="16200000">
            <a:off x="1736899" y="3859476"/>
            <a:ext cx="968535" cy="576072"/>
          </a:xfrm>
          <a:prstGeom prst="rect">
            <a:avLst/>
          </a:prstGeom>
          <a:solidFill>
            <a:schemeClr val="bg1"/>
          </a:solidFill>
        </p:spPr>
        <p:txBody>
          <a:bodyPr wrap="none" rtlCol="0">
            <a:noAutofit/>
          </a:bodyPr>
          <a:lstStyle/>
          <a:p>
            <a:r>
              <a:rPr lang="en-US" sz="2800" dirty="0">
                <a:latin typeface="Symbol" pitchFamily="2" charset="2"/>
              </a:rPr>
              <a:t>b</a:t>
            </a:r>
            <a:r>
              <a:rPr lang="en-US" sz="2800" dirty="0"/>
              <a:t> (m)</a:t>
            </a:r>
          </a:p>
        </p:txBody>
      </p:sp>
      <p:sp>
        <p:nvSpPr>
          <p:cNvPr id="40" name="TextBox 39">
            <a:extLst>
              <a:ext uri="{FF2B5EF4-FFF2-40B4-BE49-F238E27FC236}">
                <a16:creationId xmlns:a16="http://schemas.microsoft.com/office/drawing/2014/main" id="{534FD46B-1FBF-BE4B-A248-1CE84EB7EFCE}"/>
              </a:ext>
            </a:extLst>
          </p:cNvPr>
          <p:cNvSpPr txBox="1"/>
          <p:nvPr/>
        </p:nvSpPr>
        <p:spPr>
          <a:xfrm>
            <a:off x="7752261" y="5289964"/>
            <a:ext cx="638316" cy="400110"/>
          </a:xfrm>
          <a:prstGeom prst="rect">
            <a:avLst/>
          </a:prstGeom>
          <a:solidFill>
            <a:schemeClr val="bg1"/>
          </a:solidFill>
        </p:spPr>
        <p:txBody>
          <a:bodyPr wrap="none" rtlCol="0">
            <a:spAutoFit/>
          </a:bodyPr>
          <a:lstStyle/>
          <a:p>
            <a:r>
              <a:rPr lang="en-US" sz="2000" dirty="0"/>
              <a:t>0.05</a:t>
            </a:r>
          </a:p>
        </p:txBody>
      </p:sp>
      <p:sp>
        <p:nvSpPr>
          <p:cNvPr id="41" name="TextBox 40">
            <a:extLst>
              <a:ext uri="{FF2B5EF4-FFF2-40B4-BE49-F238E27FC236}">
                <a16:creationId xmlns:a16="http://schemas.microsoft.com/office/drawing/2014/main" id="{D6A2E84E-1215-9A45-B2B9-772C40CAB9A7}"/>
              </a:ext>
            </a:extLst>
          </p:cNvPr>
          <p:cNvSpPr txBox="1"/>
          <p:nvPr/>
        </p:nvSpPr>
        <p:spPr>
          <a:xfrm>
            <a:off x="7736055" y="5658603"/>
            <a:ext cx="638316" cy="400110"/>
          </a:xfrm>
          <a:prstGeom prst="rect">
            <a:avLst/>
          </a:prstGeom>
          <a:solidFill>
            <a:schemeClr val="bg1"/>
          </a:solidFill>
        </p:spPr>
        <p:txBody>
          <a:bodyPr wrap="none" rtlCol="0">
            <a:spAutoFit/>
          </a:bodyPr>
          <a:lstStyle/>
          <a:p>
            <a:r>
              <a:rPr lang="en-US" sz="2000" dirty="0"/>
              <a:t>0.00</a:t>
            </a:r>
          </a:p>
        </p:txBody>
      </p:sp>
      <p:sp>
        <p:nvSpPr>
          <p:cNvPr id="42" name="TextBox 41">
            <a:extLst>
              <a:ext uri="{FF2B5EF4-FFF2-40B4-BE49-F238E27FC236}">
                <a16:creationId xmlns:a16="http://schemas.microsoft.com/office/drawing/2014/main" id="{F40515C4-B864-EF40-838D-6E292C6C8B7E}"/>
              </a:ext>
            </a:extLst>
          </p:cNvPr>
          <p:cNvSpPr txBox="1"/>
          <p:nvPr/>
        </p:nvSpPr>
        <p:spPr>
          <a:xfrm>
            <a:off x="7706261" y="6042674"/>
            <a:ext cx="716863" cy="400110"/>
          </a:xfrm>
          <a:prstGeom prst="rect">
            <a:avLst/>
          </a:prstGeom>
          <a:solidFill>
            <a:schemeClr val="bg1"/>
          </a:solidFill>
        </p:spPr>
        <p:txBody>
          <a:bodyPr wrap="none" rtlCol="0">
            <a:spAutoFit/>
          </a:bodyPr>
          <a:lstStyle/>
          <a:p>
            <a:r>
              <a:rPr lang="en-US" sz="2000" dirty="0"/>
              <a:t>-0.05</a:t>
            </a:r>
          </a:p>
        </p:txBody>
      </p:sp>
      <p:sp>
        <p:nvSpPr>
          <p:cNvPr id="43" name="TextBox 42">
            <a:extLst>
              <a:ext uri="{FF2B5EF4-FFF2-40B4-BE49-F238E27FC236}">
                <a16:creationId xmlns:a16="http://schemas.microsoft.com/office/drawing/2014/main" id="{62DB3059-D714-9C4D-BCC4-A08579A28436}"/>
              </a:ext>
            </a:extLst>
          </p:cNvPr>
          <p:cNvSpPr txBox="1"/>
          <p:nvPr/>
        </p:nvSpPr>
        <p:spPr>
          <a:xfrm>
            <a:off x="2417023" y="2991052"/>
            <a:ext cx="444352" cy="400110"/>
          </a:xfrm>
          <a:prstGeom prst="rect">
            <a:avLst/>
          </a:prstGeom>
          <a:solidFill>
            <a:schemeClr val="bg1"/>
          </a:solidFill>
        </p:spPr>
        <p:txBody>
          <a:bodyPr wrap="none" rtlCol="0">
            <a:spAutoFit/>
          </a:bodyPr>
          <a:lstStyle/>
          <a:p>
            <a:r>
              <a:rPr lang="en-US" sz="2000" dirty="0"/>
              <a:t>15</a:t>
            </a:r>
          </a:p>
        </p:txBody>
      </p:sp>
      <p:sp>
        <p:nvSpPr>
          <p:cNvPr id="44" name="TextBox 43">
            <a:extLst>
              <a:ext uri="{FF2B5EF4-FFF2-40B4-BE49-F238E27FC236}">
                <a16:creationId xmlns:a16="http://schemas.microsoft.com/office/drawing/2014/main" id="{A412A9D9-9641-BF49-B99B-4540FA8359B4}"/>
              </a:ext>
            </a:extLst>
          </p:cNvPr>
          <p:cNvSpPr txBox="1"/>
          <p:nvPr/>
        </p:nvSpPr>
        <p:spPr>
          <a:xfrm>
            <a:off x="2390751" y="3615841"/>
            <a:ext cx="444352" cy="400110"/>
          </a:xfrm>
          <a:prstGeom prst="rect">
            <a:avLst/>
          </a:prstGeom>
          <a:solidFill>
            <a:schemeClr val="bg1"/>
          </a:solidFill>
        </p:spPr>
        <p:txBody>
          <a:bodyPr wrap="none" rtlCol="0">
            <a:spAutoFit/>
          </a:bodyPr>
          <a:lstStyle/>
          <a:p>
            <a:r>
              <a:rPr lang="en-US" sz="2000" dirty="0"/>
              <a:t>10</a:t>
            </a:r>
          </a:p>
        </p:txBody>
      </p:sp>
      <p:sp>
        <p:nvSpPr>
          <p:cNvPr id="45" name="TextBox 44">
            <a:extLst>
              <a:ext uri="{FF2B5EF4-FFF2-40B4-BE49-F238E27FC236}">
                <a16:creationId xmlns:a16="http://schemas.microsoft.com/office/drawing/2014/main" id="{3F33E4C6-374D-DB4B-AEA9-2F997FD811D4}"/>
              </a:ext>
            </a:extLst>
          </p:cNvPr>
          <p:cNvSpPr txBox="1"/>
          <p:nvPr/>
        </p:nvSpPr>
        <p:spPr>
          <a:xfrm>
            <a:off x="2416660" y="4262071"/>
            <a:ext cx="429926" cy="400110"/>
          </a:xfrm>
          <a:prstGeom prst="rect">
            <a:avLst/>
          </a:prstGeom>
          <a:solidFill>
            <a:schemeClr val="bg1"/>
          </a:solidFill>
        </p:spPr>
        <p:txBody>
          <a:bodyPr wrap="none" rtlCol="0">
            <a:spAutoFit/>
          </a:bodyPr>
          <a:lstStyle/>
          <a:p>
            <a:r>
              <a:rPr lang="en-US" sz="2000" dirty="0"/>
              <a:t>  5</a:t>
            </a:r>
          </a:p>
        </p:txBody>
      </p:sp>
      <p:sp>
        <p:nvSpPr>
          <p:cNvPr id="46" name="TextBox 45">
            <a:extLst>
              <a:ext uri="{FF2B5EF4-FFF2-40B4-BE49-F238E27FC236}">
                <a16:creationId xmlns:a16="http://schemas.microsoft.com/office/drawing/2014/main" id="{800F355F-6622-9A49-A6EC-14738F487504}"/>
              </a:ext>
            </a:extLst>
          </p:cNvPr>
          <p:cNvSpPr txBox="1"/>
          <p:nvPr/>
        </p:nvSpPr>
        <p:spPr>
          <a:xfrm>
            <a:off x="2368811" y="4938557"/>
            <a:ext cx="429926" cy="400110"/>
          </a:xfrm>
          <a:prstGeom prst="rect">
            <a:avLst/>
          </a:prstGeom>
          <a:solidFill>
            <a:schemeClr val="bg1"/>
          </a:solidFill>
        </p:spPr>
        <p:txBody>
          <a:bodyPr wrap="none" rtlCol="0">
            <a:spAutoFit/>
          </a:bodyPr>
          <a:lstStyle/>
          <a:p>
            <a:r>
              <a:rPr lang="en-US" sz="2000" dirty="0"/>
              <a:t>  0</a:t>
            </a:r>
          </a:p>
        </p:txBody>
      </p:sp>
      <p:cxnSp>
        <p:nvCxnSpPr>
          <p:cNvPr id="17" name="Straight Connector 16">
            <a:extLst>
              <a:ext uri="{FF2B5EF4-FFF2-40B4-BE49-F238E27FC236}">
                <a16:creationId xmlns:a16="http://schemas.microsoft.com/office/drawing/2014/main" id="{4438126A-1CAA-C24F-9062-1DF1003C5DFB}"/>
              </a:ext>
            </a:extLst>
          </p:cNvPr>
          <p:cNvCxnSpPr>
            <a:cxnSpLocks/>
          </p:cNvCxnSpPr>
          <p:nvPr/>
        </p:nvCxnSpPr>
        <p:spPr>
          <a:xfrm flipH="1">
            <a:off x="1724025" y="5242560"/>
            <a:ext cx="6042026" cy="0"/>
          </a:xfrm>
          <a:prstGeom prst="line">
            <a:avLst/>
          </a:prstGeom>
          <a:ln w="6350">
            <a:solidFill>
              <a:srgbClr val="FF0000"/>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B4FBE2D3-FEB6-164C-9644-DE4DD3BBF4AA}"/>
              </a:ext>
            </a:extLst>
          </p:cNvPr>
          <p:cNvSpPr>
            <a:spLocks noGrp="1"/>
          </p:cNvSpPr>
          <p:nvPr>
            <p:ph type="ftr" sz="quarter" idx="11"/>
          </p:nvPr>
        </p:nvSpPr>
        <p:spPr>
          <a:xfrm>
            <a:off x="3260573" y="6593395"/>
            <a:ext cx="2615497" cy="292287"/>
          </a:xfrm>
        </p:spPr>
        <p:txBody>
          <a:bodyPr/>
          <a:lstStyle/>
          <a:p>
            <a:r>
              <a:rPr lang="en-US"/>
              <a:t>Dejan Trbojevic, FFA'20 Vancouver </a:t>
            </a:r>
            <a:endParaRPr lang="en-US" dirty="0"/>
          </a:p>
        </p:txBody>
      </p:sp>
    </p:spTree>
    <p:extLst>
      <p:ext uri="{BB962C8B-B14F-4D97-AF65-F5344CB8AC3E}">
        <p14:creationId xmlns:p14="http://schemas.microsoft.com/office/powerpoint/2010/main" val="17963488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4DC5D1-E4BF-6042-BDB3-0242C8912EA8}"/>
              </a:ext>
            </a:extLst>
          </p:cNvPr>
          <p:cNvSpPr>
            <a:spLocks noGrp="1"/>
          </p:cNvSpPr>
          <p:nvPr>
            <p:ph type="sldNum" sz="quarter" idx="12"/>
          </p:nvPr>
        </p:nvSpPr>
        <p:spPr/>
        <p:txBody>
          <a:bodyPr/>
          <a:lstStyle/>
          <a:p>
            <a:fld id="{1FE97603-2A10-E648-8DE4-4D75A1570B14}" type="slidenum">
              <a:rPr lang="en-US" smtClean="0"/>
              <a:t>9</a:t>
            </a:fld>
            <a:endParaRPr lang="en-US" dirty="0"/>
          </a:p>
        </p:txBody>
      </p:sp>
      <p:sp>
        <p:nvSpPr>
          <p:cNvPr id="4" name="Rectangle 3">
            <a:extLst>
              <a:ext uri="{FF2B5EF4-FFF2-40B4-BE49-F238E27FC236}">
                <a16:creationId xmlns:a16="http://schemas.microsoft.com/office/drawing/2014/main" id="{62D7A935-B5E1-1747-A44C-F4AAF2AF649C}"/>
              </a:ext>
            </a:extLst>
          </p:cNvPr>
          <p:cNvSpPr/>
          <p:nvPr/>
        </p:nvSpPr>
        <p:spPr>
          <a:xfrm>
            <a:off x="-1" y="401271"/>
            <a:ext cx="9136645" cy="1200329"/>
          </a:xfrm>
          <a:prstGeom prst="rect">
            <a:avLst/>
          </a:prstGeom>
        </p:spPr>
        <p:txBody>
          <a:bodyPr wrap="square">
            <a:spAutoFit/>
          </a:bodyPr>
          <a:lstStyle/>
          <a:p>
            <a:pPr algn="ctr"/>
            <a:r>
              <a:rPr lang="en-US" dirty="0">
                <a:latin typeface="Helvetica" pitchFamily="2" charset="0"/>
              </a:rPr>
              <a:t> </a:t>
            </a:r>
            <a:r>
              <a:rPr lang="en-US" dirty="0">
                <a:solidFill>
                  <a:srgbClr val="002060"/>
                </a:solidFill>
                <a:latin typeface="Helvetica" pitchFamily="2" charset="0"/>
              </a:rPr>
              <a:t>Proceedings of</a:t>
            </a:r>
            <a:r>
              <a:rPr lang="en-US" b="1" dirty="0">
                <a:solidFill>
                  <a:srgbClr val="002060"/>
                </a:solidFill>
                <a:latin typeface="Helvetica" pitchFamily="2" charset="0"/>
              </a:rPr>
              <a:t> PAC07</a:t>
            </a:r>
            <a:r>
              <a:rPr lang="en-US" dirty="0">
                <a:solidFill>
                  <a:srgbClr val="002060"/>
                </a:solidFill>
                <a:latin typeface="Helvetica" pitchFamily="2" charset="0"/>
              </a:rPr>
              <a:t>, Albuquerque, New Mexico, USA</a:t>
            </a:r>
          </a:p>
          <a:p>
            <a:pPr algn="ctr"/>
            <a:r>
              <a:rPr lang="en-US" dirty="0">
                <a:solidFill>
                  <a:srgbClr val="002060"/>
                </a:solidFill>
              </a:rPr>
              <a:t>“</a:t>
            </a:r>
            <a:r>
              <a:rPr lang="en-US" b="1" dirty="0">
                <a:solidFill>
                  <a:srgbClr val="FF0000"/>
                </a:solidFill>
              </a:rPr>
              <a:t>ACCELERATION OF ELECTRONS WITH THE RACETRACK NONSCALING FFAG FOR e-RHIC</a:t>
            </a:r>
            <a:r>
              <a:rPr lang="en-US" dirty="0">
                <a:solidFill>
                  <a:srgbClr val="002060"/>
                </a:solidFill>
              </a:rPr>
              <a:t>”</a:t>
            </a:r>
          </a:p>
          <a:p>
            <a:pPr algn="ctr"/>
            <a:r>
              <a:rPr lang="en-US" dirty="0">
                <a:solidFill>
                  <a:srgbClr val="002060"/>
                </a:solidFill>
              </a:rPr>
              <a:t>D. Trbojevic, S. J. Berg, I. Ben-</a:t>
            </a:r>
            <a:r>
              <a:rPr lang="en-US" dirty="0" err="1">
                <a:solidFill>
                  <a:srgbClr val="002060"/>
                </a:solidFill>
              </a:rPr>
              <a:t>Zvi</a:t>
            </a:r>
            <a:r>
              <a:rPr lang="en-US" dirty="0">
                <a:solidFill>
                  <a:srgbClr val="002060"/>
                </a:solidFill>
              </a:rPr>
              <a:t>, M. Blaskiewicz , V. Litvinenko, W. MacKay, V. Ptitsyn, T. Roser, and A. G. Ruggiero, Brookhaven National Laboratory, NY, Upton, 11973, USA</a:t>
            </a:r>
          </a:p>
        </p:txBody>
      </p:sp>
      <p:pic>
        <p:nvPicPr>
          <p:cNvPr id="9" name="Picture 8">
            <a:extLst>
              <a:ext uri="{FF2B5EF4-FFF2-40B4-BE49-F238E27FC236}">
                <a16:creationId xmlns:a16="http://schemas.microsoft.com/office/drawing/2014/main" id="{6F0F1631-FAB6-5B4C-B632-75FEC45354D5}"/>
              </a:ext>
            </a:extLst>
          </p:cNvPr>
          <p:cNvPicPr>
            <a:picLocks noChangeAspect="1"/>
          </p:cNvPicPr>
          <p:nvPr/>
        </p:nvPicPr>
        <p:blipFill>
          <a:blip r:embed="rId2"/>
          <a:stretch>
            <a:fillRect/>
          </a:stretch>
        </p:blipFill>
        <p:spPr>
          <a:xfrm>
            <a:off x="590405" y="1986846"/>
            <a:ext cx="7955831" cy="3580683"/>
          </a:xfrm>
          <a:prstGeom prst="rect">
            <a:avLst/>
          </a:prstGeom>
        </p:spPr>
      </p:pic>
      <p:pic>
        <p:nvPicPr>
          <p:cNvPr id="6" name="Picture 5">
            <a:extLst>
              <a:ext uri="{FF2B5EF4-FFF2-40B4-BE49-F238E27FC236}">
                <a16:creationId xmlns:a16="http://schemas.microsoft.com/office/drawing/2014/main" id="{FCAF1BBE-E5AD-E349-8F9B-F27D22B6A793}"/>
              </a:ext>
            </a:extLst>
          </p:cNvPr>
          <p:cNvPicPr>
            <a:picLocks noChangeAspect="1"/>
          </p:cNvPicPr>
          <p:nvPr/>
        </p:nvPicPr>
        <p:blipFill>
          <a:blip r:embed="rId3"/>
          <a:stretch>
            <a:fillRect/>
          </a:stretch>
        </p:blipFill>
        <p:spPr>
          <a:xfrm>
            <a:off x="887056" y="1553657"/>
            <a:ext cx="6932566" cy="5136664"/>
          </a:xfrm>
          <a:prstGeom prst="rect">
            <a:avLst/>
          </a:prstGeom>
        </p:spPr>
      </p:pic>
      <p:grpSp>
        <p:nvGrpSpPr>
          <p:cNvPr id="17" name="Group 16">
            <a:extLst>
              <a:ext uri="{FF2B5EF4-FFF2-40B4-BE49-F238E27FC236}">
                <a16:creationId xmlns:a16="http://schemas.microsoft.com/office/drawing/2014/main" id="{DA361C3A-BAE3-E343-AE69-B5271EA29EAC}"/>
              </a:ext>
            </a:extLst>
          </p:cNvPr>
          <p:cNvGrpSpPr/>
          <p:nvPr/>
        </p:nvGrpSpPr>
        <p:grpSpPr>
          <a:xfrm>
            <a:off x="-854" y="401271"/>
            <a:ext cx="9066196" cy="6188084"/>
            <a:chOff x="-854" y="401271"/>
            <a:chExt cx="9066196" cy="6188084"/>
          </a:xfrm>
        </p:grpSpPr>
        <p:sp>
          <p:nvSpPr>
            <p:cNvPr id="5" name="Rectangle 4">
              <a:extLst>
                <a:ext uri="{FF2B5EF4-FFF2-40B4-BE49-F238E27FC236}">
                  <a16:creationId xmlns:a16="http://schemas.microsoft.com/office/drawing/2014/main" id="{1593172A-E434-CD4C-A5AE-2D07993874CF}"/>
                </a:ext>
              </a:extLst>
            </p:cNvPr>
            <p:cNvSpPr/>
            <p:nvPr/>
          </p:nvSpPr>
          <p:spPr>
            <a:xfrm>
              <a:off x="0" y="401271"/>
              <a:ext cx="9065342" cy="6188084"/>
            </a:xfrm>
            <a:prstGeom prst="rect">
              <a:avLst/>
            </a:prstGeom>
            <a:solidFill>
              <a:schemeClr val="bg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D81251B-AFA1-3746-BEA1-FD7AFF39E069}"/>
                </a:ext>
              </a:extLst>
            </p:cNvPr>
            <p:cNvGrpSpPr/>
            <p:nvPr/>
          </p:nvGrpSpPr>
          <p:grpSpPr>
            <a:xfrm>
              <a:off x="-854" y="467673"/>
              <a:ext cx="8924849" cy="5868453"/>
              <a:chOff x="-854" y="467673"/>
              <a:chExt cx="8924849" cy="5868453"/>
            </a:xfrm>
          </p:grpSpPr>
          <p:pic>
            <p:nvPicPr>
              <p:cNvPr id="11" name="Picture 10">
                <a:extLst>
                  <a:ext uri="{FF2B5EF4-FFF2-40B4-BE49-F238E27FC236}">
                    <a16:creationId xmlns:a16="http://schemas.microsoft.com/office/drawing/2014/main" id="{E3E5B1E9-A8C2-2042-9719-89C03EADDC0C}"/>
                  </a:ext>
                </a:extLst>
              </p:cNvPr>
              <p:cNvPicPr>
                <a:picLocks noChangeAspect="1"/>
              </p:cNvPicPr>
              <p:nvPr/>
            </p:nvPicPr>
            <p:blipFill>
              <a:blip r:embed="rId4"/>
              <a:stretch>
                <a:fillRect/>
              </a:stretch>
            </p:blipFill>
            <p:spPr>
              <a:xfrm>
                <a:off x="176144" y="467673"/>
                <a:ext cx="8712200" cy="3314700"/>
              </a:xfrm>
              <a:prstGeom prst="rect">
                <a:avLst/>
              </a:prstGeom>
            </p:spPr>
          </p:pic>
          <p:pic>
            <p:nvPicPr>
              <p:cNvPr id="13" name="Picture 12">
                <a:extLst>
                  <a:ext uri="{FF2B5EF4-FFF2-40B4-BE49-F238E27FC236}">
                    <a16:creationId xmlns:a16="http://schemas.microsoft.com/office/drawing/2014/main" id="{3FA20262-4E27-FA44-AC27-4D70D6867777}"/>
                  </a:ext>
                </a:extLst>
              </p:cNvPr>
              <p:cNvPicPr>
                <a:picLocks noChangeAspect="1"/>
              </p:cNvPicPr>
              <p:nvPr/>
            </p:nvPicPr>
            <p:blipFill>
              <a:blip r:embed="rId5"/>
              <a:stretch>
                <a:fillRect/>
              </a:stretch>
            </p:blipFill>
            <p:spPr>
              <a:xfrm>
                <a:off x="4027583" y="2545791"/>
                <a:ext cx="4896412" cy="3790335"/>
              </a:xfrm>
              <a:prstGeom prst="rect">
                <a:avLst/>
              </a:prstGeom>
            </p:spPr>
          </p:pic>
          <p:pic>
            <p:nvPicPr>
              <p:cNvPr id="15" name="Picture 14">
                <a:extLst>
                  <a:ext uri="{FF2B5EF4-FFF2-40B4-BE49-F238E27FC236}">
                    <a16:creationId xmlns:a16="http://schemas.microsoft.com/office/drawing/2014/main" id="{076778A8-BDFC-CA4C-85C6-F3E507ACDBAD}"/>
                  </a:ext>
                </a:extLst>
              </p:cNvPr>
              <p:cNvPicPr>
                <a:picLocks noChangeAspect="1"/>
              </p:cNvPicPr>
              <p:nvPr/>
            </p:nvPicPr>
            <p:blipFill>
              <a:blip r:embed="rId6"/>
              <a:stretch>
                <a:fillRect/>
              </a:stretch>
            </p:blipFill>
            <p:spPr>
              <a:xfrm>
                <a:off x="-854" y="2542641"/>
                <a:ext cx="4071460" cy="3646084"/>
              </a:xfrm>
              <a:prstGeom prst="rect">
                <a:avLst/>
              </a:prstGeom>
            </p:spPr>
          </p:pic>
        </p:grpSp>
      </p:grpSp>
      <p:sp>
        <p:nvSpPr>
          <p:cNvPr id="7" name="Footer Placeholder 6">
            <a:extLst>
              <a:ext uri="{FF2B5EF4-FFF2-40B4-BE49-F238E27FC236}">
                <a16:creationId xmlns:a16="http://schemas.microsoft.com/office/drawing/2014/main" id="{D9615321-010B-F241-BD3E-FCFC258110E1}"/>
              </a:ext>
            </a:extLst>
          </p:cNvPr>
          <p:cNvSpPr>
            <a:spLocks noGrp="1"/>
          </p:cNvSpPr>
          <p:nvPr>
            <p:ph type="ftr" sz="quarter" idx="11"/>
          </p:nvPr>
        </p:nvSpPr>
        <p:spPr>
          <a:xfrm>
            <a:off x="3151377" y="6590801"/>
            <a:ext cx="2403923" cy="265495"/>
          </a:xfrm>
        </p:spPr>
        <p:txBody>
          <a:bodyPr/>
          <a:lstStyle/>
          <a:p>
            <a:r>
              <a:rPr lang="en-US"/>
              <a:t>Dejan Trbojevic, FFA'20 Vancouver </a:t>
            </a:r>
            <a:endParaRPr lang="en-US" dirty="0"/>
          </a:p>
        </p:txBody>
      </p:sp>
    </p:spTree>
    <p:extLst>
      <p:ext uri="{BB962C8B-B14F-4D97-AF65-F5344CB8AC3E}">
        <p14:creationId xmlns:p14="http://schemas.microsoft.com/office/powerpoint/2010/main" val="200228017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139178</TotalTime>
  <Words>2937</Words>
  <Application>Microsoft Macintosh PowerPoint</Application>
  <PresentationFormat>On-screen Show (4:3)</PresentationFormat>
  <Paragraphs>547</Paragraphs>
  <Slides>51</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3" baseType="lpstr">
      <vt:lpstr>Arial Unicode MS</vt:lpstr>
      <vt:lpstr>Arial</vt:lpstr>
      <vt:lpstr>Arial Narrow</vt:lpstr>
      <vt:lpstr>Calibri</vt:lpstr>
      <vt:lpstr>Comic Sans MS</vt:lpstr>
      <vt:lpstr>Helvetica</vt:lpstr>
      <vt:lpstr>Optima</vt:lpstr>
      <vt:lpstr>Symbol</vt:lpstr>
      <vt:lpstr>Tahoma</vt:lpstr>
      <vt:lpstr>Office Theme</vt:lpstr>
      <vt:lpstr>Document</vt:lpstr>
      <vt:lpstr>Equation</vt:lpstr>
      <vt:lpstr>A proposal for accelerating electrons in the future Electron Ion Collider (EIC) using either Energy Recovery Linac ‘ERL’ or Recirculating Linac Accelerator (RLA) where a single Fixed Field Alternating Linear Gradient (FFA-LG) beam line is transports multiple energy electrons back to the linac. The designs are based on experience from the Cornell University and Brookhaven National Laboratory Energy Recovery Test Accelerator – ‘CBETA’. Examples of EIC at Relativistic Heavy Ion Collider (RHIC) and of the CERN Large Hadron Collider - LHeC are presented. The FFA-LG design is a racetrack shape, where, as in the CBETA, the arc is matched by adiabatic transition to the multiple straight sections of the EIC in the RHIC tunnel or two straights in the LHeC. The combined function magnets are made of permanent Halbach type structures following success of the superb quality CBETA magnets but this time the horizontal aperture is open to allow radial dissipation of the synchrotron radiation. The straight sections are used to place the superconducting linacs or to match the existing RHIC tunnel.</vt:lpstr>
      <vt:lpstr>PowerPoint Presentation</vt:lpstr>
      <vt:lpstr>PowerPoint Presentation</vt:lpstr>
      <vt:lpstr>Elke Aschenauer: Most Compelling Physics Questions</vt:lpstr>
      <vt:lpstr>Elke Aschenauer: Most Compelling Physics Questions</vt:lpstr>
      <vt:lpstr>EIC design presently excludes the ERL:</vt:lpstr>
      <vt:lpstr>PowerPoint Presentation</vt:lpstr>
      <vt:lpstr>It started 20 years ago</vt:lpstr>
      <vt:lpstr>PowerPoint Presentation</vt:lpstr>
      <vt:lpstr>Multiple Experimental Confirmations that the FFA is REAL</vt:lpstr>
      <vt:lpstr>The Fixed Field Alternating Gradient Experiment   with bending 40o already tested at BNL</vt:lpstr>
      <vt:lpstr>Properties of the linear fixed field large energy acceptance lattice for the CBETA project</vt:lpstr>
      <vt:lpstr>CBETA</vt:lpstr>
      <vt:lpstr>CBETA girder and Superb Quality Permanent Magnets</vt:lpstr>
      <vt:lpstr>Adiabatic transition from the arc to the straight with expanding the transition cell lengths (Scott Berg) </vt:lpstr>
      <vt:lpstr>Merging of the orbits at the CBETA project</vt:lpstr>
      <vt:lpstr>PowerPoint Presentation</vt:lpstr>
      <vt:lpstr>PowerPoint Presentation</vt:lpstr>
      <vt:lpstr>Built and successfully tested Halbach type of magnet  with a horizontal gap for the eRHIC ERL type of solution</vt:lpstr>
      <vt:lpstr>Newest Magnet Design results from Stephen Books</vt:lpstr>
      <vt:lpstr>Defocusing magnet for NSLS II upgrade by Stephen Brooks</vt:lpstr>
      <vt:lpstr>Newest Magnet Design results from Stephen Books</vt:lpstr>
      <vt:lpstr>Advantages of the Fixed Field Large momentum lattice:</vt:lpstr>
      <vt:lpstr>PowerPoint Presentation</vt:lpstr>
      <vt:lpstr>EIC @ RHIC with a single FFA-LG arc</vt:lpstr>
      <vt:lpstr>PowerPoint Presentation</vt:lpstr>
      <vt:lpstr>PowerPoint Presentation</vt:lpstr>
      <vt:lpstr>Injection and Extraction from Linac to the dump</vt:lpstr>
      <vt:lpstr>Straight Section Cells</vt:lpstr>
      <vt:lpstr>Matching Transition From the FFA-ARC to the Straight</vt:lpstr>
      <vt:lpstr>1.5 GeV Linac for eRHIC Linac-Ring Solution</vt:lpstr>
      <vt:lpstr>Radiation Integrals and Equilibrium Emittances</vt:lpstr>
      <vt:lpstr>Time of flight adjustments by courtesy of Stephen Brooks </vt:lpstr>
      <vt:lpstr>Fixed Field racetrack with linac</vt:lpstr>
      <vt:lpstr>Layout of the LHeC-LHC-SPS</vt:lpstr>
      <vt:lpstr>PowerPoint Presentation</vt:lpstr>
      <vt:lpstr>PowerPoint Presentation</vt:lpstr>
      <vt:lpstr>FFA-LG LHeC Recirculator with Energy Recovery </vt:lpstr>
      <vt:lpstr>Lattice Function in the LHeC FFA arc </vt:lpstr>
      <vt:lpstr>PowerPoint Presentation</vt:lpstr>
      <vt:lpstr>PowerPoint Presentation</vt:lpstr>
      <vt:lpstr> Fixed Field Arc for PERLE – A solution like CBETA  </vt:lpstr>
      <vt:lpstr>Fixed Field single arcs for PERLE – new proposal as previously described with the triplet magnets between the 5 RF cell units</vt:lpstr>
      <vt:lpstr> Fixed Field Arc for PERLE 155-755 MeV – similar to CBETA  </vt:lpstr>
      <vt:lpstr> Fixed Field Arc for PERLE 305-905 MeV– similar to CBETA  </vt:lpstr>
      <vt:lpstr>PowerPoint Presentation</vt:lpstr>
      <vt:lpstr>PowerPoint Presentation</vt:lpstr>
      <vt:lpstr>PowerPoint Presentation</vt:lpstr>
      <vt:lpstr>PowerPoint Presentation</vt:lpstr>
      <vt:lpstr>PowerPoint Presentation</vt:lpstr>
      <vt:lpstr>PowerPoint Presentation</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Dejan Trbojevic</dc:creator>
  <cp:lastModifiedBy>Trbojevic, Dejan</cp:lastModifiedBy>
  <cp:revision>1456</cp:revision>
  <dcterms:created xsi:type="dcterms:W3CDTF">2013-10-24T01:03:01Z</dcterms:created>
  <dcterms:modified xsi:type="dcterms:W3CDTF">2020-11-26T21:39:25Z</dcterms:modified>
</cp:coreProperties>
</file>