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</p:sldMasterIdLst>
  <p:notesMasterIdLst>
    <p:notesMasterId r:id="rId32"/>
  </p:notesMasterIdLst>
  <p:sldIdLst>
    <p:sldId id="284" r:id="rId9"/>
    <p:sldId id="285" r:id="rId10"/>
    <p:sldId id="256" r:id="rId11"/>
    <p:sldId id="257" r:id="rId12"/>
    <p:sldId id="258" r:id="rId13"/>
    <p:sldId id="259" r:id="rId14"/>
    <p:sldId id="291" r:id="rId15"/>
    <p:sldId id="260" r:id="rId16"/>
    <p:sldId id="268" r:id="rId17"/>
    <p:sldId id="275" r:id="rId18"/>
    <p:sldId id="263" r:id="rId19"/>
    <p:sldId id="287" r:id="rId20"/>
    <p:sldId id="288" r:id="rId21"/>
    <p:sldId id="270" r:id="rId22"/>
    <p:sldId id="271" r:id="rId23"/>
    <p:sldId id="283" r:id="rId24"/>
    <p:sldId id="272" r:id="rId25"/>
    <p:sldId id="273" r:id="rId26"/>
    <p:sldId id="264" r:id="rId27"/>
    <p:sldId id="278" r:id="rId28"/>
    <p:sldId id="281" r:id="rId29"/>
    <p:sldId id="293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9CC"/>
    <a:srgbClr val="B799D2"/>
    <a:srgbClr val="DE5051"/>
    <a:srgbClr val="E57FC5"/>
    <a:srgbClr val="4ACDD9"/>
    <a:srgbClr val="FFA358"/>
    <a:srgbClr val="5A9AC7"/>
    <a:srgbClr val="CC6D4E"/>
    <a:srgbClr val="E0B19C"/>
    <a:srgbClr val="B07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201"/>
    <p:restoredTop sz="90925" autoAdjust="0"/>
  </p:normalViewPr>
  <p:slideViewPr>
    <p:cSldViewPr snapToGrid="0" snapToObjects="1">
      <p:cViewPr>
        <p:scale>
          <a:sx n="50" d="100"/>
          <a:sy n="50" d="100"/>
        </p:scale>
        <p:origin x="-156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5FDBB-6E7A-4126-9F7C-54FEF11CF8E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D050B-1659-4705-8095-30E2BD1D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4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5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25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9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6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44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36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5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0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4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4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2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8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1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3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D050B-1659-4705-8095-30E2BD1D741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6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1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7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8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6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4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3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1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6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0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42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34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4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4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6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9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0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42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34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9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6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6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6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40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42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3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7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4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9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9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46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6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56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2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5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3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1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50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0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027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32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48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98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2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82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788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2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48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76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13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24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61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28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427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3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953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F6BB9-CEFF-F040-8066-05F86E21D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C29EB-5109-B042-8C91-84582BB40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B796A9-00E8-6943-A7DF-7AB7484B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AB8D69-D86E-FE4B-AD0B-D5761AD0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E2CE6-46B9-D54B-86B5-903F36FF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76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28929-8CC9-8B4A-83B6-823756CB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9D729-FACC-E242-9150-FD5CC464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B0E5-8C45-B349-AD0A-67473151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63825E-C5B5-6240-88FD-C7C2300C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1EB9-F5E2-E745-9D20-584B8C88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1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91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32B79-7B42-0C40-AEAE-F9104B74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4DA23-EB7D-E14F-9387-D2BB92F2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5EA59-1B3B-2744-AE99-EC2DDF01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F74892-1904-5849-BEAB-D71DC106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78EE0-75DA-F046-B31C-F109ACC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1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921CE-F038-AC4D-9A80-4F677251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D8B94-3573-4F4F-948A-AE062700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2474E1-21BF-6045-B6B0-DE8D072F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694496-7F89-8E40-9579-9BE10AB8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CE69E-C753-E048-A6A7-DCB17B7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ABF868-D8EA-0D48-B7DB-949227D1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70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3AB75-B19C-F441-AA82-B34D567A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DAB7CC-2E53-2249-BE09-7CDFAA2D4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A3E73-4DB7-AB4A-8999-7102738C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395754-5F2B-0D45-9A00-182FD2004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3E424-92E5-4E44-AFE7-70BBCC483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71A201-50B2-F84B-9FDF-B8613C49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748ED9-92B3-BA4F-BC54-454E0878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9C84BD-3332-7644-9836-21E776F5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90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656A-E236-384C-A25A-E7AB87CB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0E990D-1CB6-3D48-B293-34340C7B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941BCC-13AE-9149-947E-6B125FCD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361C5D-642A-4440-BA43-505FAE0C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68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6D3681-21F1-CF4E-9AC5-5BA58E2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6CF94-6D86-394C-A8C9-CABA1B0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B8E7E1-378D-9C44-B53D-6FA3E41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C5067-AB64-E447-A03C-EE4262A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C41C6-C534-154E-9D97-BB511BA7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BDEEE1-1197-B44D-9CBD-7F971C22E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0072E-8CA0-CA4E-ACFA-AC0A128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76F955-2900-1B49-A0CD-6E09603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904D7E-B0AB-BA49-8877-FE18F255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39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41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94177-6EE0-AD4F-B14D-7C0C1C2C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576B84-BFA5-9145-A545-C31D1D84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08BE3E-9164-D742-B253-6943B279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9B427-644A-8048-8E82-71850D0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CFCA-B8CE-5B4D-BA90-2EF2EBA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88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AFDCAA-AC75-D14B-8064-0F355C99B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E5C817-9C42-9745-ACE3-66EA178C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6BF32-B36A-C342-BEB1-9E574C9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A482-8077-6A45-96CD-76D22FCE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C4BBB-6547-C04F-A1B6-055241C6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0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E3489-C9D8-D94D-8674-F5BEA608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34DDCD-9131-444F-8A74-5B71705B7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AB84F-480D-2946-881C-311CF2F8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F47A-4531-A345-B64B-2CF60E2A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80C8EF-90F4-0546-B296-F0A2EADA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119C3D-6DC2-EF45-9687-0DEACB4A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2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B6A958-FF0A-4F49-BE79-D6AF0E16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55978-FBB7-E448-B439-6735886CE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856793-DA10-934E-83A7-E3CED643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9824-CB38-D845-ABF0-E070770346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F50CA-A1BD-DE46-B2BD-B461D1B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17408-CBDC-BB4A-82A1-E81DE84F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B8BF-4862-7C4E-9679-6076CBAD8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E7F752E-A0CA-45CF-B553-8325483FF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t="22237" r="6742" b="13496"/>
          <a:stretch/>
        </p:blipFill>
        <p:spPr bwMode="auto">
          <a:xfrm>
            <a:off x="1" y="0"/>
            <a:ext cx="1221564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82FB1C-2132-416D-9CE6-0D40283482E5}"/>
              </a:ext>
            </a:extLst>
          </p:cNvPr>
          <p:cNvSpPr/>
          <p:nvPr/>
        </p:nvSpPr>
        <p:spPr>
          <a:xfrm>
            <a:off x="895350" y="953638"/>
            <a:ext cx="10458450" cy="4957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580458" y="2547953"/>
            <a:ext cx="90310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rgbClr val="FFA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ELODIE HIGGINS</a:t>
            </a:r>
            <a:r>
              <a:rPr lang="en-US" sz="32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en-US" sz="3200" b="1" spc="600" dirty="0">
                <a:solidFill>
                  <a:srgbClr val="DE5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PHYSICS GROUP, </a:t>
            </a:r>
          </a:p>
          <a:p>
            <a:pPr algn="ctr"/>
            <a:r>
              <a:rPr lang="en-US" sz="3200" b="1" spc="600" dirty="0">
                <a:solidFill>
                  <a:srgbClr val="DE5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MELBOURNE</a:t>
            </a:r>
          </a:p>
          <a:p>
            <a:pPr algn="ctr"/>
            <a:r>
              <a:rPr lang="en-US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b="1" spc="600" dirty="0">
                <a:solidFill>
                  <a:srgbClr val="E57F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SUPERVISION OF SUZIE SHEEHY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364143" y="1009948"/>
            <a:ext cx="11141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5A9A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OPTIMISING GANTRY DESIGNS FOR HADRON THERAPY</a:t>
            </a:r>
          </a:p>
        </p:txBody>
      </p:sp>
    </p:spTree>
    <p:extLst>
      <p:ext uri="{BB962C8B-B14F-4D97-AF65-F5344CB8AC3E}">
        <p14:creationId xmlns:p14="http://schemas.microsoft.com/office/powerpoint/2010/main" val="35377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99524" y="5578430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5" y="3425589"/>
            <a:ext cx="5970676" cy="32155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95445" y="145915"/>
            <a:ext cx="5970676" cy="3215590"/>
            <a:chOff x="5995445" y="145915"/>
            <a:chExt cx="5970676" cy="32155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5445" y="145915"/>
              <a:ext cx="5970676" cy="32155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62604" y="382385"/>
              <a:ext cx="1352203" cy="127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4266" y="40602"/>
            <a:ext cx="5995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 smtClean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vs. FFA BEAMLINE COMPONENTS</a:t>
            </a:r>
            <a:endParaRPr lang="en-US" sz="2800" b="1" spc="600" dirty="0">
              <a:solidFill>
                <a:srgbClr val="F5E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2996" y="1425597"/>
                <a:ext cx="5637983" cy="1845057"/>
              </a:xfrm>
              <a:prstGeom prst="rect">
                <a:avLst/>
              </a:prstGeom>
              <a:noFill/>
              <a:ln w="38100">
                <a:solidFill>
                  <a:srgbClr val="F5E9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solidFill>
                      <a:schemeClr val="bg1"/>
                    </a:solidFill>
                  </a:rPr>
                  <a:t>Normal beam line:</a:t>
                </a:r>
                <a:r>
                  <a:rPr lang="en-GB" sz="2800" dirty="0">
                    <a:solidFill>
                      <a:schemeClr val="bg1"/>
                    </a:solidFill>
                  </a:rPr>
                  <a:t> Same for all energies until particle is lost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6" y="1425597"/>
                <a:ext cx="5637983" cy="1845057"/>
              </a:xfrm>
              <a:prstGeom prst="rect">
                <a:avLst/>
              </a:prstGeom>
              <a:blipFill rotWithShape="1">
                <a:blip r:embed="rId5"/>
                <a:stretch>
                  <a:fillRect l="-1933" t="-1942"/>
                </a:stretch>
              </a:blipFill>
              <a:ln w="38100">
                <a:solidFill>
                  <a:srgbClr val="F5E9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2997" y="3516330"/>
            <a:ext cx="5637982" cy="2246769"/>
          </a:xfrm>
          <a:prstGeom prst="rect">
            <a:avLst/>
          </a:prstGeom>
          <a:noFill/>
          <a:ln w="38100">
            <a:solidFill>
              <a:srgbClr val="F5E9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FFA beam line:</a:t>
            </a:r>
            <a:r>
              <a:rPr lang="en-GB" sz="2800" dirty="0">
                <a:solidFill>
                  <a:schemeClr val="bg1"/>
                </a:solidFill>
              </a:rPr>
              <a:t> Different energy particles adopt a different physical path.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Particles focused/defocused for the reference energy magnet strength  </a:t>
            </a:r>
          </a:p>
        </p:txBody>
      </p:sp>
    </p:spTree>
    <p:extLst>
      <p:ext uri="{BB962C8B-B14F-4D97-AF65-F5344CB8AC3E}">
        <p14:creationId xmlns:p14="http://schemas.microsoft.com/office/powerpoint/2010/main" val="9958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95250" y="5478840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endParaRPr lang="en-US" sz="9600" b="1" spc="600" dirty="0">
              <a:solidFill>
                <a:srgbClr val="B0765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819150" y="168639"/>
            <a:ext cx="1059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B07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FFA OPTICS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5308" y="819488"/>
            <a:ext cx="11445765" cy="5160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spcBef>
                <a:spcPts val="1000"/>
              </a:spcBef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Large energy acceptance:</a:t>
            </a:r>
          </a:p>
          <a:p>
            <a:pPr lvl="2" indent="-457200" algn="l">
              <a:spcBef>
                <a:spcPts val="1000"/>
              </a:spcBef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Various energies allowed through beamline components</a:t>
            </a:r>
          </a:p>
          <a:p>
            <a:pPr lvl="2" indent="-457200" algn="l">
              <a:spcBef>
                <a:spcPts val="1000"/>
              </a:spcBef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WITHOUT ramping </a:t>
            </a:r>
            <a:r>
              <a:rPr lang="en-US" sz="3200" dirty="0" smtClean="0"/>
              <a:t>magnets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2000" dirty="0"/>
          </a:p>
          <a:p>
            <a:pPr lvl="1" indent="-457200" algn="l">
              <a:spcBef>
                <a:spcPts val="1000"/>
              </a:spcBef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Permanent magnets can be used</a:t>
            </a:r>
            <a:r>
              <a:rPr lang="en-US" sz="3600" dirty="0" smtClean="0"/>
              <a:t>:</a:t>
            </a:r>
            <a:endParaRPr lang="en-US" sz="3600" dirty="0"/>
          </a:p>
          <a:p>
            <a:pPr lvl="2" indent="-457200" algn="l">
              <a:spcBef>
                <a:spcPts val="1000"/>
              </a:spcBef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Cheaper and smaller</a:t>
            </a:r>
            <a:endParaRPr lang="en-US" sz="3200" dirty="0"/>
          </a:p>
          <a:p>
            <a:pPr lvl="2" indent="-457200" algn="l">
              <a:spcBef>
                <a:spcPts val="1000"/>
              </a:spcBef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Easier to run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4539" r="8902" b="9148"/>
          <a:stretch/>
        </p:blipFill>
        <p:spPr>
          <a:xfrm>
            <a:off x="5690023" y="3472113"/>
            <a:ext cx="637350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95250" y="5528339"/>
            <a:ext cx="221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rgbClr val="4257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  <a:endParaRPr lang="en-US" sz="9600" b="1" spc="600" dirty="0">
              <a:solidFill>
                <a:srgbClr val="42576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247650" y="72163"/>
            <a:ext cx="1172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425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7032" y="1500899"/>
            <a:ext cx="5067561" cy="106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42576C"/>
              </a:buClr>
            </a:pPr>
            <a:r>
              <a:rPr lang="en-US" sz="3800" dirty="0">
                <a:solidFill>
                  <a:srgbClr val="42576C"/>
                </a:solidFill>
              </a:rPr>
              <a:t>2.   </a:t>
            </a:r>
            <a:r>
              <a:rPr lang="en-US" sz="3800" dirty="0">
                <a:solidFill>
                  <a:prstClr val="black"/>
                </a:solidFill>
              </a:rPr>
              <a:t>Constructed stable focusing bends </a:t>
            </a:r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endParaRPr lang="en-US" sz="3800" dirty="0">
              <a:solidFill>
                <a:prstClr val="black"/>
              </a:solidFill>
            </a:endParaRPr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t="87433" r="7692" b="2423"/>
          <a:stretch/>
        </p:blipFill>
        <p:spPr>
          <a:xfrm>
            <a:off x="2724972" y="2841497"/>
            <a:ext cx="3326884" cy="57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87453" r="6475" b="2932"/>
          <a:stretch/>
        </p:blipFill>
        <p:spPr>
          <a:xfrm>
            <a:off x="2724973" y="4170983"/>
            <a:ext cx="3326884" cy="5084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9119" y="622959"/>
            <a:ext cx="10945474" cy="104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42576C"/>
              </a:buClr>
            </a:pPr>
            <a:r>
              <a:rPr lang="en-US" sz="3200" dirty="0">
                <a:solidFill>
                  <a:srgbClr val="42576C"/>
                </a:solidFill>
              </a:rPr>
              <a:t>BMAD</a:t>
            </a:r>
            <a:r>
              <a:rPr lang="en-US" sz="3200" dirty="0">
                <a:solidFill>
                  <a:prstClr val="black"/>
                </a:solidFill>
              </a:rPr>
              <a:t>:  “object oriented, open source, subroutine library for relativistic charged particle dynamics simulations in accelerators”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88387" r="6624" b="3151"/>
          <a:stretch/>
        </p:blipFill>
        <p:spPr>
          <a:xfrm>
            <a:off x="2724974" y="3557519"/>
            <a:ext cx="3326882" cy="476656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7684" y="1668317"/>
            <a:ext cx="5697667" cy="317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Clr>
                <a:srgbClr val="42576C"/>
              </a:buClr>
              <a:buFont typeface="+mj-lt"/>
              <a:buAutoNum type="arabicPeriod"/>
            </a:pPr>
            <a:r>
              <a:rPr lang="en-US" sz="3800" dirty="0">
                <a:solidFill>
                  <a:prstClr val="black"/>
                </a:solidFill>
              </a:rPr>
              <a:t>Constructed stable quadrupole lattices: </a:t>
            </a:r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FODO</a:t>
            </a:r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Doublet</a:t>
            </a:r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Triplet</a:t>
            </a:r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endParaRPr lang="en-US" sz="38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46583" r="10568" b="12491"/>
          <a:stretch/>
        </p:blipFill>
        <p:spPr>
          <a:xfrm>
            <a:off x="6512689" y="2569018"/>
            <a:ext cx="5000442" cy="35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0927565" y="0"/>
            <a:ext cx="126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 smtClean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n-US" sz="6000" b="1" spc="600" dirty="0">
              <a:solidFill>
                <a:srgbClr val="F5E9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3670CC5-FAC5-454C-9F76-0D049B395028}"/>
                  </a:ext>
                </a:extLst>
              </p:cNvPr>
              <p:cNvSpPr txBox="1"/>
              <p:nvPr/>
            </p:nvSpPr>
            <p:spPr>
              <a:xfrm>
                <a:off x="570699" y="304067"/>
                <a:ext cx="10625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spc="600" dirty="0" smtClean="0">
                    <a:solidFill>
                      <a:srgbClr val="F5E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COMBINED MAGNETS </a:t>
                </a:r>
                <a:r>
                  <a:rPr lang="en-US" sz="2400" b="1" spc="600" dirty="0" smtClean="0">
                    <a:solidFill>
                      <a:srgbClr val="F5E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(45</a:t>
                </a:r>
                <a:r>
                  <a:rPr lang="en-US" sz="3200" b="1" spc="600" baseline="30000" dirty="0" smtClean="0">
                    <a:solidFill>
                      <a:srgbClr val="F5E9CC"/>
                    </a:solidFill>
                    <a:latin typeface="Calibri"/>
                    <a:cs typeface="Calibri"/>
                  </a:rPr>
                  <a:t>◦</a:t>
                </a:r>
                <a:r>
                  <a:rPr lang="en-US" sz="2400" b="1" spc="600" dirty="0">
                    <a:solidFill>
                      <a:srgbClr val="F5E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0" spc="600" smtClean="0">
                        <a:solidFill>
                          <a:srgbClr val="F5E9CC"/>
                        </a:solidFill>
                        <a:latin typeface="Cambria Math"/>
                        <a:cs typeface="Arial" panose="020B0604020202020204" pitchFamily="34" charset="0"/>
                      </a:rPr>
                      <m:t>𝐤</m:t>
                    </m:r>
                    <m:r>
                      <a:rPr lang="en-US" sz="2400" b="1" i="0" spc="600" smtClean="0">
                        <a:solidFill>
                          <a:srgbClr val="F5E9CC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pc="600" smtClean="0">
                        <a:solidFill>
                          <a:srgbClr val="F5E9CC"/>
                        </a:solidFill>
                        <a:latin typeface="Cambria Math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1" i="1" spc="600" smtClean="0">
                        <a:solidFill>
                          <a:srgbClr val="F5E9CC"/>
                        </a:solidFill>
                        <a:latin typeface="Cambria Math"/>
                        <a:cs typeface="Arial" panose="020B0604020202020204" pitchFamily="34" charset="0"/>
                      </a:rPr>
                      <m:t>𝟏𝟗𝟎</m:t>
                    </m:r>
                    <m:sSup>
                      <m:sSupPr>
                        <m:ctrlPr>
                          <a:rPr lang="en-US" sz="2400" b="1" i="1" spc="600" smtClean="0">
                            <a:solidFill>
                              <a:srgbClr val="F5E9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pc="600" smtClean="0">
                            <a:solidFill>
                              <a:srgbClr val="F5E9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pc="600" smtClean="0">
                            <a:solidFill>
                              <a:srgbClr val="F5E9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pc="600" smtClean="0">
                            <a:solidFill>
                              <a:srgbClr val="F5E9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spc="600" dirty="0">
                    <a:solidFill>
                      <a:srgbClr val="F5E9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b="1" spc="600" dirty="0">
                  <a:solidFill>
                    <a:srgbClr val="F5E9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670CC5-FAC5-454C-9F76-0D049B39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9" y="304067"/>
                <a:ext cx="1062571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03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01793" y="1094776"/>
            <a:ext cx="11385509" cy="5470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5E9CC"/>
              </a:buClr>
            </a:pPr>
            <a:r>
              <a:rPr lang="en-US" sz="3300" dirty="0">
                <a:solidFill>
                  <a:srgbClr val="F5E9CC"/>
                </a:solidFill>
              </a:rPr>
              <a:t>3. </a:t>
            </a:r>
            <a:r>
              <a:rPr lang="en-US" sz="3300" dirty="0">
                <a:solidFill>
                  <a:schemeClr val="bg1"/>
                </a:solidFill>
              </a:rPr>
              <a:t>Constructed stable focusing bends with combined </a:t>
            </a:r>
            <a:r>
              <a:rPr lang="en-US" sz="3300" dirty="0" smtClean="0">
                <a:solidFill>
                  <a:schemeClr val="bg1"/>
                </a:solidFill>
              </a:rPr>
              <a:t>magnets</a:t>
            </a:r>
            <a:endParaRPr lang="en-US" sz="3300" dirty="0">
              <a:solidFill>
                <a:schemeClr val="bg1"/>
              </a:solidFill>
            </a:endParaRPr>
          </a:p>
          <a:p>
            <a:pPr marL="914400" lvl="1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Less magnets in the lattice (reduces cost and weight)</a:t>
            </a:r>
          </a:p>
          <a:p>
            <a:pPr marL="914400" lvl="1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Quadrupole magnet </a:t>
            </a:r>
            <a:r>
              <a:rPr lang="en-US" sz="3000" dirty="0" smtClean="0">
                <a:solidFill>
                  <a:schemeClr val="bg1"/>
                </a:solidFill>
              </a:rPr>
              <a:t>placed off axis 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</a:p>
          <a:p>
            <a:pPr marL="1371600" lvl="2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Magnetic </a:t>
            </a:r>
            <a:r>
              <a:rPr lang="en-US" sz="3000" dirty="0">
                <a:solidFill>
                  <a:schemeClr val="bg1"/>
                </a:solidFill>
              </a:rPr>
              <a:t>field gradient </a:t>
            </a:r>
            <a:r>
              <a:rPr lang="en-US" sz="3000" dirty="0" smtClean="0">
                <a:solidFill>
                  <a:schemeClr val="bg1"/>
                </a:solidFill>
              </a:rPr>
              <a:t>created adds a dipole field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46082" r="5473" b="4688"/>
          <a:stretch/>
        </p:blipFill>
        <p:spPr>
          <a:xfrm>
            <a:off x="8212358" y="3416038"/>
            <a:ext cx="3979642" cy="3074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46476" r="6883" b="5252"/>
          <a:stretch/>
        </p:blipFill>
        <p:spPr>
          <a:xfrm>
            <a:off x="4164118" y="3400272"/>
            <a:ext cx="3913091" cy="307457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46058" r="6110" b="5901"/>
          <a:stretch/>
        </p:blipFill>
        <p:spPr>
          <a:xfrm>
            <a:off x="0" y="3384505"/>
            <a:ext cx="4019567" cy="3074573"/>
          </a:xfrm>
        </p:spPr>
      </p:pic>
      <p:sp>
        <p:nvSpPr>
          <p:cNvPr id="4" name="TextBox 3"/>
          <p:cNvSpPr txBox="1"/>
          <p:nvPr/>
        </p:nvSpPr>
        <p:spPr>
          <a:xfrm>
            <a:off x="1467202" y="6411780"/>
            <a:ext cx="9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FODO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559" y="6411780"/>
            <a:ext cx="118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Doublet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1467" y="6405887"/>
            <a:ext cx="98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Triplet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844817" y="2362200"/>
                <a:ext cx="2165497" cy="665118"/>
              </a:xfrm>
              <a:prstGeom prst="rect">
                <a:avLst/>
              </a:prstGeom>
              <a:ln w="38100">
                <a:solidFill>
                  <a:srgbClr val="F5E9CC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17" y="2362200"/>
                <a:ext cx="2165497" cy="665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rgbClr val="F5E9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1364855" y="-1"/>
            <a:ext cx="1264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 smtClean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n-US" sz="6000" b="1" spc="600" dirty="0">
              <a:solidFill>
                <a:srgbClr val="F5E9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1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209550" y="553030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560070" y="553030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n-US" sz="9600" b="1" spc="600" dirty="0">
              <a:solidFill>
                <a:srgbClr val="F5E9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13360" y="2762250"/>
                <a:ext cx="3181350" cy="22669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42576C"/>
                  </a:buClr>
                </a:pPr>
                <a:r>
                  <a:rPr lang="en-US" sz="2800" dirty="0">
                    <a:latin typeface="Brush Script MT" panose="03060802040406070304" pitchFamily="66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b="0" dirty="0"/>
              </a:p>
              <a:p>
                <a:pPr algn="l">
                  <a:buClr>
                    <a:srgbClr val="42576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pPr algn="l">
                  <a:buClr>
                    <a:srgbClr val="42576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√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dirty="0"/>
              </a:p>
              <a:p>
                <a:pPr algn="l">
                  <a:buClr>
                    <a:srgbClr val="42576C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" y="2762250"/>
                <a:ext cx="3181350" cy="2266950"/>
              </a:xfrm>
              <a:prstGeom prst="rect">
                <a:avLst/>
              </a:prstGeom>
              <a:blipFill rotWithShape="1">
                <a:blip r:embed="rId3"/>
                <a:stretch>
                  <a:fillRect t="-2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464820" y="263235"/>
            <a:ext cx="1132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CELL CONFIGURATION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7650" y="909566"/>
            <a:ext cx="11944350" cy="1300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E9CC"/>
              </a:buClr>
            </a:pPr>
            <a:r>
              <a:rPr lang="en-US" sz="4000" dirty="0">
                <a:solidFill>
                  <a:srgbClr val="F5E9CC"/>
                </a:solidFill>
              </a:rPr>
              <a:t>The smallest </a:t>
            </a:r>
            <a:r>
              <a:rPr lang="en-US" sz="4000" dirty="0" err="1">
                <a:solidFill>
                  <a:srgbClr val="F5E9CC"/>
                </a:solidFill>
              </a:rPr>
              <a:t>normalised</a:t>
            </a:r>
            <a:r>
              <a:rPr lang="en-US" sz="4000" dirty="0">
                <a:solidFill>
                  <a:srgbClr val="F5E9CC"/>
                </a:solidFill>
              </a:rPr>
              <a:t> dispersion </a:t>
            </a:r>
            <a:r>
              <a:rPr lang="en-US" sz="4000" dirty="0" err="1">
                <a:solidFill>
                  <a:srgbClr val="F5E9CC"/>
                </a:solidFill>
              </a:rPr>
              <a:t>minimises</a:t>
            </a:r>
            <a:r>
              <a:rPr lang="en-US" sz="4000" dirty="0">
                <a:solidFill>
                  <a:srgbClr val="F5E9CC"/>
                </a:solidFill>
              </a:rPr>
              <a:t> the dispersion and </a:t>
            </a:r>
            <a:r>
              <a:rPr lang="en-US" sz="4000" dirty="0" err="1">
                <a:solidFill>
                  <a:srgbClr val="F5E9CC"/>
                </a:solidFill>
              </a:rPr>
              <a:t>betatron</a:t>
            </a:r>
            <a:r>
              <a:rPr lang="en-US" sz="4000" dirty="0">
                <a:solidFill>
                  <a:srgbClr val="F5E9CC"/>
                </a:solidFill>
              </a:rPr>
              <a:t> function of the lattice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6509" r="5840"/>
          <a:stretch/>
        </p:blipFill>
        <p:spPr>
          <a:xfrm>
            <a:off x="3925615" y="2189002"/>
            <a:ext cx="7993122" cy="44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44780" y="5458792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E0B1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548640" y="5470222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E0B1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n-US" sz="9600" b="1" spc="600" dirty="0">
              <a:solidFill>
                <a:srgbClr val="E0B19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73457" y="1024749"/>
                <a:ext cx="10590662" cy="53445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bg1"/>
                    </a:solidFill>
                  </a:rPr>
                  <a:t>Doublet configuration selected:</a:t>
                </a:r>
              </a:p>
              <a:p>
                <a:pPr lvl="2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bg1"/>
                    </a:solidFill>
                  </a:rPr>
                  <a:t>S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pace </a:t>
                </a:r>
                <a:r>
                  <a:rPr lang="en-US" sz="3600" dirty="0">
                    <a:solidFill>
                      <a:schemeClr val="bg1"/>
                    </a:solidFill>
                  </a:rPr>
                  <a:t>for beam line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components</a:t>
                </a:r>
                <a:br>
                  <a:rPr lang="en-US" sz="3600" dirty="0" smtClean="0">
                    <a:solidFill>
                      <a:schemeClr val="bg1"/>
                    </a:solidFill>
                  </a:rPr>
                </a:br>
                <a:endParaRPr lang="en-US" sz="3600" dirty="0">
                  <a:solidFill>
                    <a:schemeClr val="bg1"/>
                  </a:solidFill>
                </a:endParaRPr>
              </a:p>
              <a:p>
                <a:pPr lvl="1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Parameters </a:t>
                </a:r>
                <a:r>
                  <a:rPr lang="en-US" sz="4000" dirty="0">
                    <a:solidFill>
                      <a:schemeClr val="bg1"/>
                    </a:solidFill>
                  </a:rPr>
                  <a:t>that were configured </a:t>
                </a:r>
              </a:p>
              <a:p>
                <a:pPr lvl="2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bg1"/>
                    </a:solidFill>
                  </a:rPr>
                  <a:t>Focusing/Defocusing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k) strengths</a:t>
                </a:r>
              </a:p>
              <a:p>
                <a:pPr lvl="2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bg1"/>
                    </a:solidFill>
                  </a:rPr>
                  <a:t>Position of reference energy</a:t>
                </a:r>
              </a:p>
              <a:p>
                <a:pPr lvl="2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bg1"/>
                    </a:solidFill>
                  </a:rPr>
                  <a:t>Length of components and drift spaces</a:t>
                </a:r>
              </a:p>
              <a:p>
                <a:pPr lvl="3" indent="-457200" algn="l">
                  <a:spcBef>
                    <a:spcPts val="1000"/>
                  </a:spcBef>
                  <a:buClr>
                    <a:srgbClr val="E0B19C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bg1"/>
                    </a:solidFill>
                  </a:rPr>
                  <a:t>Defines the dipole strength for specific bend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024749"/>
                <a:ext cx="10590662" cy="5344519"/>
              </a:xfrm>
              <a:prstGeom prst="rect">
                <a:avLst/>
              </a:prstGeom>
              <a:blipFill rotWithShape="1">
                <a:blip r:embed="rId2"/>
                <a:stretch>
                  <a:fillRect l="-1784" t="-3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666750" y="263235"/>
            <a:ext cx="110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6900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86689" y="547315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E0B1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544831" y="545410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E0B1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en-US" sz="9600" b="1" spc="600" dirty="0">
              <a:solidFill>
                <a:srgbClr val="E0B19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666750" y="129123"/>
            <a:ext cx="110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PARAMETERISATION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124" y="791571"/>
            <a:ext cx="6724755" cy="2524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E0B19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Ref E is the energy the magnets will be scaled to:</a:t>
            </a:r>
          </a:p>
          <a:p>
            <a:pPr marL="914400" lvl="1" indent="-457200" algn="l">
              <a:buClr>
                <a:srgbClr val="E0B19C"/>
              </a:buClr>
              <a:buFont typeface="Arial" panose="020B0604020202020204" pitchFamily="34" charset="0"/>
              <a:buChar char="•"/>
            </a:pPr>
            <a:r>
              <a:rPr lang="en-US" sz="3150" dirty="0">
                <a:solidFill>
                  <a:schemeClr val="bg1"/>
                </a:solidFill>
              </a:rPr>
              <a:t>Higher ref E </a:t>
            </a:r>
            <a:r>
              <a:rPr lang="en-US" sz="3150" dirty="0">
                <a:solidFill>
                  <a:schemeClr val="bg1"/>
                </a:solidFill>
                <a:latin typeface="Calibri"/>
                <a:cs typeface="Calibri"/>
              </a:rPr>
              <a:t>→ smaller orbit excursion → smaller relevant energy range</a:t>
            </a:r>
            <a:endParaRPr lang="en-US" sz="3150" dirty="0">
              <a:solidFill>
                <a:schemeClr val="bg1"/>
              </a:solidFill>
            </a:endParaRPr>
          </a:p>
          <a:p>
            <a:pPr algn="l">
              <a:buClr>
                <a:srgbClr val="E0B19C"/>
              </a:buClr>
            </a:pP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19200" y="2869378"/>
                <a:ext cx="4664583" cy="1815882"/>
              </a:xfrm>
              <a:prstGeom prst="rect">
                <a:avLst/>
              </a:prstGeom>
              <a:noFill/>
              <a:ln w="38100">
                <a:solidFill>
                  <a:srgbClr val="E0B19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</a:rPr>
                  <a:t>Orbit excursion of 40.91 mm and full 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Pelletron</a:t>
                </a:r>
                <a:r>
                  <a:rPr lang="en-GB" sz="2800" dirty="0">
                    <a:solidFill>
                      <a:schemeClr val="bg1"/>
                    </a:solidFill>
                  </a:rPr>
                  <a:t> energy range (0.5-4MeV) selected: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Ref E = 1.5 MeV, k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±190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69378"/>
                <a:ext cx="4664583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2205" t="-1974" r="-3243" b="-7566"/>
                </a:stretch>
              </a:blipFill>
              <a:ln w="38100">
                <a:solidFill>
                  <a:srgbClr val="E0B19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r="7205"/>
          <a:stretch/>
        </p:blipFill>
        <p:spPr>
          <a:xfrm>
            <a:off x="6850880" y="3643214"/>
            <a:ext cx="5246630" cy="3154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6272" r="5403"/>
          <a:stretch/>
        </p:blipFill>
        <p:spPr>
          <a:xfrm>
            <a:off x="6850879" y="674358"/>
            <a:ext cx="5246631" cy="286894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-3" y="3777319"/>
            <a:ext cx="6724755" cy="2000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E0B19C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Focusing/defocusing </a:t>
            </a:r>
            <a:r>
              <a:rPr lang="en-US" sz="3600" dirty="0">
                <a:solidFill>
                  <a:schemeClr val="bg1"/>
                </a:solidFill>
              </a:rPr>
              <a:t>strength:</a:t>
            </a:r>
          </a:p>
          <a:p>
            <a:pPr marL="914400" lvl="1" indent="-457200" algn="l">
              <a:buClr>
                <a:srgbClr val="E0B19C"/>
              </a:buClr>
              <a:buFont typeface="Arial" panose="020B0604020202020204" pitchFamily="34" charset="0"/>
              <a:buChar char="•"/>
            </a:pPr>
            <a:r>
              <a:rPr lang="en-US" sz="3150" dirty="0">
                <a:solidFill>
                  <a:schemeClr val="bg1"/>
                </a:solidFill>
              </a:rPr>
              <a:t>Higher k </a:t>
            </a:r>
            <a:r>
              <a:rPr lang="en-US" sz="3150" dirty="0">
                <a:solidFill>
                  <a:schemeClr val="bg1"/>
                </a:solidFill>
                <a:cs typeface="Calibri"/>
              </a:rPr>
              <a:t>→ smaller orbit excursion →  smaller relevant energy range </a:t>
            </a:r>
            <a:endParaRPr lang="en-US" sz="3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71450" y="5467410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CC6D4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533400" y="5459790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CC6D4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en-US" sz="9600" b="1" spc="600" dirty="0">
              <a:solidFill>
                <a:srgbClr val="CC6D4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3670CC5-FAC5-454C-9F76-0D049B395028}"/>
                  </a:ext>
                </a:extLst>
              </p:cNvPr>
              <p:cNvSpPr txBox="1"/>
              <p:nvPr/>
            </p:nvSpPr>
            <p:spPr>
              <a:xfrm>
                <a:off x="209550" y="161782"/>
                <a:ext cx="118300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spc="600" dirty="0">
                    <a:solidFill>
                      <a:srgbClr val="CC6D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ORBIT OFFSET RESULTS </a:t>
                </a:r>
              </a:p>
              <a:p>
                <a:pPr algn="ctr"/>
                <a:r>
                  <a:rPr lang="en-US" sz="2400" b="1" spc="600" dirty="0">
                    <a:solidFill>
                      <a:srgbClr val="CC6D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 ENERGY = 1.5 MeV, k=</a:t>
                </a:r>
                <a14:m>
                  <m:oMath xmlns:m="http://schemas.openxmlformats.org/officeDocument/2006/math">
                    <m:r>
                      <a:rPr lang="en-US" sz="2400" b="1" i="1" spc="600" smtClean="0">
                        <a:solidFill>
                          <a:srgbClr val="CC6D4E"/>
                        </a:solidFill>
                        <a:latin typeface="Cambria Math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1" i="1" spc="600" smtClean="0">
                        <a:solidFill>
                          <a:srgbClr val="CC6D4E"/>
                        </a:solidFill>
                        <a:latin typeface="Cambria Math"/>
                        <a:cs typeface="Arial" panose="020B0604020202020204" pitchFamily="34" charset="0"/>
                      </a:rPr>
                      <m:t>𝟏𝟗𝟎</m:t>
                    </m:r>
                    <m:sSup>
                      <m:sSupPr>
                        <m:ctrlPr>
                          <a:rPr lang="en-US" sz="2400" b="1" i="1" spc="600" smtClean="0">
                            <a:solidFill>
                              <a:srgbClr val="CC6D4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pc="600" smtClean="0">
                            <a:solidFill>
                              <a:srgbClr val="CC6D4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pc="600" smtClean="0">
                            <a:solidFill>
                              <a:srgbClr val="CC6D4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pc="600" smtClean="0">
                            <a:solidFill>
                              <a:srgbClr val="CC6D4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spc="600" dirty="0">
                  <a:solidFill>
                    <a:srgbClr val="CC6D4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3670CC5-FAC5-454C-9F76-0D049B39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61782"/>
                <a:ext cx="11830050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9036" b="-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5788" r="6705" b="320"/>
          <a:stretch/>
        </p:blipFill>
        <p:spPr>
          <a:xfrm>
            <a:off x="3300896" y="1823125"/>
            <a:ext cx="8761632" cy="4869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6592" y="1009476"/>
                <a:ext cx="10570464" cy="773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= fractional energy change of particles from the reference energy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2" y="1009476"/>
                <a:ext cx="10570464" cy="773097"/>
              </a:xfrm>
              <a:prstGeom prst="rect">
                <a:avLst/>
              </a:prstGeom>
              <a:blipFill rotWithShape="1"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12014" y="1920663"/>
            <a:ext cx="3054769" cy="3590122"/>
            <a:chOff x="137216" y="1958916"/>
            <a:chExt cx="2755681" cy="3345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137216" y="1958916"/>
                  <a:ext cx="2755681" cy="3345296"/>
                </a:xfrm>
                <a:prstGeom prst="rect">
                  <a:avLst/>
                </a:prstGeom>
                <a:ln w="38100">
                  <a:solidFill>
                    <a:srgbClr val="CC6D4E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CC6D4E"/>
                    </a:buClr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=63.3 %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Relates to: 4 MeV</a:t>
                  </a:r>
                </a:p>
                <a:p>
                  <a:pPr>
                    <a:buClr>
                      <a:srgbClr val="CC6D4E"/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Orbit offset max:  +33.0 mm from Ref E</a:t>
                  </a:r>
                </a:p>
                <a:p>
                  <a:pPr>
                    <a:buClr>
                      <a:srgbClr val="CC6D4E"/>
                    </a:buClr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= -42.5 % </a:t>
                  </a:r>
                  <a:br>
                    <a:rPr lang="en-US" dirty="0">
                      <a:solidFill>
                        <a:schemeClr val="bg1"/>
                      </a:solidFill>
                    </a:rPr>
                  </a:br>
                  <a:r>
                    <a:rPr lang="en-US" dirty="0">
                      <a:solidFill>
                        <a:schemeClr val="bg1"/>
                      </a:solidFill>
                    </a:rPr>
                    <a:t>Relates to: 0.5 MeV</a:t>
                  </a:r>
                </a:p>
                <a:p>
                  <a:pPr>
                    <a:buClr>
                      <a:srgbClr val="CC6D4E"/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Orbit offset max:</a:t>
                  </a:r>
                </a:p>
                <a:p>
                  <a:pPr>
                    <a:buClr>
                      <a:srgbClr val="CC6D4E"/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-7.9 mm from Ref E</a:t>
                  </a:r>
                </a:p>
                <a:p>
                  <a:pPr>
                    <a:buClr>
                      <a:srgbClr val="CC6D4E"/>
                    </a:buClr>
                  </a:pPr>
                  <a:r>
                    <a:rPr lang="en-US" dirty="0">
                      <a:solidFill>
                        <a:schemeClr val="bg1"/>
                      </a:solidFill>
                    </a:rPr>
                    <a:t/>
                  </a:r>
                  <a:br>
                    <a:rPr lang="en-US" dirty="0">
                      <a:solidFill>
                        <a:schemeClr val="bg1"/>
                      </a:solidFill>
                    </a:rPr>
                  </a:br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pPr>
                    <a:buClr>
                      <a:srgbClr val="CC6D4E"/>
                    </a:buClr>
                  </a:pP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16" y="1958916"/>
                  <a:ext cx="2755681" cy="33452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034"/>
                  </a:stretch>
                </a:blipFill>
                <a:ln w="38100">
                  <a:solidFill>
                    <a:srgbClr val="CC6D4E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137216" y="3552040"/>
              <a:ext cx="2755681" cy="0"/>
            </a:xfrm>
            <a:prstGeom prst="line">
              <a:avLst/>
            </a:prstGeom>
            <a:ln w="38100">
              <a:solidFill>
                <a:srgbClr val="CC6D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5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209550" y="553030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514350" y="552268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n-US" sz="9600" b="1" spc="600" dirty="0">
              <a:solidFill>
                <a:srgbClr val="B0765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6126" y="961696"/>
                <a:ext cx="11524595" cy="4981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l">
                  <a:buClr>
                    <a:srgbClr val="CC6D4E"/>
                  </a:buClr>
                  <a:buFont typeface="Arial" panose="020B0604020202020204" pitchFamily="34" charset="0"/>
                  <a:buChar char="•"/>
                </a:pPr>
                <a:r>
                  <a:rPr lang="en-US" sz="3550" dirty="0"/>
                  <a:t>Orbit excursion </a:t>
                </a:r>
                <a:r>
                  <a:rPr lang="en-US" sz="3550" dirty="0" smtClean="0"/>
                  <a:t>= 40.9 mm </a:t>
                </a:r>
                <a:r>
                  <a:rPr lang="en-US" sz="2900" dirty="0" smtClean="0"/>
                  <a:t>(offset </a:t>
                </a:r>
                <a:r>
                  <a:rPr lang="en-US" sz="2900" dirty="0"/>
                  <a:t>max =  33.0 mm; min = -7.9 </a:t>
                </a:r>
                <a:r>
                  <a:rPr lang="en-US" sz="2900" dirty="0" smtClean="0"/>
                  <a:t>mm)</a:t>
                </a:r>
                <a:endParaRPr lang="en-US" sz="2900" dirty="0"/>
              </a:p>
              <a:p>
                <a:pPr marL="457200" indent="-457200" algn="l">
                  <a:buClr>
                    <a:srgbClr val="CC6D4E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/>
                  <a:t>Amplitude of oscillation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</a:rPr>
                          <m:t>𝛽𝜖</m:t>
                        </m:r>
                      </m:e>
                    </m:rad>
                    <m:r>
                      <a:rPr lang="en-US" sz="3600" b="0" i="1" smtClean="0">
                        <a:latin typeface="Cambria Math"/>
                      </a:rPr>
                      <m:t>=0.00501</m:t>
                    </m:r>
                  </m:oMath>
                </a14:m>
                <a:r>
                  <a:rPr lang="en-US" sz="3600" dirty="0"/>
                  <a:t>m</a:t>
                </a:r>
              </a:p>
              <a:p>
                <a:pPr marL="457200" indent="-457200" algn="l">
                  <a:buClr>
                    <a:srgbClr val="CC6D4E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/>
                  <a:t>𝜖=8 𝜋 mm </a:t>
                </a:r>
                <a:r>
                  <a:rPr lang="en-US" sz="3600" dirty="0" err="1"/>
                  <a:t>mrad</a:t>
                </a:r>
                <a:r>
                  <a:rPr lang="en-US" sz="3600" dirty="0"/>
                  <a:t>*</a:t>
                </a:r>
              </a:p>
              <a:p>
                <a:pPr marL="457200" indent="-457200" algn="l">
                  <a:buClr>
                    <a:srgbClr val="CC6D4E"/>
                  </a:buClr>
                  <a:buFont typeface="Arial" panose="020B0604020202020204" pitchFamily="34" charset="0"/>
                  <a:buChar char="•"/>
                </a:pPr>
                <a:r>
                  <a:rPr lang="en-US" sz="3600" dirty="0" err="1"/>
                  <a:t>Betatron</a:t>
                </a:r>
                <a:r>
                  <a:rPr lang="en-US" sz="3600" dirty="0"/>
                  <a:t> oscillation</a:t>
                </a:r>
                <a:br>
                  <a:rPr lang="en-US" sz="3600" dirty="0"/>
                </a:br>
                <a:r>
                  <a:rPr lang="en-US" sz="3600" dirty="0" smtClean="0"/>
                  <a:t>= 5.013 mm</a:t>
                </a:r>
                <a:br>
                  <a:rPr lang="en-US" sz="3600" dirty="0" smtClean="0"/>
                </a:br>
                <a:endParaRPr lang="en-US" sz="3600" b="1" dirty="0"/>
              </a:p>
              <a:p>
                <a:pPr marL="457200" indent="-457200" algn="l">
                  <a:buClr>
                    <a:srgbClr val="CC6D4E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∴ </m:t>
                    </m:r>
                  </m:oMath>
                </a14:m>
                <a:r>
                  <a:rPr lang="en-US" sz="3600" dirty="0"/>
                  <a:t>Magnet aperture </a:t>
                </a:r>
                <a:br>
                  <a:rPr lang="en-US" sz="3600" dirty="0"/>
                </a:br>
                <a:r>
                  <a:rPr lang="en-US" sz="3600" dirty="0"/>
                  <a:t>required = 50.94 </a:t>
                </a:r>
                <a:r>
                  <a:rPr lang="en-US" sz="3600" dirty="0" smtClean="0"/>
                  <a:t>mm</a:t>
                </a:r>
                <a:endParaRPr lang="en-US" sz="360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6" y="961696"/>
                <a:ext cx="11524595" cy="4981903"/>
              </a:xfrm>
              <a:prstGeom prst="rect">
                <a:avLst/>
              </a:prstGeom>
              <a:blipFill rotWithShape="1">
                <a:blip r:embed="rId3"/>
                <a:stretch>
                  <a:fillRect l="-1481" t="-2938" r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0" y="18374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B07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RESULTS</a:t>
            </a:r>
            <a:endParaRPr lang="en-US" sz="2400" b="1" spc="600" dirty="0">
              <a:solidFill>
                <a:srgbClr val="B076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r="7444"/>
          <a:stretch/>
        </p:blipFill>
        <p:spPr>
          <a:xfrm>
            <a:off x="4989804" y="2442950"/>
            <a:ext cx="6906581" cy="41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95250" y="5528339"/>
            <a:ext cx="115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rgbClr val="4257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n-US" sz="9600" b="1" spc="600" dirty="0">
              <a:solidFill>
                <a:srgbClr val="42576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247650" y="215937"/>
            <a:ext cx="1172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425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CHALLENGES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120" y="1059922"/>
            <a:ext cx="11245018" cy="5462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800" dirty="0"/>
              <a:t>Implementation into the </a:t>
            </a:r>
            <a:r>
              <a:rPr lang="en-US" sz="3800" dirty="0" err="1"/>
              <a:t>Pelletron</a:t>
            </a:r>
            <a:r>
              <a:rPr lang="en-US" sz="3800" dirty="0"/>
              <a:t>:</a:t>
            </a:r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400" dirty="0" err="1"/>
              <a:t>Optimise</a:t>
            </a:r>
            <a:r>
              <a:rPr lang="en-US" sz="3400" dirty="0"/>
              <a:t> a matching </a:t>
            </a:r>
            <a:r>
              <a:rPr lang="en-US" sz="3400" dirty="0" smtClean="0"/>
              <a:t>section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800" dirty="0"/>
              <a:t>Scaling the system to therapeutic energies:</a:t>
            </a:r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Simulate </a:t>
            </a:r>
            <a:r>
              <a:rPr lang="en-US" sz="3600" dirty="0"/>
              <a:t>a bend accepting:</a:t>
            </a:r>
          </a:p>
          <a:p>
            <a:pPr marL="1371600" lvl="2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400" dirty="0"/>
              <a:t>50-200 MeV proton ions</a:t>
            </a:r>
          </a:p>
          <a:p>
            <a:pPr marL="1371600" lvl="2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400" dirty="0"/>
              <a:t>1101-4632 MeV carbon </a:t>
            </a:r>
            <a:r>
              <a:rPr lang="en-US" sz="3400" dirty="0" smtClean="0"/>
              <a:t>ions</a:t>
            </a:r>
            <a:endParaRPr 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579120" y="5528339"/>
            <a:ext cx="115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4257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en-US" sz="9600" b="1" spc="600" dirty="0">
              <a:solidFill>
                <a:srgbClr val="42576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0" y="2632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070" y="981513"/>
            <a:ext cx="11450957" cy="509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Advantages and limitations of hadron therapy</a:t>
            </a:r>
          </a:p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Gantry designs</a:t>
            </a:r>
          </a:p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Project description </a:t>
            </a:r>
          </a:p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Overview of accelerator physics &amp; beam line optics</a:t>
            </a:r>
          </a:p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Results</a:t>
            </a:r>
          </a:p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Summary </a:t>
            </a:r>
          </a:p>
          <a:p>
            <a:pPr marL="457200" indent="-457200" algn="l">
              <a:buClr>
                <a:srgbClr val="E0B19C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white"/>
              </a:solidFill>
            </a:endParaRPr>
          </a:p>
          <a:p>
            <a:pPr algn="l">
              <a:buClr>
                <a:srgbClr val="E0B19C"/>
              </a:buClr>
            </a:pP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3457939"/>
            <a:ext cx="5476877" cy="31994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60770" y="3568154"/>
            <a:ext cx="6031230" cy="633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E9CC"/>
              </a:buClr>
            </a:pPr>
            <a:r>
              <a:rPr lang="en-US" sz="3200" dirty="0" err="1" smtClean="0">
                <a:solidFill>
                  <a:prstClr val="white"/>
                </a:solidFill>
              </a:rPr>
              <a:t>MedAustron</a:t>
            </a:r>
            <a:r>
              <a:rPr lang="en-US" sz="3200" dirty="0" smtClean="0">
                <a:solidFill>
                  <a:prstClr val="white"/>
                </a:solidFill>
              </a:rPr>
              <a:t>, Austria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br>
              <a:rPr lang="en-US" sz="3200" dirty="0" smtClean="0">
                <a:solidFill>
                  <a:prstClr val="white"/>
                </a:solidFill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4150" y="6195683"/>
            <a:ext cx="4204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5E9CC"/>
              </a:buClr>
            </a:pPr>
            <a:r>
              <a:rPr lang="en-US" sz="2400" dirty="0" err="1"/>
              <a:t>Pronton</a:t>
            </a:r>
            <a:r>
              <a:rPr lang="en-US" sz="2400" dirty="0"/>
              <a:t>/carbon ion synchrotron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9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33350" y="552504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n-US" sz="9600" b="1" spc="600" dirty="0">
              <a:solidFill>
                <a:srgbClr val="B0765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720004" y="551978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en-US" sz="9600" b="1" spc="600" dirty="0">
              <a:solidFill>
                <a:srgbClr val="B0765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80974" y="183749"/>
            <a:ext cx="1201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B07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21" y="1427262"/>
            <a:ext cx="11105547" cy="482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1.5 million patients could benefit from hadron </a:t>
            </a:r>
            <a:r>
              <a:rPr lang="en-US" sz="3600" dirty="0" smtClean="0"/>
              <a:t>therapy</a:t>
            </a:r>
            <a:endParaRPr lang="en-US" sz="3600" dirty="0"/>
          </a:p>
          <a:p>
            <a:pPr marL="742950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Considered n</a:t>
            </a:r>
            <a:r>
              <a:rPr lang="en-US" sz="3600" dirty="0" smtClean="0"/>
              <a:t>ovel </a:t>
            </a:r>
            <a:r>
              <a:rPr lang="en-US" sz="3600" dirty="0"/>
              <a:t>FFA </a:t>
            </a:r>
            <a:r>
              <a:rPr lang="en-US" sz="3600" dirty="0" smtClean="0"/>
              <a:t>technology</a:t>
            </a:r>
            <a:endParaRPr lang="en-US" sz="3600" dirty="0"/>
          </a:p>
          <a:p>
            <a:pPr marL="742950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FFA </a:t>
            </a:r>
            <a:r>
              <a:rPr lang="en-US" sz="3600" dirty="0"/>
              <a:t>bend successfully </a:t>
            </a:r>
            <a:r>
              <a:rPr lang="en-US" sz="3600" dirty="0" smtClean="0"/>
              <a:t>simulated </a:t>
            </a:r>
          </a:p>
          <a:p>
            <a:pPr marL="1200150" lvl="1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0.5-4MeV energy in 5.1cm aperture</a:t>
            </a:r>
          </a:p>
          <a:p>
            <a:pPr marL="742950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Test </a:t>
            </a:r>
            <a:r>
              <a:rPr lang="en-US" sz="3600" dirty="0"/>
              <a:t>beamline to be built at the University</a:t>
            </a:r>
            <a:r>
              <a:rPr lang="en-US" sz="3600" dirty="0" smtClean="0"/>
              <a:t>:</a:t>
            </a:r>
          </a:p>
          <a:p>
            <a:pPr marL="1200150" lvl="1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First time such technology will be built!</a:t>
            </a:r>
            <a:endParaRPr lang="en-US" sz="3200" dirty="0"/>
          </a:p>
          <a:p>
            <a:pPr marL="1200150" lvl="1" indent="-74295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Matching section </a:t>
            </a:r>
            <a:r>
              <a:rPr lang="en-US" sz="3200" dirty="0" smtClean="0"/>
              <a:t>required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24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617279" y="284500"/>
            <a:ext cx="881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r>
              <a:rPr lang="en-US" sz="3000" b="1" spc="600" dirty="0">
                <a:solidFill>
                  <a:srgbClr val="E0B19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64" y="1051033"/>
            <a:ext cx="6625685" cy="56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E7F752E-A0CA-45CF-B553-8325483FF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t="22237" r="6742" b="13496"/>
          <a:stretch/>
        </p:blipFill>
        <p:spPr bwMode="auto">
          <a:xfrm>
            <a:off x="1" y="13648"/>
            <a:ext cx="1221564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82FB1C-2132-416D-9CE6-0D40283482E5}"/>
              </a:ext>
            </a:extLst>
          </p:cNvPr>
          <p:cNvSpPr/>
          <p:nvPr/>
        </p:nvSpPr>
        <p:spPr>
          <a:xfrm>
            <a:off x="3487451" y="2480625"/>
            <a:ext cx="5240740" cy="21290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3487451" y="2831814"/>
            <a:ext cx="5240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sz="2800" b="1" spc="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spc="600" dirty="0">
                <a:solidFill>
                  <a:srgbClr val="E0B19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algn="ctr"/>
            <a:r>
              <a:rPr lang="en-US" sz="3200" b="1" spc="600" dirty="0" smtClean="0">
                <a:solidFill>
                  <a:srgbClr val="B7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sz="3200" b="1" spc="600" dirty="0">
              <a:solidFill>
                <a:srgbClr val="B79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5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381000" y="263235"/>
            <a:ext cx="1141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OUT BRAGG PEAK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1950" y="1463564"/>
            <a:ext cx="11630027" cy="4899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As energy increases, so does the depth of the peak </a:t>
            </a:r>
          </a:p>
          <a:p>
            <a:pPr marL="457200" indent="-45720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</a:rPr>
              <a:t>Extremely precise,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therefore a ‘Spread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Out Bragg Peak’ (SOBP)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is needed to span width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of the </a:t>
            </a:r>
            <a:r>
              <a:rPr lang="en-US" sz="4000" dirty="0" err="1">
                <a:solidFill>
                  <a:prstClr val="white"/>
                </a:solidFill>
              </a:rPr>
              <a:t>tumour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" b="11736"/>
          <a:stretch/>
        </p:blipFill>
        <p:spPr bwMode="auto">
          <a:xfrm>
            <a:off x="5926132" y="2533651"/>
            <a:ext cx="6050531" cy="408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90500" y="547315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CC6D4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884567" y="263235"/>
            <a:ext cx="880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CC6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TREATMENTS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0501" y="909566"/>
            <a:ext cx="11122926" cy="52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5E9CC"/>
                </a:solidFill>
              </a:rPr>
              <a:t>17 million/</a:t>
            </a:r>
            <a:r>
              <a:rPr lang="en-US" sz="4000" dirty="0" err="1">
                <a:solidFill>
                  <a:srgbClr val="F5E9CC"/>
                </a:solidFill>
              </a:rPr>
              <a:t>yr</a:t>
            </a:r>
            <a:r>
              <a:rPr lang="en-US" sz="4000" dirty="0">
                <a:solidFill>
                  <a:srgbClr val="F5E9CC"/>
                </a:solidFill>
              </a:rPr>
              <a:t> diagnosed with cancer </a:t>
            </a:r>
          </a:p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5E9CC"/>
                </a:solidFill>
              </a:rPr>
              <a:t>~50% will receive radiotherapy treatment</a:t>
            </a:r>
          </a:p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5E9CC"/>
                </a:solidFill>
              </a:rPr>
              <a:t>External ‘beam’ Radiotherapy 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5E9CC"/>
                </a:solidFill>
              </a:rPr>
              <a:t>High energy photons 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5E9CC"/>
                </a:solidFill>
              </a:rPr>
              <a:t>Electrons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5E9CC"/>
                </a:solidFill>
              </a:rPr>
              <a:t>Hadrons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5E9CC"/>
                </a:solidFill>
              </a:rPr>
              <a:t>Deposit dose over </a:t>
            </a:r>
            <a:r>
              <a:rPr lang="en-US" sz="3600" dirty="0" err="1">
                <a:solidFill>
                  <a:srgbClr val="F5E9CC"/>
                </a:solidFill>
              </a:rPr>
              <a:t>tumour</a:t>
            </a:r>
            <a:endParaRPr lang="en-US" sz="3600" dirty="0">
              <a:solidFill>
                <a:srgbClr val="F5E9CC"/>
              </a:solidFill>
            </a:endParaRP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5E9CC"/>
                </a:solidFill>
              </a:rPr>
              <a:t>Minimise</a:t>
            </a:r>
            <a:r>
              <a:rPr lang="en-US" sz="3600" dirty="0">
                <a:solidFill>
                  <a:srgbClr val="F5E9CC"/>
                </a:solidFill>
              </a:rPr>
              <a:t> damage to healthy cells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5E9CC"/>
                </a:solidFill>
              </a:rPr>
              <a:t>Accessible to suitable patients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5E9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3219659"/>
            <a:ext cx="4034051" cy="344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4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76200" y="545410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300251" y="125576"/>
            <a:ext cx="1151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B07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HADRON THERAPY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370" y="994654"/>
            <a:ext cx="10973720" cy="545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Bragg peak </a:t>
            </a:r>
            <a:r>
              <a:rPr lang="en-US" sz="3200" dirty="0">
                <a:latin typeface="Calibri"/>
                <a:cs typeface="Calibri"/>
              </a:rPr>
              <a:t>→ </a:t>
            </a:r>
            <a:r>
              <a:rPr lang="en-US" sz="3200" dirty="0"/>
              <a:t>Precise depth and position control </a:t>
            </a:r>
          </a:p>
          <a:p>
            <a:pPr marL="457200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Good dose conformity and increased RBE </a:t>
            </a:r>
          </a:p>
          <a:p>
            <a:pPr marL="914400" lvl="1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Peak depth increases with energy</a:t>
            </a:r>
          </a:p>
          <a:p>
            <a:pPr marL="914400" lvl="1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Carbon ions have higher RBE than proton </a:t>
            </a:r>
            <a:r>
              <a:rPr lang="en-US" sz="3200" dirty="0" smtClean="0"/>
              <a:t>ions</a:t>
            </a:r>
            <a:br>
              <a:rPr lang="en-US" sz="3200" dirty="0" smtClean="0"/>
            </a:br>
            <a:endParaRPr lang="en-US" sz="3200" dirty="0"/>
          </a:p>
          <a:p>
            <a:pPr marL="914400" lvl="1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Reduces</a:t>
            </a:r>
            <a:r>
              <a:rPr lang="en-US" sz="3000" dirty="0"/>
              <a:t>:</a:t>
            </a:r>
          </a:p>
          <a:p>
            <a:pPr marL="1371600" lvl="2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Overall toxicity</a:t>
            </a:r>
          </a:p>
          <a:p>
            <a:pPr marL="1371600" lvl="2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Long term side effects </a:t>
            </a:r>
          </a:p>
          <a:p>
            <a:pPr marL="914400" lvl="1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Smaller </a:t>
            </a:r>
            <a:r>
              <a:rPr lang="en-US" sz="3000" dirty="0"/>
              <a:t>e</a:t>
            </a:r>
            <a:r>
              <a:rPr lang="en-US" sz="3000" dirty="0" smtClean="0"/>
              <a:t>nergy required</a:t>
            </a:r>
            <a:br>
              <a:rPr lang="en-US" sz="3000" dirty="0" smtClean="0"/>
            </a:br>
            <a:r>
              <a:rPr lang="en-US" sz="3000" dirty="0" smtClean="0"/>
              <a:t>for same </a:t>
            </a:r>
            <a:r>
              <a:rPr lang="en-US" sz="3000" dirty="0"/>
              <a:t>depth of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Proton ions</a:t>
            </a:r>
            <a:endParaRPr lang="en-US" sz="3000" dirty="0"/>
          </a:p>
          <a:p>
            <a:pPr marL="914400" lvl="1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 algn="l">
              <a:buClr>
                <a:srgbClr val="B07658"/>
              </a:buCl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/>
          <a:stretch/>
        </p:blipFill>
        <p:spPr>
          <a:xfrm>
            <a:off x="6571841" y="3894083"/>
            <a:ext cx="5429089" cy="2810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/>
          <a:stretch/>
        </p:blipFill>
        <p:spPr>
          <a:xfrm>
            <a:off x="5848350" y="3752850"/>
            <a:ext cx="6490796" cy="29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25731" y="553030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4257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304800" y="216765"/>
            <a:ext cx="1166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425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&amp; LIMITATIONS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099" y="1100066"/>
            <a:ext cx="10793355" cy="2443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/>
        </p:blipFill>
        <p:spPr>
          <a:xfrm>
            <a:off x="7329154" y="3026978"/>
            <a:ext cx="4684827" cy="3689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2135" y="5331114"/>
            <a:ext cx="2247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Heidelberg Carbon ion gantry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4791" y="1099344"/>
            <a:ext cx="11243969" cy="521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Could improve therapeutic outcomes of 15-20% patients receiving </a:t>
            </a:r>
            <a:r>
              <a:rPr lang="en-US" sz="3200" dirty="0" smtClean="0"/>
              <a:t>radiotherapy</a:t>
            </a:r>
            <a:endParaRPr lang="en-US" sz="3200" dirty="0"/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Only reaching 20,000/</a:t>
            </a:r>
            <a:r>
              <a:rPr lang="en-US" sz="2800" dirty="0" err="1"/>
              <a:t>yr</a:t>
            </a:r>
            <a:r>
              <a:rPr lang="en-US" sz="2800" dirty="0"/>
              <a:t> (80% proton ions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/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Delivery </a:t>
            </a:r>
            <a:r>
              <a:rPr lang="en-US" sz="3200" dirty="0"/>
              <a:t>must be very precise to </a:t>
            </a:r>
            <a:br>
              <a:rPr lang="en-US" sz="3200" dirty="0"/>
            </a:br>
            <a:r>
              <a:rPr lang="en-US" sz="3200" dirty="0" err="1"/>
              <a:t>minimise</a:t>
            </a:r>
            <a:r>
              <a:rPr lang="en-US" sz="3200" dirty="0"/>
              <a:t> toxicity</a:t>
            </a:r>
          </a:p>
          <a:p>
            <a:pPr marL="457200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Rotating gantry around patient:</a:t>
            </a:r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Very expensive</a:t>
            </a:r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Massive facilities</a:t>
            </a:r>
          </a:p>
          <a:p>
            <a:pPr marL="914400" lvl="1" indent="-457200" algn="l">
              <a:buClr>
                <a:srgbClr val="42576C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Long</a:t>
            </a:r>
            <a:r>
              <a:rPr lang="en-US" sz="2800" dirty="0"/>
              <a:t> and </a:t>
            </a:r>
            <a:r>
              <a:rPr lang="en-US" sz="2800" b="1" dirty="0"/>
              <a:t>difficult</a:t>
            </a:r>
            <a:r>
              <a:rPr lang="en-US" sz="2800" dirty="0"/>
              <a:t> to </a:t>
            </a:r>
            <a:r>
              <a:rPr lang="en-US" sz="2800" dirty="0" smtClean="0"/>
              <a:t>run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23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95250" y="5555040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381000" y="215937"/>
            <a:ext cx="1141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GANTRY DESIGNS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88396"/>
            <a:ext cx="11630027" cy="5351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5E9CC"/>
              </a:buClr>
            </a:pPr>
            <a:r>
              <a:rPr lang="en-US" sz="3600" dirty="0">
                <a:solidFill>
                  <a:schemeClr val="bg1"/>
                </a:solidFill>
              </a:rPr>
              <a:t>Normal magnets: Heidelberg gantry: 25m in length, 13m in diameter and an overall mass of 600 </a:t>
            </a:r>
            <a:r>
              <a:rPr lang="en-US" sz="3600" dirty="0" err="1">
                <a:solidFill>
                  <a:schemeClr val="bg1"/>
                </a:solidFill>
              </a:rPr>
              <a:t>tonnes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marL="742950" indent="-742950" algn="l">
              <a:buClr>
                <a:srgbClr val="F5E9CC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Superconducting (SC) magnets: </a:t>
            </a:r>
            <a:r>
              <a:rPr lang="en-US" sz="3500" dirty="0">
                <a:solidFill>
                  <a:schemeClr val="bg1"/>
                </a:solidFill>
              </a:rPr>
              <a:t>NIRS gantry: 13m in length, 11m in diameter and an overall mass of 200 </a:t>
            </a:r>
            <a:r>
              <a:rPr lang="en-US" sz="3500" dirty="0" err="1">
                <a:solidFill>
                  <a:schemeClr val="bg1"/>
                </a:solidFill>
              </a:rPr>
              <a:t>tonnes</a:t>
            </a:r>
            <a:r>
              <a:rPr lang="en-US" sz="3500" dirty="0">
                <a:solidFill>
                  <a:schemeClr val="bg1"/>
                </a:solidFill>
              </a:rPr>
              <a:t>.</a:t>
            </a:r>
          </a:p>
          <a:p>
            <a:pPr marL="742950" indent="-742950" algn="l">
              <a:buClr>
                <a:srgbClr val="F5E9CC"/>
              </a:buClr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Fixed Field Alternating gradient (FFA) optics with normal or SC magnets:</a:t>
            </a:r>
          </a:p>
          <a:p>
            <a:pPr marL="1200150" lvl="1" indent="-74295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Multiple energies</a:t>
            </a:r>
          </a:p>
          <a:p>
            <a:pPr marL="1200150" lvl="1" indent="-742950" algn="l">
              <a:buClr>
                <a:srgbClr val="F5E9CC"/>
              </a:buClr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Smaller size: FFA SC gantry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proposed by </a:t>
            </a:r>
            <a:r>
              <a:rPr lang="en-US" sz="3100" dirty="0" err="1">
                <a:solidFill>
                  <a:schemeClr val="bg1"/>
                </a:solidFill>
              </a:rPr>
              <a:t>Dr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100" dirty="0" err="1">
                <a:solidFill>
                  <a:schemeClr val="bg1"/>
                </a:solidFill>
              </a:rPr>
              <a:t>Trbojevic</a:t>
            </a:r>
            <a:r>
              <a:rPr lang="en-US" sz="3100" dirty="0">
                <a:solidFill>
                  <a:schemeClr val="bg1"/>
                </a:solidFill>
              </a:rPr>
              <a:t>: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diameter ~8 m, mass ~30 </a:t>
            </a:r>
            <a:r>
              <a:rPr lang="en-US" sz="3100" dirty="0" err="1">
                <a:solidFill>
                  <a:schemeClr val="bg1"/>
                </a:solidFill>
              </a:rPr>
              <a:t>tonnes</a:t>
            </a:r>
            <a:r>
              <a:rPr lang="en-US" sz="3100" dirty="0">
                <a:solidFill>
                  <a:schemeClr val="bg1"/>
                </a:solidFill>
              </a:rPr>
              <a:t>. 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68" y="3815255"/>
            <a:ext cx="4747509" cy="28415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378039" y="988396"/>
                <a:ext cx="3277559" cy="805413"/>
              </a:xfrm>
              <a:prstGeom prst="rect">
                <a:avLst/>
              </a:prstGeom>
              <a:ln w="38100">
                <a:solidFill>
                  <a:srgbClr val="F5E9CC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Rigidity: 𝑅=𝐵𝜌=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39" y="988396"/>
                <a:ext cx="3277559" cy="805413"/>
              </a:xfrm>
              <a:prstGeom prst="rect">
                <a:avLst/>
              </a:prstGeom>
              <a:blipFill rotWithShape="1">
                <a:blip r:embed="rId4"/>
                <a:stretch>
                  <a:fillRect l="-4044" t="-1449" b="-2899"/>
                </a:stretch>
              </a:blipFill>
              <a:ln w="38100">
                <a:solidFill>
                  <a:srgbClr val="F5E9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3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37176" y="5463956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CC6D4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en-US" sz="9600" b="1" spc="600" dirty="0">
              <a:solidFill>
                <a:srgbClr val="CC6D4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209550" y="107190"/>
            <a:ext cx="1183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rgbClr val="CC6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600" dirty="0">
                <a:solidFill>
                  <a:srgbClr val="CC6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OUTLINE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768909"/>
            <a:ext cx="11360369" cy="577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5E9CC"/>
                </a:solidFill>
              </a:rPr>
              <a:t>Design</a:t>
            </a:r>
            <a:r>
              <a:rPr lang="en-US" sz="4000" dirty="0">
                <a:solidFill>
                  <a:srgbClr val="F5E9CC"/>
                </a:solidFill>
              </a:rPr>
              <a:t> an FFA bend to accept the energy range of 0.5 – 4 MeV proton accelerator, the </a:t>
            </a:r>
            <a:r>
              <a:rPr lang="en-US" sz="4000" dirty="0" err="1">
                <a:solidFill>
                  <a:srgbClr val="F5E9CC"/>
                </a:solidFill>
              </a:rPr>
              <a:t>Pelletron</a:t>
            </a:r>
            <a:r>
              <a:rPr lang="en-US" sz="4000" dirty="0">
                <a:solidFill>
                  <a:srgbClr val="F5E9CC"/>
                </a:solidFill>
              </a:rPr>
              <a:t> beam, without changing magnet strength</a:t>
            </a:r>
          </a:p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5E9CC"/>
                </a:solidFill>
              </a:rPr>
              <a:t>This test beamline will be the first built of its kind </a:t>
            </a:r>
          </a:p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5E9CC"/>
                </a:solidFill>
              </a:rPr>
              <a:t>Considerations: </a:t>
            </a:r>
          </a:p>
          <a:p>
            <a:pPr marL="914400" lvl="1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5E9CC"/>
                </a:solidFill>
              </a:rPr>
              <a:t>Optimise</a:t>
            </a:r>
            <a:r>
              <a:rPr lang="en-US" sz="3600" dirty="0">
                <a:solidFill>
                  <a:srgbClr val="F5E9CC"/>
                </a:solidFill>
              </a:rPr>
              <a:t> the beam envelope for entire energy range:</a:t>
            </a:r>
          </a:p>
          <a:p>
            <a:pPr marL="1371600" lvl="2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5E9CC"/>
                </a:solidFill>
              </a:rPr>
              <a:t>Optimise</a:t>
            </a:r>
            <a:r>
              <a:rPr lang="en-US" sz="3400" dirty="0">
                <a:solidFill>
                  <a:srgbClr val="F5E9CC"/>
                </a:solidFill>
              </a:rPr>
              <a:t> the cell configuration </a:t>
            </a:r>
          </a:p>
          <a:p>
            <a:pPr marL="1371600" lvl="2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5E9CC"/>
                </a:solidFill>
              </a:rPr>
              <a:t>Have reasonable magnet strengths </a:t>
            </a:r>
          </a:p>
          <a:p>
            <a:pPr marL="1371600" lvl="2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5E9CC"/>
                </a:solidFill>
              </a:rPr>
              <a:t>Lattice size must fit in the space available (&lt; 2m)</a:t>
            </a:r>
          </a:p>
          <a:p>
            <a:pPr marL="1371600" lvl="2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5E9CC"/>
                </a:solidFill>
              </a:rPr>
              <a:t>Ensure a reasonable magnet aperture </a:t>
            </a:r>
            <a:r>
              <a:rPr lang="en-US" sz="3400" dirty="0" smtClean="0">
                <a:solidFill>
                  <a:srgbClr val="F5E9CC"/>
                </a:solidFill>
              </a:rPr>
              <a:t>(5-10cm</a:t>
            </a:r>
            <a:r>
              <a:rPr lang="en-US" sz="3400" dirty="0">
                <a:solidFill>
                  <a:srgbClr val="F5E9CC"/>
                </a:solidFill>
              </a:rPr>
              <a:t>)</a:t>
            </a:r>
          </a:p>
          <a:p>
            <a:pPr marL="457200" indent="-457200" algn="l">
              <a:buClr>
                <a:srgbClr val="CC6D4E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5E9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47" y="107190"/>
            <a:ext cx="7297912" cy="30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114300" y="5511254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F5E9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en-US" sz="9600" b="1" spc="600" dirty="0">
              <a:solidFill>
                <a:srgbClr val="F5E9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0" y="5827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COMPONENTS</a:t>
            </a:r>
          </a:p>
          <a:p>
            <a:pPr algn="ctr"/>
            <a:r>
              <a:rPr lang="en-US" sz="24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lattice is a sequence of repeating cells</a:t>
            </a:r>
            <a:r>
              <a:rPr lang="en-US" sz="2800" b="1" spc="600" dirty="0">
                <a:solidFill>
                  <a:srgbClr val="F5E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070" y="1425464"/>
            <a:ext cx="11450957" cy="4899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E0B19C"/>
              </a:buClr>
            </a:pPr>
            <a:endParaRPr lang="en-US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186487" y="1199412"/>
                <a:ext cx="5984413" cy="2815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buClr>
                    <a:srgbClr val="F5E9CC"/>
                  </a:buClr>
                </a:pPr>
                <a:r>
                  <a:rPr lang="en-US" sz="4000" dirty="0">
                    <a:solidFill>
                      <a:schemeClr val="bg1"/>
                    </a:solidFill>
                  </a:rPr>
                  <a:t>Quadrupoles:</a:t>
                </a:r>
              </a:p>
              <a:p>
                <a:pPr marL="571500" indent="-57150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ⅆ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</a:endParaRPr>
              </a:p>
              <a:p>
                <a:pPr marL="571500" indent="-57150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bg1"/>
                    </a:solidFill>
                  </a:rPr>
                  <a:t>Q</a:t>
                </a:r>
                <a:r>
                  <a:rPr lang="en-US" sz="4000" baseline="-25000" dirty="0">
                    <a:solidFill>
                      <a:schemeClr val="bg1"/>
                    </a:solidFill>
                  </a:rPr>
                  <a:t>F</a:t>
                </a:r>
                <a:r>
                  <a:rPr lang="en-US" sz="4000" dirty="0">
                    <a:solidFill>
                      <a:schemeClr val="bg1"/>
                    </a:solidFill>
                  </a:rPr>
                  <a:t> focuses, Q</a:t>
                </a:r>
                <a:r>
                  <a:rPr lang="en-US" sz="4000" baseline="-25000" dirty="0">
                    <a:solidFill>
                      <a:schemeClr val="bg1"/>
                    </a:solidFill>
                  </a:rPr>
                  <a:t>D</a:t>
                </a:r>
                <a:r>
                  <a:rPr lang="en-US" sz="4000" dirty="0">
                    <a:solidFill>
                      <a:schemeClr val="bg1"/>
                    </a:solidFill>
                  </a:rPr>
                  <a:t> defocuses</a:t>
                </a:r>
              </a:p>
              <a:p>
                <a:pPr marL="742950" indent="-74295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bg1"/>
                  </a:solidFill>
                </a:endParaRPr>
              </a:p>
              <a:p>
                <a:pPr marL="1200150" lvl="1" indent="-74295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87" y="1199412"/>
                <a:ext cx="5984413" cy="2815042"/>
              </a:xfrm>
              <a:prstGeom prst="rect">
                <a:avLst/>
              </a:prstGeom>
              <a:blipFill rotWithShape="1">
                <a:blip r:embed="rId2"/>
                <a:stretch>
                  <a:fillRect l="-3666" t="-6061" r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1999" y="1199412"/>
                <a:ext cx="5840730" cy="28150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buClr>
                    <a:srgbClr val="F5E9CC"/>
                  </a:buClr>
                </a:pPr>
                <a:r>
                  <a:rPr lang="en-US" sz="4000" dirty="0">
                    <a:solidFill>
                      <a:schemeClr val="bg1"/>
                    </a:solidFill>
                  </a:rPr>
                  <a:t>Dipoles:</a:t>
                </a:r>
              </a:p>
              <a:p>
                <a:pPr marL="742950" indent="-74295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bg1"/>
                    </a:solidFill>
                  </a:rPr>
                  <a:t>Bend the beam,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𝜌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</a:rPr>
                  <a:t>  </a:t>
                </a:r>
              </a:p>
              <a:p>
                <a:pPr algn="l">
                  <a:buClr>
                    <a:srgbClr val="F5E9CC"/>
                  </a:buClr>
                </a:pPr>
                <a:endParaRPr lang="en-US" sz="4000" dirty="0">
                  <a:solidFill>
                    <a:schemeClr val="bg1"/>
                  </a:solidFill>
                </a:endParaRPr>
              </a:p>
              <a:p>
                <a:pPr marL="742950" indent="-74295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bg1"/>
                  </a:solidFill>
                </a:endParaRPr>
              </a:p>
              <a:p>
                <a:pPr marL="1200150" lvl="1" indent="-742950" algn="l">
                  <a:buClr>
                    <a:srgbClr val="F5E9CC"/>
                  </a:buClr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9" y="1199412"/>
                <a:ext cx="5840730" cy="2815042"/>
              </a:xfrm>
              <a:prstGeom prst="rect">
                <a:avLst/>
              </a:prstGeom>
              <a:blipFill rotWithShape="1">
                <a:blip r:embed="rId3"/>
                <a:stretch>
                  <a:fillRect l="-3653" t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29" y="4014454"/>
            <a:ext cx="6004988" cy="26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9" y="2570946"/>
            <a:ext cx="4681904" cy="288315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24499" y="5861714"/>
            <a:ext cx="4771501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5E9CC"/>
              </a:buClr>
            </a:pPr>
            <a:r>
              <a:rPr lang="en-US" sz="4000" dirty="0">
                <a:solidFill>
                  <a:schemeClr val="bg1"/>
                </a:solidFill>
              </a:rPr>
              <a:t>Drifts: empty space</a:t>
            </a:r>
          </a:p>
          <a:p>
            <a:pPr algn="l">
              <a:buClr>
                <a:srgbClr val="F5E9CC"/>
              </a:buClr>
            </a:pPr>
            <a:endParaRPr lang="en-US" sz="4000" dirty="0">
              <a:solidFill>
                <a:schemeClr val="bg1"/>
              </a:solidFill>
            </a:endParaRPr>
          </a:p>
          <a:p>
            <a:pPr marL="742950" indent="-742950" algn="l">
              <a:buClr>
                <a:srgbClr val="F5E9CC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1200150" lvl="1" indent="-742950" algn="l">
              <a:buClr>
                <a:srgbClr val="F5E9CC"/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-81316" y="5413160"/>
            <a:ext cx="134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>
                <a:solidFill>
                  <a:srgbClr val="B076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670CC5-FAC5-454C-9F76-0D049B395028}"/>
              </a:ext>
            </a:extLst>
          </p:cNvPr>
          <p:cNvSpPr txBox="1"/>
          <p:nvPr/>
        </p:nvSpPr>
        <p:spPr>
          <a:xfrm>
            <a:off x="180974" y="101861"/>
            <a:ext cx="12011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B076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 ACCELERATOR  PHYSICS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848351" y="1340290"/>
                <a:ext cx="6400800" cy="22354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42950" indent="-742950" algn="l">
                  <a:buClr>
                    <a:srgbClr val="B07658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/>
                  <a:t>Orbit function </a:t>
                </a:r>
              </a:p>
              <a:p>
                <a:pPr marL="742950" indent="-742950" algn="l">
                  <a:buClr>
                    <a:srgbClr val="B07658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 err="1"/>
                  <a:t>Betatron</a:t>
                </a:r>
                <a:r>
                  <a:rPr lang="en-US" sz="4000" dirty="0"/>
                  <a:t> Function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4000" dirty="0"/>
                  <a:t>)</a:t>
                </a:r>
              </a:p>
              <a:p>
                <a:pPr marL="742950" indent="-742950" algn="l">
                  <a:buClr>
                    <a:srgbClr val="B07658"/>
                  </a:buClr>
                  <a:buFont typeface="Arial" panose="020B0604020202020204" pitchFamily="34" charset="0"/>
                  <a:buChar char="•"/>
                </a:pPr>
                <a:r>
                  <a:rPr lang="en-US" sz="4000" dirty="0"/>
                  <a:t>Dispersion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000" dirty="0"/>
                  <a:t>)</a:t>
                </a:r>
              </a:p>
              <a:p>
                <a:pPr algn="l">
                  <a:buClr>
                    <a:srgbClr val="B07658"/>
                  </a:buClr>
                </a:pPr>
                <a:endParaRPr lang="en-US" sz="4000" dirty="0"/>
              </a:p>
              <a:p>
                <a:pPr marL="742950" indent="-742950" algn="l">
                  <a:buClr>
                    <a:srgbClr val="B07658"/>
                  </a:buClr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1200150" lvl="1" indent="-742950" algn="l">
                  <a:buClr>
                    <a:srgbClr val="B07658"/>
                  </a:buClr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51" y="1340290"/>
                <a:ext cx="6400800" cy="2235422"/>
              </a:xfrm>
              <a:prstGeom prst="rect">
                <a:avLst/>
              </a:prstGeom>
              <a:blipFill rotWithShape="1">
                <a:blip r:embed="rId3"/>
                <a:stretch>
                  <a:fillRect l="-2952" t="-7629" r="-3048" b="-2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277752" y="5381661"/>
                <a:ext cx="5429250" cy="1133475"/>
              </a:xfrm>
              <a:prstGeom prst="rect">
                <a:avLst/>
              </a:prstGeom>
              <a:ln w="38100">
                <a:solidFill>
                  <a:srgbClr val="B07658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buClr>
                    <a:srgbClr val="42576C"/>
                  </a:buClr>
                </a:pPr>
                <a:r>
                  <a:rPr lang="en-US" sz="2800" b="0" dirty="0"/>
                  <a:t>Solution to Hill’s equation: </a:t>
                </a:r>
              </a:p>
              <a:p>
                <a:pPr algn="l">
                  <a:buClr>
                    <a:srgbClr val="42576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𝜖</m:t>
                          </m:r>
                        </m:e>
                      </m:rad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0" dirty="0"/>
              </a:p>
              <a:p>
                <a:pPr algn="l">
                  <a:buClr>
                    <a:srgbClr val="42576C"/>
                  </a:buClr>
                </a:pPr>
                <a:endParaRPr lang="en-US" sz="2800" b="0" dirty="0"/>
              </a:p>
              <a:p>
                <a:pPr algn="l">
                  <a:buClr>
                    <a:srgbClr val="42576C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752" y="5381661"/>
                <a:ext cx="5429250" cy="1133475"/>
              </a:xfrm>
              <a:prstGeom prst="rect">
                <a:avLst/>
              </a:prstGeom>
              <a:blipFill rotWithShape="1">
                <a:blip r:embed="rId4"/>
                <a:stretch>
                  <a:fillRect l="-2009" t="-6771"/>
                </a:stretch>
              </a:blipFill>
              <a:ln w="38100">
                <a:solidFill>
                  <a:srgbClr val="B0765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2657305"/>
            <a:ext cx="5696170" cy="264795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8468"/>
          <a:stretch/>
        </p:blipFill>
        <p:spPr bwMode="auto">
          <a:xfrm>
            <a:off x="180974" y="1302190"/>
            <a:ext cx="5648327" cy="127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277752" y="3670962"/>
                <a:ext cx="5429250" cy="1533525"/>
              </a:xfrm>
              <a:prstGeom prst="rect">
                <a:avLst/>
              </a:prstGeom>
              <a:ln w="38100">
                <a:solidFill>
                  <a:srgbClr val="B07658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buClr>
                    <a:srgbClr val="42576C"/>
                  </a:buClr>
                </a:pPr>
                <a:r>
                  <a:rPr lang="en-US" sz="2800" b="0" dirty="0"/>
                  <a:t>Hill’s equation: </a:t>
                </a:r>
              </a:p>
              <a:p>
                <a:pPr algn="l">
                  <a:buClr>
                    <a:srgbClr val="42576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)=0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752" y="3670962"/>
                <a:ext cx="5429250" cy="1533525"/>
              </a:xfrm>
              <a:prstGeom prst="rect">
                <a:avLst/>
              </a:prstGeom>
              <a:blipFill rotWithShape="1">
                <a:blip r:embed="rId7"/>
                <a:stretch>
                  <a:fillRect l="-2009" t="-5039"/>
                </a:stretch>
              </a:blipFill>
              <a:ln w="38100">
                <a:solidFill>
                  <a:srgbClr val="B0765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1267424" y="5490845"/>
            <a:ext cx="4256202" cy="1193250"/>
          </a:xfrm>
          <a:prstGeom prst="rect">
            <a:avLst/>
          </a:prstGeom>
          <a:ln w="38100">
            <a:solidFill>
              <a:srgbClr val="B0765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07658"/>
              </a:buClr>
            </a:pPr>
            <a:r>
              <a:rPr lang="en-US" sz="2800" dirty="0">
                <a:solidFill>
                  <a:srgbClr val="B07658"/>
                </a:solidFill>
              </a:rPr>
              <a:t>ALL THREE COMPONENTS CONTRIBUTE TO MAGNET APERTURE SIZE</a:t>
            </a:r>
          </a:p>
        </p:txBody>
      </p:sp>
    </p:spTree>
    <p:extLst>
      <p:ext uri="{BB962C8B-B14F-4D97-AF65-F5344CB8AC3E}">
        <p14:creationId xmlns:p14="http://schemas.microsoft.com/office/powerpoint/2010/main" val="24424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18048</TotalTime>
  <Words>959</Words>
  <Application>Microsoft Office PowerPoint</Application>
  <PresentationFormat>Custom</PresentationFormat>
  <Paragraphs>205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Wennie Wei Lin</dc:creator>
  <cp:lastModifiedBy>ElodieHiggis</cp:lastModifiedBy>
  <cp:revision>143</cp:revision>
  <dcterms:created xsi:type="dcterms:W3CDTF">2020-11-11T07:40:56Z</dcterms:created>
  <dcterms:modified xsi:type="dcterms:W3CDTF">2020-11-24T04:56:21Z</dcterms:modified>
</cp:coreProperties>
</file>